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76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5294" autoAdjust="0"/>
  </p:normalViewPr>
  <p:slideViewPr>
    <p:cSldViewPr>
      <p:cViewPr varScale="1">
        <p:scale>
          <a:sx n="82" d="100"/>
          <a:sy n="82" d="100"/>
        </p:scale>
        <p:origin x="1192" y="16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10/21/18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10/21/18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 descr="Map of World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10/21/18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 smtClean="0"/>
              <a:pPr/>
              <a:t>10/21/18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8877" y="-601844"/>
            <a:ext cx="9753600" cy="3048001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Cutting Pleasantries: </a:t>
            </a:r>
            <a:br>
              <a:rPr lang="en-US" sz="3600" dirty="0">
                <a:solidFill>
                  <a:srgbClr val="C00000"/>
                </a:solidFill>
              </a:rPr>
            </a:br>
            <a:r>
              <a:rPr lang="en-US" sz="3600" dirty="0">
                <a:solidFill>
                  <a:srgbClr val="C00000"/>
                </a:solidFill>
              </a:rPr>
              <a:t>Blasting a Clear Path Forward for a </a:t>
            </a:r>
            <a:br>
              <a:rPr lang="en-US" sz="3600" dirty="0">
                <a:solidFill>
                  <a:srgbClr val="C00000"/>
                </a:solidFill>
              </a:rPr>
            </a:br>
            <a:r>
              <a:rPr lang="en-US" sz="3600" dirty="0">
                <a:solidFill>
                  <a:srgbClr val="C00000"/>
                </a:solidFill>
              </a:rPr>
              <a:t>New Era in Healthcare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4378" y="2813350"/>
            <a:ext cx="10696370" cy="2288321"/>
            <a:chOff x="428576" y="2267484"/>
            <a:chExt cx="10549184" cy="2016443"/>
          </a:xfrm>
        </p:grpSpPr>
        <p:grpSp>
          <p:nvGrpSpPr>
            <p:cNvPr id="3" name="Group 2"/>
            <p:cNvGrpSpPr/>
            <p:nvPr/>
          </p:nvGrpSpPr>
          <p:grpSpPr>
            <a:xfrm>
              <a:off x="428576" y="3729092"/>
              <a:ext cx="6846511" cy="554835"/>
              <a:chOff x="-421259" y="3120808"/>
              <a:chExt cx="4651210" cy="39988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-421259" y="3145395"/>
                <a:ext cx="2018905" cy="375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b="1" dirty="0"/>
                  <a:t>Matt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b="1" dirty="0"/>
                  <a:t>Cunningham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1539599" y="3120809"/>
                <a:ext cx="1242405" cy="375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b="1" dirty="0"/>
                  <a:t>Jay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b="1" dirty="0"/>
                  <a:t>Sales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298148" y="3120808"/>
                <a:ext cx="931803" cy="375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b="1" dirty="0"/>
                  <a:t>Erik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b="1" dirty="0" err="1"/>
                  <a:t>Pupo</a:t>
                </a:r>
                <a:endParaRPr lang="en-US" b="1" dirty="0"/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8164942" y="3748791"/>
              <a:ext cx="2812818" cy="3010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b="1" dirty="0"/>
                <a:t>Moderator </a:t>
              </a:r>
              <a:r>
                <a:rPr lang="mr-IN" b="1" dirty="0"/>
                <a:t>–</a:t>
              </a:r>
              <a:r>
                <a:rPr lang="en-US" b="1" dirty="0"/>
                <a:t> Ted Tanner</a:t>
              </a:r>
            </a:p>
          </p:txBody>
        </p:sp>
        <p:pic>
          <p:nvPicPr>
            <p:cNvPr id="14" name="Picture 13" descr="Ted_Tanner_PokitDok_headsho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998"/>
            <a:stretch/>
          </p:blipFill>
          <p:spPr>
            <a:xfrm>
              <a:off x="9153478" y="2267485"/>
              <a:ext cx="1285925" cy="1218608"/>
            </a:xfrm>
            <a:prstGeom prst="rect">
              <a:avLst/>
            </a:prstGeom>
            <a:ln>
              <a:solidFill>
                <a:schemeClr val="tx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20" name="Group 19"/>
            <p:cNvGrpSpPr/>
            <p:nvPr/>
          </p:nvGrpSpPr>
          <p:grpSpPr>
            <a:xfrm>
              <a:off x="1285501" y="2267484"/>
              <a:ext cx="5914039" cy="1218609"/>
              <a:chOff x="3112484" y="2590220"/>
              <a:chExt cx="5914039" cy="1411427"/>
            </a:xfrm>
          </p:grpSpPr>
          <p:pic>
            <p:nvPicPr>
              <p:cNvPr id="16" name="Picture 15" descr="erik pupo.jpeg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000" t="7141" r="22419" b="21694"/>
              <a:stretch/>
            </p:blipFill>
            <p:spPr>
              <a:xfrm>
                <a:off x="7742192" y="2590221"/>
                <a:ext cx="1284331" cy="1411426"/>
              </a:xfrm>
              <a:prstGeom prst="rect">
                <a:avLst/>
              </a:prstGeom>
              <a:ln>
                <a:solidFill>
                  <a:srgbClr val="00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17" name="Picture 16" descr="jay sales.jpg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298" t="14119" r="28513" b="52740"/>
              <a:stretch/>
            </p:blipFill>
            <p:spPr>
              <a:xfrm>
                <a:off x="5452217" y="2590221"/>
                <a:ext cx="1208190" cy="1371067"/>
              </a:xfrm>
              <a:prstGeom prst="rect">
                <a:avLst/>
              </a:prstGeom>
              <a:ln>
                <a:solidFill>
                  <a:srgbClr val="00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18" name="Picture 17" descr="WEB-matt-cunningham.jpg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913" r="32030" b="28547"/>
              <a:stretch/>
            </p:blipFill>
            <p:spPr>
              <a:xfrm>
                <a:off x="3112484" y="2590220"/>
                <a:ext cx="1257948" cy="1411426"/>
              </a:xfrm>
              <a:prstGeom prst="rect">
                <a:avLst/>
              </a:prstGeom>
              <a:ln>
                <a:solidFill>
                  <a:srgbClr val="00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</p:grpSp>
      </p:grpSp>
      <p:sp>
        <p:nvSpPr>
          <p:cNvPr id="13" name="Rectangle 12"/>
          <p:cNvSpPr/>
          <p:nvPr/>
        </p:nvSpPr>
        <p:spPr>
          <a:xfrm>
            <a:off x="1850621" y="5989171"/>
            <a:ext cx="3142562" cy="69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10751" hangingPunct="0"/>
            <a:r>
              <a:rPr lang="en-US" sz="1687" b="1" kern="0" dirty="0">
                <a:solidFill>
                  <a:prstClr val="white">
                    <a:lumMod val="65000"/>
                  </a:prstClr>
                </a:solidFill>
                <a:latin typeface="Helvetica Neue"/>
                <a:sym typeface="Helvetica Neue"/>
              </a:rPr>
              <a:t>#Conv2X</a:t>
            </a:r>
          </a:p>
          <a:p>
            <a:pPr defTabSz="410751" hangingPunct="0"/>
            <a:r>
              <a:rPr lang="en-US" sz="1125" b="1" kern="0" dirty="0">
                <a:solidFill>
                  <a:prstClr val="white">
                    <a:lumMod val="65000"/>
                  </a:prstClr>
                </a:solidFill>
                <a:latin typeface="Helvetica Neue"/>
                <a:sym typeface="Helvetica Neue"/>
              </a:rPr>
              <a:t>October 24, 2018</a:t>
            </a:r>
          </a:p>
          <a:p>
            <a:pPr defTabSz="410751" hangingPunct="0"/>
            <a:r>
              <a:rPr lang="en-US" sz="1125" b="1" kern="0" dirty="0">
                <a:solidFill>
                  <a:prstClr val="white">
                    <a:lumMod val="65000"/>
                  </a:prstClr>
                </a:solidFill>
                <a:latin typeface="Helvetica Neue"/>
                <a:sym typeface="Helvetica Neue"/>
              </a:rPr>
              <a:t>Lerner Hall Columbia University, NYC, USA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191" y="5954249"/>
            <a:ext cx="2614025" cy="7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E5FB-7628-D04E-9101-19B1EED18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00" y="503238"/>
            <a:ext cx="11811000" cy="132556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Overcoming Homeostasis </a:t>
            </a:r>
            <a:r>
              <a:rPr lang="mr-IN" sz="3600" dirty="0">
                <a:solidFill>
                  <a:srgbClr val="FF0000"/>
                </a:solidFill>
              </a:rPr>
              <a:t>–</a:t>
            </a:r>
            <a:r>
              <a:rPr lang="en-US" sz="3600" dirty="0">
                <a:solidFill>
                  <a:srgbClr val="FF0000"/>
                </a:solidFill>
              </a:rPr>
              <a:t> Carbon (Human) Scale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7F20B5-5127-D343-9363-C6B88F5CA9E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5212" y="1981200"/>
            <a:ext cx="9586312" cy="403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In 2015 Payers wasted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$375 BILLION </a:t>
            </a: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in billing and insurance-related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paperwork</a:t>
            </a:r>
            <a:endParaRPr lang="en-US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endParaRPr lang="en-US" sz="2000" dirty="0"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In 2015 Providers systems generated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2 BILLION </a:t>
            </a: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pounds of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paper waste</a:t>
            </a:r>
            <a:endParaRPr lang="en-US" sz="2000" dirty="0">
              <a:solidFill>
                <a:srgbClr val="000000"/>
              </a:solidFill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endParaRPr lang="en-US" sz="2000" dirty="0"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As of 2016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35-40% of ALL DATA </a:t>
            </a: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at rest and in transit is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UNENCRYPTED</a:t>
            </a:r>
            <a:endParaRPr lang="en-US" sz="2000" dirty="0">
              <a:solidFill>
                <a:schemeClr val="tx2"/>
              </a:solidFill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endParaRPr lang="en-US" sz="2000" dirty="0">
              <a:latin typeface="Muli Light" charset="0"/>
              <a:ea typeface="Muli Light" charset="0"/>
              <a:cs typeface="Mul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Muli Light" charset="0"/>
                <a:ea typeface="Muli Light" charset="0"/>
                <a:cs typeface="Muli Light" charset="0"/>
              </a:rPr>
              <a:t>In 2017 there were </a:t>
            </a:r>
            <a:r>
              <a:rPr 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li Light" charset="0"/>
                <a:ea typeface="Muli Light" charset="0"/>
                <a:cs typeface="Muli Light" charset="0"/>
              </a:rPr>
              <a:t>15 BILLION Faxes</a:t>
            </a:r>
            <a:endParaRPr lang="en-US" sz="2000" dirty="0">
              <a:latin typeface="Muli Light" charset="0"/>
              <a:ea typeface="Muli Light" charset="0"/>
              <a:cs typeface="Muli Light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862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orld Presentatio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World maps series, World  presentation (widescreen).potx" id="{6FD2C32E-565A-4F51-8C38-826F1B24AA7D}" vid="{06379D18-BA11-4F05-84DF-EB681B68D4FA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310</TotalTime>
  <Words>80</Words>
  <Application>Microsoft Macintosh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Helvetica Neue</vt:lpstr>
      <vt:lpstr>Mangal</vt:lpstr>
      <vt:lpstr>Muli Light</vt:lpstr>
      <vt:lpstr>World Presentation 16x9</vt:lpstr>
      <vt:lpstr>Cutting Pleasantries:  Blasting a Clear Path Forward for a  New Era in Healthcare</vt:lpstr>
      <vt:lpstr>Overcoming Homeostasis – Carbon (Human) Scale 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tory cenaj</dc:creator>
  <cp:lastModifiedBy>Tiffani DeLorenzo</cp:lastModifiedBy>
  <cp:revision>18</cp:revision>
  <dcterms:created xsi:type="dcterms:W3CDTF">2018-09-12T00:00:26Z</dcterms:created>
  <dcterms:modified xsi:type="dcterms:W3CDTF">2018-10-22T01:16:15Z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