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7" r:id="rId2"/>
    <p:sldMasterId id="2147483690" r:id="rId3"/>
  </p:sldMasterIdLst>
  <p:notesMasterIdLst>
    <p:notesMasterId r:id="rId6"/>
  </p:notesMasterIdLst>
  <p:sldIdLst>
    <p:sldId id="565" r:id="rId4"/>
    <p:sldId id="564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384" userDrawn="1">
          <p15:clr>
            <a:srgbClr val="A4A3A4"/>
          </p15:clr>
        </p15:guide>
        <p15:guide id="5" orient="horz" pos="3936" userDrawn="1">
          <p15:clr>
            <a:srgbClr val="A4A3A4"/>
          </p15:clr>
        </p15:guide>
        <p15:guide id="6" pos="7296" userDrawn="1">
          <p15:clr>
            <a:srgbClr val="A4A3A4"/>
          </p15:clr>
        </p15:guide>
        <p15:guide id="7" orient="horz" pos="1104" userDrawn="1">
          <p15:clr>
            <a:srgbClr val="A4A3A4"/>
          </p15:clr>
        </p15:guide>
        <p15:guide id="8" pos="1296" userDrawn="1">
          <p15:clr>
            <a:srgbClr val="A4A3A4"/>
          </p15:clr>
        </p15:guide>
        <p15:guide id="9" pos="50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y McCurry" initials="HM" lastIdx="4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AA8"/>
    <a:srgbClr val="164145"/>
    <a:srgbClr val="D7E5E5"/>
    <a:srgbClr val="3AA6B3"/>
    <a:srgbClr val="27717A"/>
    <a:srgbClr val="B4CDCC"/>
    <a:srgbClr val="9ABCBA"/>
    <a:srgbClr val="003399"/>
    <a:srgbClr val="E1EBEB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84875" autoAdjust="0"/>
  </p:normalViewPr>
  <p:slideViewPr>
    <p:cSldViewPr snapToGrid="0">
      <p:cViewPr varScale="1">
        <p:scale>
          <a:sx n="82" d="100"/>
          <a:sy n="82" d="100"/>
        </p:scale>
        <p:origin x="1032" y="160"/>
      </p:cViewPr>
      <p:guideLst>
        <p:guide orient="horz" pos="2160"/>
        <p:guide pos="3840"/>
        <p:guide pos="384"/>
        <p:guide orient="horz" pos="384"/>
        <p:guide orient="horz" pos="3936"/>
        <p:guide pos="7296"/>
        <p:guide orient="horz" pos="1104"/>
        <p:guide pos="1296"/>
        <p:guide pos="5088"/>
      </p:guideLst>
    </p:cSldViewPr>
  </p:slideViewPr>
  <p:outlineViewPr>
    <p:cViewPr>
      <p:scale>
        <a:sx n="33" d="100"/>
        <a:sy n="33" d="100"/>
      </p:scale>
      <p:origin x="0" y="-3693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7" d="100"/>
        <a:sy n="127" d="100"/>
      </p:scale>
      <p:origin x="0" y="-6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7FE284-DBBA-4388-B502-9892CE80223F}" type="datetimeFigureOut">
              <a:rPr lang="en-US" smtClean="0"/>
              <a:t>10/18/18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A9A188-B5B7-42BB-A0EC-01E2EDFD3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0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A188-B5B7-42BB-A0EC-01E2EDFD32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2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6B6E2D-19A4-472B-A281-4DAED784CA05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7193-F515-45CB-AF9D-3C188089BEC5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0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EFE0-B411-471D-ACFB-D2FC2D01D7C1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7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F7D1472-E48F-4120-ADBE-4B3F5EDC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7000"/>
            <a:ext cx="973666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4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C463759-03BC-496B-AD8F-3972C079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6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0B08BAE-6005-4646-BA37-7B47FD1E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2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sz="1801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5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27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10/18/18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9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33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7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6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8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7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7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70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10/18/18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6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10/18/18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2" y="1828799"/>
            <a:ext cx="4710386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1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63" indent="0">
              <a:buNone/>
              <a:defRPr sz="1500" b="1"/>
            </a:lvl2pPr>
            <a:lvl3pPr marL="685925" indent="0">
              <a:buNone/>
              <a:defRPr sz="1350" b="1"/>
            </a:lvl3pPr>
            <a:lvl4pPr marL="1028888" indent="0">
              <a:buNone/>
              <a:defRPr sz="1200" b="1"/>
            </a:lvl4pPr>
            <a:lvl5pPr marL="1371851" indent="0">
              <a:buNone/>
              <a:defRPr sz="1200" b="1"/>
            </a:lvl5pPr>
            <a:lvl6pPr marL="1714814" indent="0">
              <a:buNone/>
              <a:defRPr sz="1200" b="1"/>
            </a:lvl6pPr>
            <a:lvl7pPr marL="2057777" indent="0">
              <a:buNone/>
              <a:defRPr sz="1200" b="1"/>
            </a:lvl7pPr>
            <a:lvl8pPr marL="2400740" indent="0">
              <a:buNone/>
              <a:defRPr sz="1200" b="1"/>
            </a:lvl8pPr>
            <a:lvl9pPr marL="274370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2" y="2743201"/>
            <a:ext cx="4710386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799"/>
            <a:ext cx="4710386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1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63" indent="0">
              <a:buNone/>
              <a:defRPr sz="1500" b="1"/>
            </a:lvl2pPr>
            <a:lvl3pPr marL="685925" indent="0">
              <a:buNone/>
              <a:defRPr sz="1350" b="1"/>
            </a:lvl3pPr>
            <a:lvl4pPr marL="1028888" indent="0">
              <a:buNone/>
              <a:defRPr sz="1200" b="1"/>
            </a:lvl4pPr>
            <a:lvl5pPr marL="1371851" indent="0">
              <a:buNone/>
              <a:defRPr sz="1200" b="1"/>
            </a:lvl5pPr>
            <a:lvl6pPr marL="1714814" indent="0">
              <a:buNone/>
              <a:defRPr sz="1200" b="1"/>
            </a:lvl6pPr>
            <a:lvl7pPr marL="2057777" indent="0">
              <a:buNone/>
              <a:defRPr sz="1200" b="1"/>
            </a:lvl7pPr>
            <a:lvl8pPr marL="2400740" indent="0">
              <a:buNone/>
              <a:defRPr sz="1200" b="1"/>
            </a:lvl8pPr>
            <a:lvl9pPr marL="274370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6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10/18/18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7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29AD-4C86-439B-A7B7-01C042A2D17F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34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10/18/18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8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10/18/18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2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3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3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63" indent="0">
              <a:buNone/>
              <a:defRPr sz="900"/>
            </a:lvl2pPr>
            <a:lvl3pPr marL="685925" indent="0">
              <a:buNone/>
              <a:defRPr sz="750"/>
            </a:lvl3pPr>
            <a:lvl4pPr marL="1028888" indent="0">
              <a:buNone/>
              <a:defRPr sz="675"/>
            </a:lvl4pPr>
            <a:lvl5pPr marL="1371851" indent="0">
              <a:buNone/>
              <a:defRPr sz="675"/>
            </a:lvl5pPr>
            <a:lvl6pPr marL="1714814" indent="0">
              <a:buNone/>
              <a:defRPr sz="675"/>
            </a:lvl6pPr>
            <a:lvl7pPr marL="2057777" indent="0">
              <a:buNone/>
              <a:defRPr sz="675"/>
            </a:lvl7pPr>
            <a:lvl8pPr marL="2400740" indent="0">
              <a:buNone/>
              <a:defRPr sz="675"/>
            </a:lvl8pPr>
            <a:lvl9pPr marL="274370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10/18/18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9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3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1"/>
            </a:lvl1pPr>
            <a:lvl2pPr marL="342963" indent="0">
              <a:buNone/>
              <a:defRPr sz="2100"/>
            </a:lvl2pPr>
            <a:lvl3pPr marL="685925" indent="0">
              <a:buNone/>
              <a:defRPr sz="1801"/>
            </a:lvl3pPr>
            <a:lvl4pPr marL="1028888" indent="0">
              <a:buNone/>
              <a:defRPr sz="1500"/>
            </a:lvl4pPr>
            <a:lvl5pPr marL="1371851" indent="0">
              <a:buNone/>
              <a:defRPr sz="1500"/>
            </a:lvl5pPr>
            <a:lvl6pPr marL="1714814" indent="0">
              <a:buNone/>
              <a:defRPr sz="1500"/>
            </a:lvl6pPr>
            <a:lvl7pPr marL="2057777" indent="0">
              <a:buNone/>
              <a:defRPr sz="1500"/>
            </a:lvl7pPr>
            <a:lvl8pPr marL="2400740" indent="0">
              <a:buNone/>
              <a:defRPr sz="1500"/>
            </a:lvl8pPr>
            <a:lvl9pPr marL="274370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3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63" indent="0">
              <a:buNone/>
              <a:defRPr sz="900"/>
            </a:lvl2pPr>
            <a:lvl3pPr marL="685925" indent="0">
              <a:buNone/>
              <a:defRPr sz="750"/>
            </a:lvl3pPr>
            <a:lvl4pPr marL="1028888" indent="0">
              <a:buNone/>
              <a:defRPr sz="675"/>
            </a:lvl4pPr>
            <a:lvl5pPr marL="1371851" indent="0">
              <a:buNone/>
              <a:defRPr sz="675"/>
            </a:lvl5pPr>
            <a:lvl6pPr marL="1714814" indent="0">
              <a:buNone/>
              <a:defRPr sz="675"/>
            </a:lvl6pPr>
            <a:lvl7pPr marL="2057777" indent="0">
              <a:buNone/>
              <a:defRPr sz="675"/>
            </a:lvl7pPr>
            <a:lvl8pPr marL="2400740" indent="0">
              <a:buNone/>
              <a:defRPr sz="675"/>
            </a:lvl8pPr>
            <a:lvl9pPr marL="274370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10/18/18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6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10/18/18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2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10/18/18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9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98019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855" y="1143000"/>
            <a:ext cx="12192000" cy="4267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98A4-D7E7-4C1D-8355-15CC3423B254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9720072" cy="1499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4505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70F3-3DAD-4F16-8C05-1AF33649FBAE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1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0F3C-39E9-4119-BA8E-A91441AC6E55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6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983-56DC-4636-824B-293258B21D67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9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02BB-17EF-4C6A-9937-F3D3C6B4B54E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0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BFA-693F-4D60-95F0-64B0C9E51FE8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6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2AD9-DA4A-438A-ADA8-C1514F85BF87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43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519" y="70871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808018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4DD77C6-FAC0-406B-A286-6FCCD830D16B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Confidential – do not distribute – Patent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79161C9-E2EC-46AF-B1F3-E42BD033D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6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7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3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25" rtl="0" eaLnBrk="1" latinLnBrk="0" hangingPunct="1">
        <a:lnSpc>
          <a:spcPct val="90000"/>
        </a:lnSpc>
        <a:spcBef>
          <a:spcPct val="0"/>
        </a:spcBef>
        <a:buNone/>
        <a:defRPr sz="3001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78" indent="-171481" algn="l" defTabSz="685925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377259" indent="-171481" algn="l" defTabSz="685925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41" indent="-171481" algn="l" defTabSz="685925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222" indent="-171481" algn="l" defTabSz="685925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703" indent="-171481" algn="l" defTabSz="685925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185" indent="-171481" algn="l" defTabSz="685925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666" indent="-171481" algn="l" defTabSz="685925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147" indent="-171481" algn="l" defTabSz="685925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629" indent="-171481" algn="l" defTabSz="685925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63" algn="l" defTabSz="6859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25" algn="l" defTabSz="6859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88" algn="l" defTabSz="6859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851" algn="l" defTabSz="6859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814" algn="l" defTabSz="6859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777" algn="l" defTabSz="6859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740" algn="l" defTabSz="6859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702" algn="l" defTabSz="6859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John D. Halamka MD"/>
          <p:cNvSpPr txBox="1">
            <a:spLocks noGrp="1"/>
          </p:cNvSpPr>
          <p:nvPr>
            <p:ph type="subTitle" idx="1"/>
          </p:nvPr>
        </p:nvSpPr>
        <p:spPr>
          <a:xfrm>
            <a:off x="7286063" y="4599522"/>
            <a:ext cx="2448210" cy="30565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87" b="1" dirty="0">
                <a:latin typeface="Arial" panose="020B0604020202020204" pitchFamily="34" charset="0"/>
                <a:cs typeface="Arial" panose="020B0604020202020204" pitchFamily="34" charset="0"/>
              </a:rPr>
              <a:t>Moderator: Tory Cenaj</a:t>
            </a:r>
            <a:endParaRPr sz="168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0621" y="5989171"/>
            <a:ext cx="3142562" cy="69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/>
            <a:r>
              <a:rPr lang="en-US" sz="1687" b="1" kern="0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#Conv2X</a:t>
            </a:r>
          </a:p>
          <a:p>
            <a:pPr defTabSz="410751" hangingPunct="0"/>
            <a:r>
              <a:rPr lang="en-US" sz="1125" b="1" kern="0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October 24, 2018</a:t>
            </a:r>
          </a:p>
          <a:p>
            <a:pPr defTabSz="410751" hangingPunct="0"/>
            <a:r>
              <a:rPr lang="en-US" sz="1125" b="1" kern="0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Lerner Hall Columbia University, NYC,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6431" y="659236"/>
            <a:ext cx="10422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/>
            <a:r>
              <a:rPr lang="en-US" sz="3600" dirty="0">
                <a:solidFill>
                  <a:srgbClr val="C00000"/>
                </a:solidFill>
              </a:rPr>
              <a:t>Surfacing Dark Knowledge: How Blockchain Technology Enhances Academic Publishing</a:t>
            </a:r>
            <a:endParaRPr lang="en-US" sz="6000" kern="0" dirty="0">
              <a:solidFill>
                <a:srgbClr val="C00000"/>
              </a:solidFill>
              <a:latin typeface="Helvetica Neue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91" y="5954249"/>
            <a:ext cx="2614025" cy="756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64782" y="4446563"/>
            <a:ext cx="1745005" cy="61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fontAlgn="base" hangingPunct="0"/>
            <a:r>
              <a:rPr lang="en-US" sz="1687" b="1" kern="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Courtney</a:t>
            </a:r>
            <a:r>
              <a:rPr lang="en-US" sz="1687" b="1" kern="0" dirty="0">
                <a:solidFill>
                  <a:srgbClr val="545454"/>
                </a:solidFill>
                <a:latin typeface="inherit"/>
                <a:sym typeface="Helvetica Neue"/>
              </a:rPr>
              <a:t> Morris</a:t>
            </a:r>
            <a:endParaRPr lang="en-US" sz="1687" b="1" kern="0" dirty="0">
              <a:solidFill>
                <a:srgbClr val="545454"/>
              </a:solidFill>
              <a:latin typeface="Avenir Next"/>
              <a:sym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3326" y="4446563"/>
            <a:ext cx="1426276" cy="61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en-US" sz="1687" b="1" kern="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Sean </a:t>
            </a:r>
            <a:r>
              <a:rPr lang="en-US" sz="1687" b="1" kern="0" dirty="0" err="1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Manion</a:t>
            </a:r>
            <a:endParaRPr lang="en-US" sz="1687" b="1" kern="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23" y="3052118"/>
            <a:ext cx="1406325" cy="1343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7" t="-3171" r="23862" b="15838"/>
          <a:stretch/>
        </p:blipFill>
        <p:spPr>
          <a:xfrm>
            <a:off x="5283326" y="3052119"/>
            <a:ext cx="1341098" cy="1343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17" y="3052119"/>
            <a:ext cx="1341807" cy="13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5F229-1904-1C4F-AF41-E9DA879E5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98907"/>
            <a:ext cx="10210801" cy="52616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F25B6-2BE4-46A7-B049-92D96CE3B7F3}"/>
              </a:ext>
            </a:extLst>
          </p:cNvPr>
          <p:cNvSpPr/>
          <p:nvPr/>
        </p:nvSpPr>
        <p:spPr>
          <a:xfrm>
            <a:off x="304800" y="734568"/>
            <a:ext cx="914400" cy="27432"/>
          </a:xfrm>
          <a:prstGeom prst="rect">
            <a:avLst/>
          </a:prstGeom>
          <a:solidFill>
            <a:srgbClr val="9A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B1C4389-282E-4BBF-9524-84639A7A610E}"/>
              </a:ext>
            </a:extLst>
          </p:cNvPr>
          <p:cNvSpPr txBox="1">
            <a:spLocks/>
          </p:cNvSpPr>
          <p:nvPr/>
        </p:nvSpPr>
        <p:spPr>
          <a:xfrm>
            <a:off x="10837334" y="6477000"/>
            <a:ext cx="973666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 sz="1100">
                <a:latin typeface="Raleway Medium" panose="020B0503030101060003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01057D-0432-4EAE-B4C6-7592066D26AE}"/>
              </a:ext>
            </a:extLst>
          </p:cNvPr>
          <p:cNvSpPr txBox="1"/>
          <p:nvPr/>
        </p:nvSpPr>
        <p:spPr>
          <a:xfrm>
            <a:off x="228600" y="142236"/>
            <a:ext cx="10938164" cy="3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5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aleway" panose="020B0503030101060003" pitchFamily="34" charset="-52"/>
              </a:defRPr>
            </a:lvl1pPr>
          </a:lstStyle>
          <a:p>
            <a:r>
              <a:rPr lang="en-US" b="0" dirty="0">
                <a:latin typeface="Raleway Medium"/>
              </a:rPr>
              <a:t>TODAY’S PUBLISHING PROCESS AND TIMELINE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4629FB-F047-4131-B9D3-59F8CFF8327D}"/>
              </a:ext>
            </a:extLst>
          </p:cNvPr>
          <p:cNvSpPr txBox="1"/>
          <p:nvPr/>
        </p:nvSpPr>
        <p:spPr>
          <a:xfrm>
            <a:off x="1346664" y="5831266"/>
            <a:ext cx="991985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EAAA8"/>
                </a:solidFill>
                <a:latin typeface="Raleway Medium" panose="020B0503030101060003"/>
              </a:rPr>
              <a:t>YEARS AFTER THE ACTUAL RESEARCH, ONLY A FRACTION OF ARTIFACTS: </a:t>
            </a:r>
          </a:p>
          <a:p>
            <a:pPr marL="2055813" lvl="6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EAAA8"/>
                </a:solidFill>
                <a:latin typeface="Raleway Medium" panose="020B0503030101060003"/>
              </a:rPr>
              <a:t>Are indexed and readily </a:t>
            </a:r>
            <a:r>
              <a:rPr lang="en-US" altLang="en-US" sz="1400" dirty="0">
                <a:solidFill>
                  <a:srgbClr val="7EAAA8"/>
                </a:solidFill>
                <a:latin typeface="Raleway Medium" panose="020B0503030101060003"/>
              </a:rPr>
              <a:t>discoverable </a:t>
            </a:r>
          </a:p>
          <a:p>
            <a:pPr marL="2055813" lvl="6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7EAAA8"/>
                </a:solidFill>
                <a:latin typeface="Raleway Medium" panose="020B0503030101060003"/>
              </a:rPr>
              <a:t>Can receive attribution that formerly count toward researcher reputation</a:t>
            </a:r>
            <a:endParaRPr lang="en-US" sz="1400" dirty="0">
              <a:solidFill>
                <a:srgbClr val="7EAAA8"/>
              </a:solidFill>
              <a:latin typeface="Raleway Medium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2531831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192273</TotalTime>
  <Words>65</Words>
  <Application>Microsoft Macintosh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Arial</vt:lpstr>
      <vt:lpstr>Avenir Next</vt:lpstr>
      <vt:lpstr>Calibri</vt:lpstr>
      <vt:lpstr>Century Gothic</vt:lpstr>
      <vt:lpstr>Helvetica Neue</vt:lpstr>
      <vt:lpstr>inherit</vt:lpstr>
      <vt:lpstr>Raleway Medium</vt:lpstr>
      <vt:lpstr>Tw Cen MT</vt:lpstr>
      <vt:lpstr>Tw Cen MT Condensed</vt:lpstr>
      <vt:lpstr>Wingdings 3</vt:lpstr>
      <vt:lpstr>Integral</vt:lpstr>
      <vt:lpstr>Custom Design</vt:lpstr>
      <vt:lpstr>World Presentation 16x9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mccurry</dc:creator>
  <cp:lastModifiedBy>Tiffani DeLorenzo</cp:lastModifiedBy>
  <cp:revision>2267</cp:revision>
  <cp:lastPrinted>2017-08-15T18:08:33Z</cp:lastPrinted>
  <dcterms:created xsi:type="dcterms:W3CDTF">2016-11-04T17:27:07Z</dcterms:created>
  <dcterms:modified xsi:type="dcterms:W3CDTF">2018-10-19T01:51:29Z</dcterms:modified>
</cp:coreProperties>
</file>