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1" r:id="rId2"/>
  </p:sldMasterIdLst>
  <p:notesMasterIdLst>
    <p:notesMasterId r:id="rId32"/>
  </p:notesMasterIdLst>
  <p:handoutMasterIdLst>
    <p:handoutMasterId r:id="rId33"/>
  </p:handoutMasterIdLst>
  <p:sldIdLst>
    <p:sldId id="341" r:id="rId3"/>
    <p:sldId id="272" r:id="rId4"/>
    <p:sldId id="279" r:id="rId5"/>
    <p:sldId id="275" r:id="rId6"/>
    <p:sldId id="280" r:id="rId7"/>
    <p:sldId id="281" r:id="rId8"/>
    <p:sldId id="277" r:id="rId9"/>
    <p:sldId id="282" r:id="rId10"/>
    <p:sldId id="284" r:id="rId11"/>
    <p:sldId id="322" r:id="rId12"/>
    <p:sldId id="324" r:id="rId13"/>
    <p:sldId id="321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5" r:id="rId23"/>
    <p:sldId id="336" r:id="rId24"/>
    <p:sldId id="303" r:id="rId25"/>
    <p:sldId id="338" r:id="rId26"/>
    <p:sldId id="334" r:id="rId27"/>
    <p:sldId id="340" r:id="rId28"/>
    <p:sldId id="337" r:id="rId29"/>
    <p:sldId id="339" r:id="rId30"/>
    <p:sldId id="320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9">
          <p15:clr>
            <a:srgbClr val="A4A3A4"/>
          </p15:clr>
        </p15:guide>
        <p15:guide id="2" orient="horz" pos="578">
          <p15:clr>
            <a:srgbClr val="A4A3A4"/>
          </p15:clr>
        </p15:guide>
        <p15:guide id="3" orient="horz" pos="3085">
          <p15:clr>
            <a:srgbClr val="A4A3A4"/>
          </p15:clr>
        </p15:guide>
        <p15:guide id="4" orient="horz" pos="832">
          <p15:clr>
            <a:srgbClr val="A4A3A4"/>
          </p15:clr>
        </p15:guide>
        <p15:guide id="5" orient="horz" pos="1646">
          <p15:clr>
            <a:srgbClr val="A4A3A4"/>
          </p15:clr>
        </p15:guide>
        <p15:guide id="6" orient="horz" pos="779">
          <p15:clr>
            <a:srgbClr val="A4A3A4"/>
          </p15:clr>
        </p15:guide>
        <p15:guide id="7" orient="horz" pos="362">
          <p15:clr>
            <a:srgbClr val="A4A3A4"/>
          </p15:clr>
        </p15:guide>
        <p15:guide id="8" orient="horz" pos="1240">
          <p15:clr>
            <a:srgbClr val="A4A3A4"/>
          </p15:clr>
        </p15:guide>
        <p15:guide id="9" orient="horz" pos="1045">
          <p15:clr>
            <a:srgbClr val="A4A3A4"/>
          </p15:clr>
        </p15:guide>
        <p15:guide id="10" pos="4765">
          <p15:clr>
            <a:srgbClr val="A4A3A4"/>
          </p15:clr>
        </p15:guide>
        <p15:guide id="11" pos="352">
          <p15:clr>
            <a:srgbClr val="A4A3A4"/>
          </p15:clr>
        </p15:guide>
        <p15:guide id="12" pos="5394">
          <p15:clr>
            <a:srgbClr val="A4A3A4"/>
          </p15:clr>
        </p15:guide>
        <p15:guide id="13" pos="2878">
          <p15:clr>
            <a:srgbClr val="A4A3A4"/>
          </p15:clr>
        </p15:guide>
        <p15:guide id="14" pos="35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7"/>
    <a:srgbClr val="C7C8CA"/>
    <a:srgbClr val="E6E6E6"/>
    <a:srgbClr val="8080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10"/>
  </p:normalViewPr>
  <p:slideViewPr>
    <p:cSldViewPr snapToGrid="0" snapToObjects="1" showGuides="1">
      <p:cViewPr varScale="1">
        <p:scale>
          <a:sx n="102" d="100"/>
          <a:sy n="102" d="100"/>
        </p:scale>
        <p:origin x="1384" y="184"/>
      </p:cViewPr>
      <p:guideLst>
        <p:guide orient="horz" pos="2879"/>
        <p:guide orient="horz" pos="578"/>
        <p:guide orient="horz" pos="3085"/>
        <p:guide orient="horz" pos="832"/>
        <p:guide orient="horz" pos="1646"/>
        <p:guide orient="horz" pos="779"/>
        <p:guide orient="horz" pos="362"/>
        <p:guide orient="horz" pos="1240"/>
        <p:guide orient="horz" pos="1045"/>
        <p:guide pos="4765"/>
        <p:guide pos="352"/>
        <p:guide pos="5394"/>
        <p:guide pos="2878"/>
        <p:guide pos="35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987D0-3B7A-439F-86FA-C2A42AA5025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D7717E-89D5-4A66-80D5-BE6D88FBAC9C}">
      <dgm:prSet custT="1"/>
      <dgm:spPr>
        <a:solidFill>
          <a:srgbClr val="C7C8CA"/>
        </a:solidFill>
        <a:effectLst/>
      </dgm:spPr>
      <dgm:t>
        <a:bodyPr/>
        <a:lstStyle/>
        <a:p>
          <a:pPr rtl="0"/>
          <a:r>
            <a:rPr lang="en-US" sz="1600" b="0" dirty="0">
              <a:solidFill>
                <a:srgbClr val="002F87"/>
              </a:solidFill>
              <a:latin typeface="Trebuchet MS" panose="020B0603020202020204" pitchFamily="34" charset="0"/>
            </a:rPr>
            <a:t>Daily Health Sessions  </a:t>
          </a:r>
        </a:p>
      </dgm:t>
    </dgm:pt>
    <dgm:pt modelId="{2D18FCAA-B8B3-497F-957D-9F02222D8E37}" type="parTrans" cxnId="{A76C70C0-30C9-4348-BD5E-FA07659D58A4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CC1E7675-9676-43A3-A12A-353AB49C7CF2}" type="sibTrans" cxnId="{A76C70C0-30C9-4348-BD5E-FA07659D58A4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41068078-F73A-482B-B991-B5415C81B521}">
      <dgm:prSet custT="1"/>
      <dgm:spPr>
        <a:solidFill>
          <a:srgbClr val="C7C8CA"/>
        </a:solidFill>
        <a:effectLst/>
      </dgm:spPr>
      <dgm:t>
        <a:bodyPr/>
        <a:lstStyle/>
        <a:p>
          <a:pPr rtl="0"/>
          <a:r>
            <a:rPr lang="en-US" sz="1600" b="0" dirty="0">
              <a:solidFill>
                <a:srgbClr val="002F87"/>
              </a:solidFill>
              <a:latin typeface="Trebuchet MS" panose="020B0603020202020204" pitchFamily="34" charset="0"/>
            </a:rPr>
            <a:t>Behavior Modification</a:t>
          </a:r>
        </a:p>
      </dgm:t>
    </dgm:pt>
    <dgm:pt modelId="{F349DA75-1911-417F-9EED-A334243B7BF0}" type="parTrans" cxnId="{E450671C-3404-4FDC-B71B-B1957C240893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394FF31C-81CA-419B-8E84-FE98C46008B1}" type="sibTrans" cxnId="{E450671C-3404-4FDC-B71B-B1957C240893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295CEA4E-468A-48A9-ABC6-3D9D928A243B}">
      <dgm:prSet custT="1"/>
      <dgm:spPr>
        <a:solidFill>
          <a:srgbClr val="002F87"/>
        </a:solidFill>
        <a:effectLst/>
      </dgm:spPr>
      <dgm:t>
        <a:bodyPr/>
        <a:lstStyle/>
        <a:p>
          <a:pPr rtl="0"/>
          <a:r>
            <a:rPr lang="en-US" sz="1600" b="0" dirty="0">
              <a:solidFill>
                <a:srgbClr val="E6E6E6"/>
              </a:solidFill>
              <a:latin typeface="Trebuchet MS" panose="020B0603020202020204" pitchFamily="34" charset="0"/>
            </a:rPr>
            <a:t>Personalized Interventions</a:t>
          </a:r>
        </a:p>
      </dgm:t>
    </dgm:pt>
    <dgm:pt modelId="{8427B64C-624A-4318-A54A-F68211115B30}" type="parTrans" cxnId="{3E3F42A5-0020-4016-BE58-CA7FDDD5A830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1F6AD705-AD62-473C-A727-CDC55256962C}" type="sibTrans" cxnId="{3E3F42A5-0020-4016-BE58-CA7FDDD5A830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D7C65D45-1ADA-4DD1-84B4-AB0E2E4D321C}">
      <dgm:prSet custT="1"/>
      <dgm:spPr>
        <a:solidFill>
          <a:srgbClr val="C7C8CA"/>
        </a:solidFill>
        <a:effectLst/>
      </dgm:spPr>
      <dgm:t>
        <a:bodyPr/>
        <a:lstStyle/>
        <a:p>
          <a:pPr rtl="0"/>
          <a:r>
            <a:rPr lang="en-US" sz="1600" b="0" dirty="0">
              <a:solidFill>
                <a:srgbClr val="002F87"/>
              </a:solidFill>
              <a:latin typeface="Trebuchet MS" panose="020B0603020202020204" pitchFamily="34" charset="0"/>
            </a:rPr>
            <a:t>Targeted Education</a:t>
          </a:r>
        </a:p>
      </dgm:t>
    </dgm:pt>
    <dgm:pt modelId="{86730004-5A1C-4CC4-BB34-C4A05B1012A5}" type="parTrans" cxnId="{CD6BD6B5-2637-4699-9302-978B296332B5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5D9FEF81-960E-49D2-A06D-1EA127F35852}" type="sibTrans" cxnId="{CD6BD6B5-2637-4699-9302-978B296332B5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BB14FE1F-A47C-4C3D-98B2-27226973ED25}">
      <dgm:prSet custT="1"/>
      <dgm:spPr>
        <a:solidFill>
          <a:srgbClr val="002F87"/>
        </a:solidFill>
        <a:effectLst/>
      </dgm:spPr>
      <dgm:t>
        <a:bodyPr/>
        <a:lstStyle/>
        <a:p>
          <a:pPr rtl="0"/>
          <a:r>
            <a:rPr lang="en-US" sz="1600" b="0" dirty="0">
              <a:solidFill>
                <a:srgbClr val="E6E6E6"/>
              </a:solidFill>
              <a:latin typeface="Trebuchet MS" panose="020B0603020202020204" pitchFamily="34" charset="0"/>
            </a:rPr>
            <a:t>Health     Coach </a:t>
          </a:r>
        </a:p>
      </dgm:t>
    </dgm:pt>
    <dgm:pt modelId="{D517A8AF-18DC-4ED6-B153-EEE8C353BA74}" type="parTrans" cxnId="{C3B01C03-8F13-42A4-A8F6-DCF3385587B4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493EBC6B-074C-45A2-933D-9BB65847C260}" type="sibTrans" cxnId="{C3B01C03-8F13-42A4-A8F6-DCF3385587B4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FD7E04F4-A559-452D-93D7-AE053569B054}">
      <dgm:prSet custT="1"/>
      <dgm:spPr>
        <a:solidFill>
          <a:srgbClr val="002F87"/>
        </a:solidFill>
        <a:effectLst/>
      </dgm:spPr>
      <dgm:t>
        <a:bodyPr/>
        <a:lstStyle/>
        <a:p>
          <a:pPr rtl="0"/>
          <a:r>
            <a:rPr lang="en-US" sz="1600" b="0" dirty="0">
              <a:solidFill>
                <a:srgbClr val="E6E6E6"/>
              </a:solidFill>
              <a:latin typeface="Trebuchet MS" panose="020B0603020202020204" pitchFamily="34" charset="0"/>
            </a:rPr>
            <a:t>Patient Empowerment</a:t>
          </a:r>
        </a:p>
      </dgm:t>
    </dgm:pt>
    <dgm:pt modelId="{9B379C4F-46FF-454B-8C74-62EDE83FBE14}" type="parTrans" cxnId="{24F6873B-466F-4184-A252-E2CD780A5C9C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0E3B70C6-9F15-4133-93B3-D1CB03B26CB0}" type="sibTrans" cxnId="{24F6873B-466F-4184-A252-E2CD780A5C9C}">
      <dgm:prSet/>
      <dgm:spPr/>
      <dgm:t>
        <a:bodyPr/>
        <a:lstStyle/>
        <a:p>
          <a:endParaRPr lang="en-US" sz="2000" b="1">
            <a:latin typeface="Franklin Gothic Book" panose="020B0503020102020204" pitchFamily="34" charset="0"/>
          </a:endParaRPr>
        </a:p>
      </dgm:t>
    </dgm:pt>
    <dgm:pt modelId="{8BE7FA77-26D9-4141-8B2B-256469B2AF06}" type="pres">
      <dgm:prSet presAssocID="{063987D0-3B7A-439F-86FA-C2A42AA5025B}" presName="diagram" presStyleCnt="0">
        <dgm:presLayoutVars>
          <dgm:dir/>
          <dgm:resizeHandles val="exact"/>
        </dgm:presLayoutVars>
      </dgm:prSet>
      <dgm:spPr/>
    </dgm:pt>
    <dgm:pt modelId="{CC2C12BB-7B33-4DD1-B7D0-89F5F169FC46}" type="pres">
      <dgm:prSet presAssocID="{64D7717E-89D5-4A66-80D5-BE6D88FBAC9C}" presName="node" presStyleLbl="node1" presStyleIdx="0" presStyleCnt="6">
        <dgm:presLayoutVars>
          <dgm:bulletEnabled val="1"/>
        </dgm:presLayoutVars>
      </dgm:prSet>
      <dgm:spPr/>
    </dgm:pt>
    <dgm:pt modelId="{259FA765-18A7-4108-932A-AA417D5C51BE}" type="pres">
      <dgm:prSet presAssocID="{CC1E7675-9676-43A3-A12A-353AB49C7CF2}" presName="sibTrans" presStyleCnt="0"/>
      <dgm:spPr/>
    </dgm:pt>
    <dgm:pt modelId="{B2561EDA-0848-48BD-86A9-725F25270FE5}" type="pres">
      <dgm:prSet presAssocID="{295CEA4E-468A-48A9-ABC6-3D9D928A243B}" presName="node" presStyleLbl="node1" presStyleIdx="1" presStyleCnt="6">
        <dgm:presLayoutVars>
          <dgm:bulletEnabled val="1"/>
        </dgm:presLayoutVars>
      </dgm:prSet>
      <dgm:spPr/>
    </dgm:pt>
    <dgm:pt modelId="{8441A431-AFB2-46AE-A3D5-C5A990CA1E0B}" type="pres">
      <dgm:prSet presAssocID="{1F6AD705-AD62-473C-A727-CDC55256962C}" presName="sibTrans" presStyleCnt="0"/>
      <dgm:spPr/>
    </dgm:pt>
    <dgm:pt modelId="{3808A8CA-3ABC-4BAB-9825-5645A9014033}" type="pres">
      <dgm:prSet presAssocID="{D7C65D45-1ADA-4DD1-84B4-AB0E2E4D321C}" presName="node" presStyleLbl="node1" presStyleIdx="2" presStyleCnt="6">
        <dgm:presLayoutVars>
          <dgm:bulletEnabled val="1"/>
        </dgm:presLayoutVars>
      </dgm:prSet>
      <dgm:spPr/>
    </dgm:pt>
    <dgm:pt modelId="{92CF2319-1F89-4CBB-8033-359A7B741C6D}" type="pres">
      <dgm:prSet presAssocID="{5D9FEF81-960E-49D2-A06D-1EA127F35852}" presName="sibTrans" presStyleCnt="0"/>
      <dgm:spPr/>
    </dgm:pt>
    <dgm:pt modelId="{86A4EAF8-BF22-4B36-8B2E-ADBC20A6B519}" type="pres">
      <dgm:prSet presAssocID="{BB14FE1F-A47C-4C3D-98B2-27226973ED25}" presName="node" presStyleLbl="node1" presStyleIdx="3" presStyleCnt="6">
        <dgm:presLayoutVars>
          <dgm:bulletEnabled val="1"/>
        </dgm:presLayoutVars>
      </dgm:prSet>
      <dgm:spPr/>
    </dgm:pt>
    <dgm:pt modelId="{1480A357-8D81-4E2C-9D7B-716F7FB45E08}" type="pres">
      <dgm:prSet presAssocID="{493EBC6B-074C-45A2-933D-9BB65847C260}" presName="sibTrans" presStyleCnt="0"/>
      <dgm:spPr/>
    </dgm:pt>
    <dgm:pt modelId="{2B7E71A2-9A44-40D7-B0A8-DFD65D6A9C1A}" type="pres">
      <dgm:prSet presAssocID="{41068078-F73A-482B-B991-B5415C81B521}" presName="node" presStyleLbl="node1" presStyleIdx="4" presStyleCnt="6">
        <dgm:presLayoutVars>
          <dgm:bulletEnabled val="1"/>
        </dgm:presLayoutVars>
      </dgm:prSet>
      <dgm:spPr/>
    </dgm:pt>
    <dgm:pt modelId="{DC27E6A0-068A-432B-82E0-A9DE2C3D071A}" type="pres">
      <dgm:prSet presAssocID="{394FF31C-81CA-419B-8E84-FE98C46008B1}" presName="sibTrans" presStyleCnt="0"/>
      <dgm:spPr/>
    </dgm:pt>
    <dgm:pt modelId="{0741812A-1431-46C5-99CF-232AA29FC9BE}" type="pres">
      <dgm:prSet presAssocID="{FD7E04F4-A559-452D-93D7-AE053569B054}" presName="node" presStyleLbl="node1" presStyleIdx="5" presStyleCnt="6">
        <dgm:presLayoutVars>
          <dgm:bulletEnabled val="1"/>
        </dgm:presLayoutVars>
      </dgm:prSet>
      <dgm:spPr/>
    </dgm:pt>
  </dgm:ptLst>
  <dgm:cxnLst>
    <dgm:cxn modelId="{C3B01C03-8F13-42A4-A8F6-DCF3385587B4}" srcId="{063987D0-3B7A-439F-86FA-C2A42AA5025B}" destId="{BB14FE1F-A47C-4C3D-98B2-27226973ED25}" srcOrd="3" destOrd="0" parTransId="{D517A8AF-18DC-4ED6-B153-EEE8C353BA74}" sibTransId="{493EBC6B-074C-45A2-933D-9BB65847C260}"/>
    <dgm:cxn modelId="{E450671C-3404-4FDC-B71B-B1957C240893}" srcId="{063987D0-3B7A-439F-86FA-C2A42AA5025B}" destId="{41068078-F73A-482B-B991-B5415C81B521}" srcOrd="4" destOrd="0" parTransId="{F349DA75-1911-417F-9EED-A334243B7BF0}" sibTransId="{394FF31C-81CA-419B-8E84-FE98C46008B1}"/>
    <dgm:cxn modelId="{3F152038-5672-4204-B9D8-2703765B5198}" type="presOf" srcId="{BB14FE1F-A47C-4C3D-98B2-27226973ED25}" destId="{86A4EAF8-BF22-4B36-8B2E-ADBC20A6B519}" srcOrd="0" destOrd="0" presId="urn:microsoft.com/office/officeart/2005/8/layout/default"/>
    <dgm:cxn modelId="{24F6873B-466F-4184-A252-E2CD780A5C9C}" srcId="{063987D0-3B7A-439F-86FA-C2A42AA5025B}" destId="{FD7E04F4-A559-452D-93D7-AE053569B054}" srcOrd="5" destOrd="0" parTransId="{9B379C4F-46FF-454B-8C74-62EDE83FBE14}" sibTransId="{0E3B70C6-9F15-4133-93B3-D1CB03B26CB0}"/>
    <dgm:cxn modelId="{E1A98460-78F2-43EB-A0FB-F777628C48ED}" type="presOf" srcId="{295CEA4E-468A-48A9-ABC6-3D9D928A243B}" destId="{B2561EDA-0848-48BD-86A9-725F25270FE5}" srcOrd="0" destOrd="0" presId="urn:microsoft.com/office/officeart/2005/8/layout/default"/>
    <dgm:cxn modelId="{0223A069-37EF-4D67-B2A1-D9156F9F1B4D}" type="presOf" srcId="{64D7717E-89D5-4A66-80D5-BE6D88FBAC9C}" destId="{CC2C12BB-7B33-4DD1-B7D0-89F5F169FC46}" srcOrd="0" destOrd="0" presId="urn:microsoft.com/office/officeart/2005/8/layout/default"/>
    <dgm:cxn modelId="{490A05A2-0375-4F9D-8496-42DC8FA79798}" type="presOf" srcId="{D7C65D45-1ADA-4DD1-84B4-AB0E2E4D321C}" destId="{3808A8CA-3ABC-4BAB-9825-5645A9014033}" srcOrd="0" destOrd="0" presId="urn:microsoft.com/office/officeart/2005/8/layout/default"/>
    <dgm:cxn modelId="{3E3F42A5-0020-4016-BE58-CA7FDDD5A830}" srcId="{063987D0-3B7A-439F-86FA-C2A42AA5025B}" destId="{295CEA4E-468A-48A9-ABC6-3D9D928A243B}" srcOrd="1" destOrd="0" parTransId="{8427B64C-624A-4318-A54A-F68211115B30}" sibTransId="{1F6AD705-AD62-473C-A727-CDC55256962C}"/>
    <dgm:cxn modelId="{D94456AF-CAE8-4C50-A383-6DDA97F88681}" type="presOf" srcId="{063987D0-3B7A-439F-86FA-C2A42AA5025B}" destId="{8BE7FA77-26D9-4141-8B2B-256469B2AF06}" srcOrd="0" destOrd="0" presId="urn:microsoft.com/office/officeart/2005/8/layout/default"/>
    <dgm:cxn modelId="{CD6BD6B5-2637-4699-9302-978B296332B5}" srcId="{063987D0-3B7A-439F-86FA-C2A42AA5025B}" destId="{D7C65D45-1ADA-4DD1-84B4-AB0E2E4D321C}" srcOrd="2" destOrd="0" parTransId="{86730004-5A1C-4CC4-BB34-C4A05B1012A5}" sibTransId="{5D9FEF81-960E-49D2-A06D-1EA127F35852}"/>
    <dgm:cxn modelId="{9BE965BA-1D74-472A-92D4-D72B10F63FE0}" type="presOf" srcId="{41068078-F73A-482B-B991-B5415C81B521}" destId="{2B7E71A2-9A44-40D7-B0A8-DFD65D6A9C1A}" srcOrd="0" destOrd="0" presId="urn:microsoft.com/office/officeart/2005/8/layout/default"/>
    <dgm:cxn modelId="{A76C70C0-30C9-4348-BD5E-FA07659D58A4}" srcId="{063987D0-3B7A-439F-86FA-C2A42AA5025B}" destId="{64D7717E-89D5-4A66-80D5-BE6D88FBAC9C}" srcOrd="0" destOrd="0" parTransId="{2D18FCAA-B8B3-497F-957D-9F02222D8E37}" sibTransId="{CC1E7675-9676-43A3-A12A-353AB49C7CF2}"/>
    <dgm:cxn modelId="{DDC34AC4-CFCB-44A8-A6FD-4653656F7077}" type="presOf" srcId="{FD7E04F4-A559-452D-93D7-AE053569B054}" destId="{0741812A-1431-46C5-99CF-232AA29FC9BE}" srcOrd="0" destOrd="0" presId="urn:microsoft.com/office/officeart/2005/8/layout/default"/>
    <dgm:cxn modelId="{56FAD232-8980-4640-BBC0-329B93A7E88F}" type="presParOf" srcId="{8BE7FA77-26D9-4141-8B2B-256469B2AF06}" destId="{CC2C12BB-7B33-4DD1-B7D0-89F5F169FC46}" srcOrd="0" destOrd="0" presId="urn:microsoft.com/office/officeart/2005/8/layout/default"/>
    <dgm:cxn modelId="{1DB18332-E9C9-451E-8882-D709935659BA}" type="presParOf" srcId="{8BE7FA77-26D9-4141-8B2B-256469B2AF06}" destId="{259FA765-18A7-4108-932A-AA417D5C51BE}" srcOrd="1" destOrd="0" presId="urn:microsoft.com/office/officeart/2005/8/layout/default"/>
    <dgm:cxn modelId="{D8FC4BFA-09B6-4A1A-A140-B7B8EC0B1084}" type="presParOf" srcId="{8BE7FA77-26D9-4141-8B2B-256469B2AF06}" destId="{B2561EDA-0848-48BD-86A9-725F25270FE5}" srcOrd="2" destOrd="0" presId="urn:microsoft.com/office/officeart/2005/8/layout/default"/>
    <dgm:cxn modelId="{23A9F8BD-42C4-4B59-A3BB-2AD5A76F3BC5}" type="presParOf" srcId="{8BE7FA77-26D9-4141-8B2B-256469B2AF06}" destId="{8441A431-AFB2-46AE-A3D5-C5A990CA1E0B}" srcOrd="3" destOrd="0" presId="urn:microsoft.com/office/officeart/2005/8/layout/default"/>
    <dgm:cxn modelId="{7DD37517-F850-4921-B8E5-2FD2C7ED91D0}" type="presParOf" srcId="{8BE7FA77-26D9-4141-8B2B-256469B2AF06}" destId="{3808A8CA-3ABC-4BAB-9825-5645A9014033}" srcOrd="4" destOrd="0" presId="urn:microsoft.com/office/officeart/2005/8/layout/default"/>
    <dgm:cxn modelId="{5075DAD2-7DD4-4691-A1ED-54E89F2E953C}" type="presParOf" srcId="{8BE7FA77-26D9-4141-8B2B-256469B2AF06}" destId="{92CF2319-1F89-4CBB-8033-359A7B741C6D}" srcOrd="5" destOrd="0" presId="urn:microsoft.com/office/officeart/2005/8/layout/default"/>
    <dgm:cxn modelId="{BD881948-EAB0-4864-B518-B02690F981C5}" type="presParOf" srcId="{8BE7FA77-26D9-4141-8B2B-256469B2AF06}" destId="{86A4EAF8-BF22-4B36-8B2E-ADBC20A6B519}" srcOrd="6" destOrd="0" presId="urn:microsoft.com/office/officeart/2005/8/layout/default"/>
    <dgm:cxn modelId="{211769E8-C6CC-4FA1-BA63-6F79F48E8F57}" type="presParOf" srcId="{8BE7FA77-26D9-4141-8B2B-256469B2AF06}" destId="{1480A357-8D81-4E2C-9D7B-716F7FB45E08}" srcOrd="7" destOrd="0" presId="urn:microsoft.com/office/officeart/2005/8/layout/default"/>
    <dgm:cxn modelId="{A850EB46-E224-40B1-A898-19E98CC2A755}" type="presParOf" srcId="{8BE7FA77-26D9-4141-8B2B-256469B2AF06}" destId="{2B7E71A2-9A44-40D7-B0A8-DFD65D6A9C1A}" srcOrd="8" destOrd="0" presId="urn:microsoft.com/office/officeart/2005/8/layout/default"/>
    <dgm:cxn modelId="{E24D2A35-1630-48F1-B2C1-11673A55A094}" type="presParOf" srcId="{8BE7FA77-26D9-4141-8B2B-256469B2AF06}" destId="{DC27E6A0-068A-432B-82E0-A9DE2C3D071A}" srcOrd="9" destOrd="0" presId="urn:microsoft.com/office/officeart/2005/8/layout/default"/>
    <dgm:cxn modelId="{734B9D30-01D2-43A0-B1FD-7C2A1BFD8D2B}" type="presParOf" srcId="{8BE7FA77-26D9-4141-8B2B-256469B2AF06}" destId="{0741812A-1431-46C5-99CF-232AA29FC9B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C12BB-7B33-4DD1-B7D0-89F5F169FC46}">
      <dsp:nvSpPr>
        <dsp:cNvPr id="0" name=""/>
        <dsp:cNvSpPr/>
      </dsp:nvSpPr>
      <dsp:spPr>
        <a:xfrm>
          <a:off x="0" y="194865"/>
          <a:ext cx="1452562" cy="871537"/>
        </a:xfrm>
        <a:prstGeom prst="rect">
          <a:avLst/>
        </a:prstGeom>
        <a:solidFill>
          <a:srgbClr val="C7C8C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2F87"/>
              </a:solidFill>
              <a:latin typeface="Trebuchet MS" panose="020B0603020202020204" pitchFamily="34" charset="0"/>
            </a:rPr>
            <a:t>Daily Health Sessions  </a:t>
          </a:r>
        </a:p>
      </dsp:txBody>
      <dsp:txXfrm>
        <a:off x="0" y="194865"/>
        <a:ext cx="1452562" cy="871537"/>
      </dsp:txXfrm>
    </dsp:sp>
    <dsp:sp modelId="{B2561EDA-0848-48BD-86A9-725F25270FE5}">
      <dsp:nvSpPr>
        <dsp:cNvPr id="0" name=""/>
        <dsp:cNvSpPr/>
      </dsp:nvSpPr>
      <dsp:spPr>
        <a:xfrm>
          <a:off x="1597818" y="194865"/>
          <a:ext cx="1452562" cy="871537"/>
        </a:xfrm>
        <a:prstGeom prst="rect">
          <a:avLst/>
        </a:prstGeom>
        <a:solidFill>
          <a:srgbClr val="002F8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E6E6E6"/>
              </a:solidFill>
              <a:latin typeface="Trebuchet MS" panose="020B0603020202020204" pitchFamily="34" charset="0"/>
            </a:rPr>
            <a:t>Personalized Interventions</a:t>
          </a:r>
        </a:p>
      </dsp:txBody>
      <dsp:txXfrm>
        <a:off x="1597818" y="194865"/>
        <a:ext cx="1452562" cy="871537"/>
      </dsp:txXfrm>
    </dsp:sp>
    <dsp:sp modelId="{3808A8CA-3ABC-4BAB-9825-5645A9014033}">
      <dsp:nvSpPr>
        <dsp:cNvPr id="0" name=""/>
        <dsp:cNvSpPr/>
      </dsp:nvSpPr>
      <dsp:spPr>
        <a:xfrm>
          <a:off x="3195637" y="194865"/>
          <a:ext cx="1452562" cy="871537"/>
        </a:xfrm>
        <a:prstGeom prst="rect">
          <a:avLst/>
        </a:prstGeom>
        <a:solidFill>
          <a:srgbClr val="C7C8C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2F87"/>
              </a:solidFill>
              <a:latin typeface="Trebuchet MS" panose="020B0603020202020204" pitchFamily="34" charset="0"/>
            </a:rPr>
            <a:t>Targeted Education</a:t>
          </a:r>
        </a:p>
      </dsp:txBody>
      <dsp:txXfrm>
        <a:off x="3195637" y="194865"/>
        <a:ext cx="1452562" cy="871537"/>
      </dsp:txXfrm>
    </dsp:sp>
    <dsp:sp modelId="{86A4EAF8-BF22-4B36-8B2E-ADBC20A6B519}">
      <dsp:nvSpPr>
        <dsp:cNvPr id="0" name=""/>
        <dsp:cNvSpPr/>
      </dsp:nvSpPr>
      <dsp:spPr>
        <a:xfrm>
          <a:off x="0" y="1211659"/>
          <a:ext cx="1452562" cy="871537"/>
        </a:xfrm>
        <a:prstGeom prst="rect">
          <a:avLst/>
        </a:prstGeom>
        <a:solidFill>
          <a:srgbClr val="002F8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E6E6E6"/>
              </a:solidFill>
              <a:latin typeface="Trebuchet MS" panose="020B0603020202020204" pitchFamily="34" charset="0"/>
            </a:rPr>
            <a:t>Health     Coach </a:t>
          </a:r>
        </a:p>
      </dsp:txBody>
      <dsp:txXfrm>
        <a:off x="0" y="1211659"/>
        <a:ext cx="1452562" cy="871537"/>
      </dsp:txXfrm>
    </dsp:sp>
    <dsp:sp modelId="{2B7E71A2-9A44-40D7-B0A8-DFD65D6A9C1A}">
      <dsp:nvSpPr>
        <dsp:cNvPr id="0" name=""/>
        <dsp:cNvSpPr/>
      </dsp:nvSpPr>
      <dsp:spPr>
        <a:xfrm>
          <a:off x="1597818" y="1211659"/>
          <a:ext cx="1452562" cy="871537"/>
        </a:xfrm>
        <a:prstGeom prst="rect">
          <a:avLst/>
        </a:prstGeom>
        <a:solidFill>
          <a:srgbClr val="C7C8C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002F87"/>
              </a:solidFill>
              <a:latin typeface="Trebuchet MS" panose="020B0603020202020204" pitchFamily="34" charset="0"/>
            </a:rPr>
            <a:t>Behavior Modification</a:t>
          </a:r>
        </a:p>
      </dsp:txBody>
      <dsp:txXfrm>
        <a:off x="1597818" y="1211659"/>
        <a:ext cx="1452562" cy="871537"/>
      </dsp:txXfrm>
    </dsp:sp>
    <dsp:sp modelId="{0741812A-1431-46C5-99CF-232AA29FC9BE}">
      <dsp:nvSpPr>
        <dsp:cNvPr id="0" name=""/>
        <dsp:cNvSpPr/>
      </dsp:nvSpPr>
      <dsp:spPr>
        <a:xfrm>
          <a:off x="3195637" y="1211659"/>
          <a:ext cx="1452562" cy="871537"/>
        </a:xfrm>
        <a:prstGeom prst="rect">
          <a:avLst/>
        </a:prstGeom>
        <a:solidFill>
          <a:srgbClr val="002F8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E6E6E6"/>
              </a:solidFill>
              <a:latin typeface="Trebuchet MS" panose="020B0603020202020204" pitchFamily="34" charset="0"/>
            </a:rPr>
            <a:t>Patient Empowerment</a:t>
          </a:r>
        </a:p>
      </dsp:txBody>
      <dsp:txXfrm>
        <a:off x="3195637" y="1211659"/>
        <a:ext cx="1452562" cy="87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DCEFC-8562-1A44-97BE-9FFC792212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7D89-08D5-4848-B719-0281E075D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1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04277-8AB2-834F-B042-05F42E581E3A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3B096-446C-3341-AB63-95695D5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3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3B096-446C-3341-AB63-95695D50B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Remote patient monitoring – </a:t>
            </a:r>
          </a:p>
          <a:p>
            <a:r>
              <a:rPr lang="en-US" dirty="0"/>
              <a:t>Daily health sessions that</a:t>
            </a:r>
            <a:r>
              <a:rPr lang="en-US" baseline="0" dirty="0"/>
              <a:t> are less than 10 minutes at a convenient time for the patient.</a:t>
            </a:r>
          </a:p>
          <a:p>
            <a:r>
              <a:rPr lang="en-US" baseline="0" dirty="0"/>
              <a:t>Targeted chronic disease specific evidence-based education</a:t>
            </a:r>
          </a:p>
          <a:p>
            <a:r>
              <a:rPr lang="en-US" baseline="0" dirty="0"/>
              <a:t>Behavior modification</a:t>
            </a:r>
          </a:p>
          <a:p>
            <a:r>
              <a:rPr lang="en-US" baseline="0" dirty="0"/>
              <a:t>Personalized interventions when patients need a little more education on a topic.</a:t>
            </a:r>
          </a:p>
          <a:p>
            <a:r>
              <a:rPr lang="en-US" baseline="0" dirty="0"/>
              <a:t>Health coaching</a:t>
            </a:r>
          </a:p>
          <a:p>
            <a:r>
              <a:rPr lang="en-US" baseline="0" dirty="0"/>
              <a:t>Empowering the patient to take control of their chronic disease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3B096-446C-3341-AB63-95695D50BA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Benchmarks:</a:t>
            </a:r>
            <a:endParaRPr lang="en-US" baseline="0" dirty="0"/>
          </a:p>
          <a:p>
            <a:r>
              <a:rPr lang="en-US" baseline="0" dirty="0"/>
              <a:t>Easy to use – 96% HS-TN; 86% </a:t>
            </a:r>
            <a:r>
              <a:rPr lang="en-US" baseline="0" dirty="0" err="1"/>
              <a:t>Amed</a:t>
            </a:r>
            <a:endParaRPr lang="en-US" baseline="0" dirty="0"/>
          </a:p>
          <a:p>
            <a:r>
              <a:rPr lang="en-US" baseline="0" dirty="0"/>
              <a:t>Available to help - 92% HS-TN; 90% </a:t>
            </a:r>
            <a:r>
              <a:rPr lang="en-US" baseline="0" dirty="0" err="1"/>
              <a:t>Amed</a:t>
            </a:r>
            <a:endParaRPr lang="en-US" baseline="0" dirty="0"/>
          </a:p>
          <a:p>
            <a:r>
              <a:rPr lang="en-US" baseline="0" dirty="0"/>
              <a:t>Easy to read – 97% HS-TN; 94%</a:t>
            </a:r>
          </a:p>
          <a:p>
            <a:r>
              <a:rPr lang="en-US" baseline="0" dirty="0"/>
              <a:t>Recommend to others: 94% HS-TN; 91% </a:t>
            </a:r>
            <a:r>
              <a:rPr lang="en-US" baseline="0" dirty="0" err="1"/>
              <a:t>Amed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A6A4-1402-244B-9153-CC2F3C39CA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3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6x9_Blue_Co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28" y="209796"/>
            <a:ext cx="6627507" cy="789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629" y="1061887"/>
            <a:ext cx="6627506" cy="254147"/>
          </a:xfrm>
        </p:spPr>
        <p:txBody>
          <a:bodyPr>
            <a:normAutofit/>
          </a:bodyPr>
          <a:lstStyle>
            <a:lvl1pPr marL="0" indent="0" algn="l">
              <a:buNone/>
              <a:defRPr sz="13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087"/>
                </a:solidFill>
              </a:defRPr>
            </a:lvl1pPr>
          </a:lstStyle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4365" y="4640165"/>
            <a:ext cx="1041400" cy="381000"/>
          </a:xfrm>
          <a:prstGeom prst="rect">
            <a:avLst/>
          </a:prstGeom>
        </p:spPr>
      </p:pic>
      <p:pic>
        <p:nvPicPr>
          <p:cNvPr id="10" name="Picture 9" descr="th_coe_4c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65" y="209796"/>
            <a:ext cx="1382356" cy="13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59608" y="1658938"/>
            <a:ext cx="8003367" cy="291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24119"/>
            <a:ext cx="8004175" cy="756047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789" y="1658936"/>
            <a:ext cx="5128186" cy="28440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8800" y="1658937"/>
            <a:ext cx="2436351" cy="2935685"/>
          </a:xfrm>
        </p:spPr>
        <p:txBody>
          <a:bodyPr/>
          <a:lstStyle>
            <a:lvl1pPr marL="0" indent="0" algn="r">
              <a:buNone/>
              <a:defRPr sz="1400" b="1" i="0">
                <a:solidFill>
                  <a:srgbClr val="002F87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96956"/>
            <a:ext cx="8004175" cy="677216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799" y="1658937"/>
            <a:ext cx="8004175" cy="24705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0" y="4223663"/>
            <a:ext cx="8004174" cy="279281"/>
          </a:xfrm>
        </p:spPr>
        <p:txBody>
          <a:bodyPr anchor="b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8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1658937"/>
            <a:ext cx="8004175" cy="27357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1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8801" y="201706"/>
            <a:ext cx="8004174" cy="757661"/>
          </a:xfrm>
        </p:spPr>
        <p:txBody>
          <a:bodyPr vert="eaVert" anchor="t" anchorCtr="0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1658938"/>
            <a:ext cx="8004175" cy="284400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4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" y="4515969"/>
            <a:ext cx="9144000" cy="661478"/>
          </a:xfrm>
          <a:prstGeom prst="rect">
            <a:avLst/>
          </a:prstGeom>
          <a:solidFill>
            <a:srgbClr val="F9F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68" rIns="68535" bIns="34268" rtlCol="0" anchor="ctr"/>
          <a:lstStyle/>
          <a:p>
            <a:pPr algn="ctr"/>
            <a:endParaRPr lang="ms-MY" sz="1349" dirty="0">
              <a:ln>
                <a:solidFill>
                  <a:srgbClr val="DE6021"/>
                </a:solidFill>
              </a:ln>
              <a:solidFill>
                <a:srgbClr val="DE6021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4514850"/>
            <a:ext cx="9144000" cy="57150"/>
            <a:chOff x="0" y="6019800"/>
            <a:chExt cx="13338174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19800"/>
              <a:ext cx="2668587" cy="76200"/>
            </a:xfrm>
            <a:prstGeom prst="rect">
              <a:avLst/>
            </a:prstGeom>
            <a:solidFill>
              <a:srgbClr val="005B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668587" y="6019800"/>
              <a:ext cx="2668587" cy="76200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335587" y="6019800"/>
              <a:ext cx="2668587" cy="76200"/>
            </a:xfrm>
            <a:prstGeom prst="rect">
              <a:avLst/>
            </a:prstGeom>
            <a:solidFill>
              <a:srgbClr val="DE6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2587" y="6019800"/>
              <a:ext cx="2668587" cy="76200"/>
            </a:xfrm>
            <a:prstGeom prst="rect">
              <a:avLst/>
            </a:prstGeom>
            <a:solidFill>
              <a:srgbClr val="A2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0669587" y="6019800"/>
              <a:ext cx="2668587" cy="76200"/>
            </a:xfrm>
            <a:prstGeom prst="rect">
              <a:avLst/>
            </a:prstGeom>
            <a:solidFill>
              <a:srgbClr val="9100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 dirty="0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1818410" y="4800603"/>
            <a:ext cx="6290730" cy="161538"/>
          </a:xfrm>
          <a:prstGeom prst="rect">
            <a:avLst/>
          </a:prstGeom>
        </p:spPr>
        <p:txBody>
          <a:bodyPr wrap="square" lIns="68535" tIns="34268" rIns="68535" bIns="34268">
            <a:spAutoFit/>
          </a:bodyPr>
          <a:lstStyle/>
          <a:p>
            <a:r>
              <a:rPr lang="en-US" sz="600" dirty="0">
                <a:solidFill>
                  <a:srgbClr val="9B9B9B"/>
                </a:solidFill>
                <a:latin typeface="Lato Regular"/>
                <a:cs typeface="Lato Regular"/>
              </a:rPr>
              <a:t>Copyright © 2017 Care Innovations, LLC. All rights reserved. *All other third-party trademarks referenced herein belong to their respective owners.</a:t>
            </a:r>
            <a:endParaRPr lang="ms-MY" sz="600" dirty="0">
              <a:solidFill>
                <a:srgbClr val="9B9B9B"/>
              </a:solidFill>
              <a:latin typeface="Lato Regular"/>
              <a:cs typeface="Lato Regular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4" y="4729954"/>
            <a:ext cx="1368823" cy="219745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9140" y="4729954"/>
            <a:ext cx="848090" cy="287342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lnSpc>
                <a:spcPct val="100000"/>
              </a:lnSpc>
              <a:defRPr sz="900" b="0" i="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1229A31A-F639-6A4C-B040-F6C099BA1591}" type="slidenum">
              <a:rPr lang="ms-MY" smtClean="0"/>
              <a:pPr/>
              <a:t>‹#›</a:t>
            </a:fld>
            <a:endParaRPr lang="ms-MY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27252" y="1044178"/>
            <a:ext cx="8513800" cy="30229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/>
            </a:lvl1pPr>
            <a:lvl2pPr marL="514076" indent="-171359">
              <a:lnSpc>
                <a:spcPct val="100000"/>
              </a:lnSpc>
              <a:buClr>
                <a:schemeClr val="accent6"/>
              </a:buClr>
              <a:buSzPct val="75000"/>
              <a:buFont typeface="Wingdings" panose="05000000000000000000" pitchFamily="2" charset="2"/>
              <a:buChar char="ü"/>
              <a:defRPr sz="1499"/>
            </a:lvl2pPr>
            <a:lvl3pPr>
              <a:lnSpc>
                <a:spcPct val="100000"/>
              </a:lnSpc>
              <a:defRPr sz="1349"/>
            </a:lvl3pPr>
            <a:lvl4pPr>
              <a:lnSpc>
                <a:spcPct val="100000"/>
              </a:lnSpc>
              <a:defRPr sz="1199"/>
            </a:lvl4pPr>
            <a:lvl5pPr>
              <a:lnSpc>
                <a:spcPct val="100000"/>
              </a:lnSpc>
              <a:defRPr sz="104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28324" y="97549"/>
            <a:ext cx="7887355" cy="610184"/>
          </a:xfrm>
          <a:prstGeom prst="rect">
            <a:avLst/>
          </a:prstGeom>
        </p:spPr>
        <p:txBody>
          <a:bodyPr/>
          <a:lstStyle>
            <a:lvl1pPr>
              <a:defRPr spc="0" baseline="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18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3573" y="214313"/>
            <a:ext cx="9145191" cy="4786313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pPr algn="ctr" defTabSz="308049" hangingPunct="0"/>
            <a:endParaRPr sz="1350" b="1" kern="0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5" cy="2286001"/>
          </a:xfrm>
        </p:spPr>
        <p:txBody>
          <a:bodyPr>
            <a:normAutofit/>
          </a:bodyPr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8" y="3771900"/>
            <a:ext cx="5887984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76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5" cy="1771649"/>
          </a:xfrm>
        </p:spPr>
        <p:txBody>
          <a:bodyPr anchor="b">
            <a:normAutofit/>
          </a:bodyPr>
          <a:lstStyle>
            <a:lvl1pPr algn="l">
              <a:defRPr sz="2475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514352"/>
            <a:ext cx="5891332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10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2pPr>
            <a:lvl3pPr marL="5144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63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84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0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25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47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67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x9_White_Cover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1291" cy="4570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28" y="209796"/>
            <a:ext cx="6605859" cy="789853"/>
          </a:xfrm>
        </p:spPr>
        <p:txBody>
          <a:bodyPr/>
          <a:lstStyle>
            <a:lvl1pPr>
              <a:defRPr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628" y="1061887"/>
            <a:ext cx="6605859" cy="254147"/>
          </a:xfrm>
        </p:spPr>
        <p:txBody>
          <a:bodyPr>
            <a:normAutofit/>
          </a:bodyPr>
          <a:lstStyle>
            <a:lvl1pPr marL="0" indent="0" algn="l">
              <a:buNone/>
              <a:defRPr sz="1300" b="1">
                <a:solidFill>
                  <a:srgbClr val="808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087"/>
                </a:solidFill>
              </a:defRPr>
            </a:lvl1pPr>
          </a:lstStyle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_coe_4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65" y="209796"/>
            <a:ext cx="1382356" cy="13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08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0" cy="32575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2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 baseline="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0" cy="32575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2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599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257210" indent="0">
              <a:buNone/>
              <a:defRPr sz="1125" b="1"/>
            </a:lvl2pPr>
            <a:lvl3pPr marL="514420" indent="0">
              <a:buNone/>
              <a:defRPr sz="1012" b="1"/>
            </a:lvl3pPr>
            <a:lvl4pPr marL="771630" indent="0">
              <a:buNone/>
              <a:defRPr sz="900" b="1"/>
            </a:lvl4pPr>
            <a:lvl5pPr marL="1028840" indent="0">
              <a:buNone/>
              <a:defRPr sz="900" b="1"/>
            </a:lvl5pPr>
            <a:lvl6pPr marL="1286049" indent="0">
              <a:buNone/>
              <a:defRPr sz="900" b="1"/>
            </a:lvl6pPr>
            <a:lvl7pPr marL="1543259" indent="0">
              <a:buNone/>
              <a:defRPr sz="900" b="1"/>
            </a:lvl7pPr>
            <a:lvl8pPr marL="1800470" indent="0">
              <a:buNone/>
              <a:defRPr sz="900" b="1"/>
            </a:lvl8pPr>
            <a:lvl9pPr marL="205767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9" y="2057401"/>
            <a:ext cx="3532790" cy="257174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2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371599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257210" indent="0">
              <a:buNone/>
              <a:defRPr sz="1125" b="1"/>
            </a:lvl2pPr>
            <a:lvl3pPr marL="514420" indent="0">
              <a:buNone/>
              <a:defRPr sz="1012" b="1"/>
            </a:lvl3pPr>
            <a:lvl4pPr marL="771630" indent="0">
              <a:buNone/>
              <a:defRPr sz="900" b="1"/>
            </a:lvl4pPr>
            <a:lvl5pPr marL="1028840" indent="0">
              <a:buNone/>
              <a:defRPr sz="900" b="1"/>
            </a:lvl5pPr>
            <a:lvl6pPr marL="1286049" indent="0">
              <a:buNone/>
              <a:defRPr sz="900" b="1"/>
            </a:lvl6pPr>
            <a:lvl7pPr marL="1543259" indent="0">
              <a:buNone/>
              <a:defRPr sz="900" b="1"/>
            </a:lvl7pPr>
            <a:lvl8pPr marL="1800470" indent="0">
              <a:buNone/>
              <a:defRPr sz="900" b="1"/>
            </a:lvl8pPr>
            <a:lvl9pPr marL="205767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2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 baseline="0"/>
            </a:lvl8pPr>
            <a:lvl9pPr>
              <a:defRPr sz="788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886021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049" hangingPunct="0"/>
            <a:endParaRPr sz="1350" b="1" kern="0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225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7" y="514350"/>
            <a:ext cx="4230202" cy="41148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2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12"/>
            </a:lvl1pPr>
            <a:lvl2pPr marL="257210" indent="0">
              <a:buNone/>
              <a:defRPr sz="675"/>
            </a:lvl2pPr>
            <a:lvl3pPr marL="514420" indent="0">
              <a:buNone/>
              <a:defRPr sz="563"/>
            </a:lvl3pPr>
            <a:lvl4pPr marL="771630" indent="0">
              <a:buNone/>
              <a:defRPr sz="506"/>
            </a:lvl4pPr>
            <a:lvl5pPr marL="1028840" indent="0">
              <a:buNone/>
              <a:defRPr sz="506"/>
            </a:lvl5pPr>
            <a:lvl6pPr marL="1286049" indent="0">
              <a:buNone/>
              <a:defRPr sz="506"/>
            </a:lvl6pPr>
            <a:lvl7pPr marL="1543259" indent="0">
              <a:buNone/>
              <a:defRPr sz="506"/>
            </a:lvl7pPr>
            <a:lvl8pPr marL="1800470" indent="0">
              <a:buNone/>
              <a:defRPr sz="506"/>
            </a:lvl8pPr>
            <a:lvl9pPr marL="2057679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886021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8049" hangingPunct="0"/>
            <a:endParaRPr sz="1350" b="1" kern="0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225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350"/>
            </a:lvl1pPr>
            <a:lvl2pPr marL="257210" indent="0">
              <a:buNone/>
              <a:defRPr sz="1575"/>
            </a:lvl2pPr>
            <a:lvl3pPr marL="514420" indent="0">
              <a:buNone/>
              <a:defRPr sz="1350"/>
            </a:lvl3pPr>
            <a:lvl4pPr marL="771630" indent="0">
              <a:buNone/>
              <a:defRPr sz="1125"/>
            </a:lvl4pPr>
            <a:lvl5pPr marL="1028840" indent="0">
              <a:buNone/>
              <a:defRPr sz="1125"/>
            </a:lvl5pPr>
            <a:lvl6pPr marL="1286049" indent="0">
              <a:buNone/>
              <a:defRPr sz="1125"/>
            </a:lvl6pPr>
            <a:lvl7pPr marL="1543259" indent="0">
              <a:buNone/>
              <a:defRPr sz="1125"/>
            </a:lvl7pPr>
            <a:lvl8pPr marL="1800470" indent="0">
              <a:buNone/>
              <a:defRPr sz="1125"/>
            </a:lvl8pPr>
            <a:lvl9pPr marL="2057679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12"/>
            </a:lvl1pPr>
            <a:lvl2pPr marL="257210" indent="0">
              <a:buNone/>
              <a:defRPr sz="675"/>
            </a:lvl2pPr>
            <a:lvl3pPr marL="514420" indent="0">
              <a:buNone/>
              <a:defRPr sz="563"/>
            </a:lvl3pPr>
            <a:lvl4pPr marL="771630" indent="0">
              <a:buNone/>
              <a:defRPr sz="506"/>
            </a:lvl4pPr>
            <a:lvl5pPr marL="1028840" indent="0">
              <a:buNone/>
              <a:defRPr sz="506"/>
            </a:lvl5pPr>
            <a:lvl6pPr marL="1286049" indent="0">
              <a:buNone/>
              <a:defRPr sz="506"/>
            </a:lvl6pPr>
            <a:lvl7pPr marL="1543259" indent="0">
              <a:buNone/>
              <a:defRPr sz="506"/>
            </a:lvl7pPr>
            <a:lvl8pPr marL="1800470" indent="0">
              <a:buNone/>
              <a:defRPr sz="506"/>
            </a:lvl8pPr>
            <a:lvl9pPr marL="2057679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1601153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7" y="514350"/>
            <a:ext cx="5563553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5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x9_Divider_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325" y="776882"/>
            <a:ext cx="7772400" cy="2046410"/>
          </a:xfrm>
        </p:spPr>
        <p:txBody>
          <a:bodyPr anchor="b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1737" y="2922733"/>
            <a:ext cx="7784698" cy="25645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087"/>
                </a:solidFill>
              </a:defRPr>
            </a:lvl1pPr>
          </a:lstStyle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4365" y="395882"/>
            <a:ext cx="1041400" cy="381000"/>
          </a:xfrm>
          <a:prstGeom prst="rect">
            <a:avLst/>
          </a:prstGeom>
        </p:spPr>
      </p:pic>
      <p:pic>
        <p:nvPicPr>
          <p:cNvPr id="7" name="Picture 6" descr="th_coe_4c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08" y="241271"/>
            <a:ext cx="655809" cy="6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4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x9_Divider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325" y="891779"/>
            <a:ext cx="7772400" cy="1643634"/>
          </a:xfrm>
        </p:spPr>
        <p:txBody>
          <a:bodyPr anchor="b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1737" y="2634854"/>
            <a:ext cx="7784698" cy="25645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087"/>
                </a:solidFill>
              </a:defRPr>
            </a:lvl1pPr>
          </a:lstStyle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4365" y="395882"/>
            <a:ext cx="1041400" cy="381000"/>
          </a:xfrm>
          <a:prstGeom prst="rect">
            <a:avLst/>
          </a:prstGeom>
        </p:spPr>
      </p:pic>
      <p:pic>
        <p:nvPicPr>
          <p:cNvPr id="10" name="Picture 9" descr="th_coe_4c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08" y="241271"/>
            <a:ext cx="655809" cy="6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9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x9_Divider_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218" y="1720273"/>
            <a:ext cx="7702550" cy="1246908"/>
          </a:xfrm>
        </p:spPr>
        <p:txBody>
          <a:bodyPr anchor="b"/>
          <a:lstStyle>
            <a:lvl1pPr algn="l">
              <a:lnSpc>
                <a:spcPts val="4400"/>
              </a:lnSpc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1737" y="3042227"/>
            <a:ext cx="5626756" cy="42770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087"/>
                </a:solidFill>
              </a:defRPr>
            </a:lvl1pPr>
          </a:lstStyle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1737" y="3751711"/>
            <a:ext cx="3857442" cy="543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4365" y="395882"/>
            <a:ext cx="1041400" cy="381000"/>
          </a:xfrm>
          <a:prstGeom prst="rect">
            <a:avLst/>
          </a:prstGeom>
        </p:spPr>
      </p:pic>
      <p:pic>
        <p:nvPicPr>
          <p:cNvPr id="12" name="Picture 11" descr="th_coe_4c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08" y="241271"/>
            <a:ext cx="655809" cy="6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1658938"/>
            <a:ext cx="3937000" cy="28440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58938"/>
            <a:ext cx="3914774" cy="28440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9608" y="1670716"/>
            <a:ext cx="3937780" cy="27999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solidFill>
                  <a:srgbClr val="002F87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08" y="2230766"/>
            <a:ext cx="3937780" cy="22721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670716"/>
            <a:ext cx="3917948" cy="27999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solidFill>
                  <a:srgbClr val="002F87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0764"/>
            <a:ext cx="3917949" cy="22721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4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2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608" y="444497"/>
            <a:ext cx="8003367" cy="66073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658937"/>
            <a:ext cx="8004175" cy="2911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" y="4714928"/>
            <a:ext cx="40132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 b="0" i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71EEB286-2453-D149-8FAA-4E94C3708E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16x9_icon_band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054"/>
            <a:ext cx="9144000" cy="356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521575" y="4640164"/>
            <a:ext cx="1041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0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50" r:id="rId3"/>
    <p:sldLayoutId id="2147483651" r:id="rId4"/>
    <p:sldLayoutId id="2147483667" r:id="rId5"/>
    <p:sldLayoutId id="2147483662" r:id="rId6"/>
    <p:sldLayoutId id="2147483652" r:id="rId7"/>
    <p:sldLayoutId id="2147483653" r:id="rId8"/>
    <p:sldLayoutId id="2147483654" r:id="rId9"/>
    <p:sldLayoutId id="2147483660" r:id="rId10"/>
    <p:sldLayoutId id="2147483661" r:id="rId11"/>
    <p:sldLayoutId id="2147483656" r:id="rId12"/>
    <p:sldLayoutId id="2147483657" r:id="rId13"/>
    <p:sldLayoutId id="2147483658" r:id="rId14"/>
    <p:sldLayoutId id="2147483659" r:id="rId15"/>
    <p:sldLayoutId id="2147483670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0" i="0" kern="1200">
          <a:solidFill>
            <a:srgbClr val="002F87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808087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808087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808087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808087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808087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5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4836321"/>
            <a:ext cx="4979929" cy="135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 cap="all" baseline="0">
                <a:solidFill>
                  <a:schemeClr val="tx1"/>
                </a:solidFill>
              </a:defRPr>
            </a:lvl1pPr>
          </a:lstStyle>
          <a:p>
            <a:pPr defTabSz="308049" hangingPunct="0"/>
            <a:r>
              <a:rPr lang="en-US" b="1" kern="0">
                <a:solidFill>
                  <a:srgbClr val="545454"/>
                </a:solidFill>
                <a:latin typeface="Helvetica Neue"/>
                <a:sym typeface="Helvetica Neue"/>
              </a:rPr>
              <a:t>Add a footer</a:t>
            </a:r>
            <a:endParaRPr lang="en-US" b="1" kern="0" dirty="0">
              <a:solidFill>
                <a:srgbClr val="545454"/>
              </a:solidFill>
              <a:latin typeface="Helvetica Neue"/>
              <a:sym typeface="Helvetica Neue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3" y="4836321"/>
            <a:ext cx="1047467" cy="135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/>
                </a:solidFill>
              </a:defRPr>
            </a:lvl1pPr>
          </a:lstStyle>
          <a:p>
            <a:pPr defTabSz="308049" hangingPunct="0"/>
            <a:fld id="{EDF33987-6305-4E2A-BF18-EF013ECE927B}" type="datetimeFigureOut">
              <a:rPr lang="en-US" b="1" kern="0" smtClean="0">
                <a:solidFill>
                  <a:srgbClr val="545454"/>
                </a:solidFill>
                <a:latin typeface="Helvetica Neue"/>
                <a:sym typeface="Helvetica Neue"/>
              </a:rPr>
              <a:pPr defTabSz="308049" hangingPunct="0"/>
              <a:t>10/24/18</a:t>
            </a:fld>
            <a:endParaRPr lang="en-US" b="1" kern="0" dirty="0">
              <a:solidFill>
                <a:srgbClr val="545454"/>
              </a:solidFill>
              <a:latin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4836321"/>
            <a:ext cx="857474" cy="135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/>
                </a:solidFill>
              </a:defRPr>
            </a:lvl1pPr>
          </a:lstStyle>
          <a:p>
            <a:pPr defTabSz="308049" hangingPunct="0"/>
            <a:fld id="{F36C87F6-986D-49E6-AF40-1B3A1EE8064D}" type="slidenum">
              <a:rPr lang="en-US" b="1" kern="0" smtClean="0">
                <a:solidFill>
                  <a:srgbClr val="545454"/>
                </a:solidFill>
                <a:latin typeface="Helvetica Neue"/>
                <a:sym typeface="Helvetica Neue"/>
              </a:rPr>
              <a:pPr defTabSz="308049" hangingPunct="0"/>
              <a:t>‹#›</a:t>
            </a:fld>
            <a:endParaRPr lang="en-US" b="1" kern="0" dirty="0">
              <a:solidFill>
                <a:srgbClr val="545454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6908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420" rtl="0" eaLnBrk="1" latinLnBrk="0" hangingPunct="1">
        <a:lnSpc>
          <a:spcPct val="90000"/>
        </a:lnSpc>
        <a:spcBef>
          <a:spcPct val="0"/>
        </a:spcBef>
        <a:buNone/>
        <a:defRPr sz="2251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54326" indent="-128605" algn="l" defTabSz="514420" rtl="0" eaLnBrk="1" latinLnBrk="0" hangingPunct="1">
        <a:lnSpc>
          <a:spcPct val="90000"/>
        </a:lnSpc>
        <a:spcBef>
          <a:spcPts val="1012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282931" indent="-128605" algn="l" defTabSz="514420" rtl="0" eaLnBrk="1" latinLnBrk="0" hangingPunct="1">
        <a:lnSpc>
          <a:spcPct val="90000"/>
        </a:lnSpc>
        <a:spcBef>
          <a:spcPts val="337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411536" indent="-128605" algn="l" defTabSz="514420" rtl="0" eaLnBrk="1" latinLnBrk="0" hangingPunct="1">
        <a:lnSpc>
          <a:spcPct val="90000"/>
        </a:lnSpc>
        <a:spcBef>
          <a:spcPts val="337"/>
        </a:spcBef>
        <a:buClr>
          <a:schemeClr val="tx1"/>
        </a:buClr>
        <a:buSzPct val="80000"/>
        <a:buFont typeface="Arial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540141" indent="-128605" algn="l" defTabSz="514420" rtl="0" eaLnBrk="1" latinLnBrk="0" hangingPunct="1">
        <a:lnSpc>
          <a:spcPct val="90000"/>
        </a:lnSpc>
        <a:spcBef>
          <a:spcPts val="337"/>
        </a:spcBef>
        <a:buClr>
          <a:schemeClr val="tx1"/>
        </a:buClr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68746" indent="-128605" algn="l" defTabSz="514420" rtl="0" eaLnBrk="1" latinLnBrk="0" hangingPunct="1">
        <a:lnSpc>
          <a:spcPct val="90000"/>
        </a:lnSpc>
        <a:spcBef>
          <a:spcPts val="337"/>
        </a:spcBef>
        <a:buClr>
          <a:schemeClr val="tx1"/>
        </a:buClr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97351" indent="-128605" algn="l" defTabSz="514420" rtl="0" eaLnBrk="1" latinLnBrk="0" hangingPunct="1">
        <a:spcBef>
          <a:spcPts val="337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925956" indent="-128605" algn="l" defTabSz="514420" rtl="0" eaLnBrk="1" latinLnBrk="0" hangingPunct="1">
        <a:spcBef>
          <a:spcPts val="337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54560" indent="-128605" algn="l" defTabSz="514420" rtl="0" eaLnBrk="1" latinLnBrk="0" hangingPunct="1">
        <a:spcBef>
          <a:spcPts val="337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83166" indent="-128605" algn="l" defTabSz="514420" rtl="0" eaLnBrk="1" latinLnBrk="0" hangingPunct="1">
        <a:spcBef>
          <a:spcPts val="337"/>
        </a:spcBef>
        <a:buSzPct val="80000"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21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42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63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84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6049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3259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470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679" algn="l" defTabSz="51442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gif"/><Relationship Id="rId7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http://www.deltahealthalliance.org/wp-content/uploads/2010/02/ummc_logo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billstatus.ls.state.ms.us/documents/2014/pdf/SB/2600-2699/SB2646SG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7966" y="4491878"/>
            <a:ext cx="2356922" cy="67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8049" hangingPunct="0"/>
            <a:r>
              <a:rPr lang="en-US" sz="1266" b="1" kern="0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#Conv2X</a:t>
            </a:r>
          </a:p>
          <a:p>
            <a:pPr defTabSz="308049" hangingPunct="0"/>
            <a:r>
              <a:rPr lang="en-US" sz="844" b="1" kern="0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October 24, 2018</a:t>
            </a:r>
          </a:p>
          <a:p>
            <a:pPr defTabSz="308049" hangingPunct="0"/>
            <a:r>
              <a:rPr lang="en-US" sz="844" b="1" kern="0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Lerner Hall Columbia University, NYC,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8315" y="901638"/>
            <a:ext cx="6015636" cy="140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8049" hangingPunct="0"/>
            <a:r>
              <a:rPr lang="en-US" sz="2847" kern="0" dirty="0">
                <a:solidFill>
                  <a:srgbClr val="C00000"/>
                </a:solidFill>
                <a:latin typeface="Avenir Next"/>
                <a:sym typeface="Helvetica Neue"/>
              </a:rPr>
              <a:t>Leveraging Remote Patient Monitoring to Manage Chronic Disease</a:t>
            </a:r>
            <a:endParaRPr lang="en-US" sz="2847" kern="0" dirty="0">
              <a:solidFill>
                <a:srgbClr val="C00000"/>
              </a:solidFill>
              <a:latin typeface="Helvetica Neue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93" y="4465687"/>
            <a:ext cx="1960519" cy="567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9037" y="3638830"/>
            <a:ext cx="1629127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8049" hangingPunct="0"/>
            <a:r>
              <a:rPr lang="en-US" sz="1266" b="1" kern="0" dirty="0">
                <a:solidFill>
                  <a:srgbClr val="545454"/>
                </a:solidFill>
                <a:latin typeface="Helvetica Neue"/>
                <a:sym typeface="Helvetica Neue"/>
              </a:rPr>
              <a:t>Michael Adcock, FACHE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F9427-9BA9-E74D-A23F-4FE0E717B910}"/>
              </a:ext>
            </a:extLst>
          </p:cNvPr>
          <p:cNvSpPr/>
          <p:nvPr/>
        </p:nvSpPr>
        <p:spPr>
          <a:xfrm>
            <a:off x="5330553" y="3638830"/>
            <a:ext cx="1378932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08049" hangingPunct="0"/>
            <a:r>
              <a:rPr lang="en-US" sz="1266" b="1" kern="0" dirty="0">
                <a:solidFill>
                  <a:srgbClr val="545454"/>
                </a:solidFill>
                <a:latin typeface="Helvetica Neue"/>
                <a:sym typeface="Helvetica Neue"/>
              </a:rPr>
              <a:t>Moderator: </a:t>
            </a:r>
            <a:br>
              <a:rPr lang="en-US" sz="1266" b="1" kern="0" dirty="0">
                <a:solidFill>
                  <a:srgbClr val="545454"/>
                </a:solidFill>
                <a:latin typeface="Helvetica Neue"/>
                <a:sym typeface="Helvetica Neue"/>
              </a:rPr>
            </a:br>
            <a:r>
              <a:rPr lang="en-US" sz="1266" b="1" kern="0" dirty="0">
                <a:solidFill>
                  <a:srgbClr val="545454"/>
                </a:solidFill>
                <a:latin typeface="Helvetica Neue"/>
                <a:sym typeface="Helvetica Neue"/>
              </a:rPr>
              <a:t>Rajiv Leventhal</a:t>
            </a:r>
            <a:endParaRPr lang="en-US" sz="1266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pic>
        <p:nvPicPr>
          <p:cNvPr id="9218" name="Picture 2" descr="avatar for Michael Adcock, FACH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47" y="2496978"/>
            <a:ext cx="1054907" cy="10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vatar for Rajiv Leventha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43" y="2496979"/>
            <a:ext cx="1056300" cy="10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Problem: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Mississippi and specifically Sunflower County ranks at the top for the prevalence of diabetes.</a:t>
            </a: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People with diabetes have medical expenses approximately 2.3 times higher than those who do not have diabetes.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In 2012, diabetic medical expenses in Mississippi totaled $2.74 billion, according to the American Diabetes Association.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8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Diabetes Belt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Southeastern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likely to have Type 2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644 counties in 15 states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37555"/>
            <a:ext cx="3914775" cy="24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Mississippi Diabetes Telehealth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0357" y="2842465"/>
            <a:ext cx="6226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  <a:latin typeface="Trebuchet MS"/>
              </a:rPr>
              <a:t>A Collaborative Approach to Health Care Delivery </a:t>
            </a:r>
          </a:p>
        </p:txBody>
      </p:sp>
    </p:spTree>
    <p:extLst>
      <p:ext uri="{BB962C8B-B14F-4D97-AF65-F5344CB8AC3E}">
        <p14:creationId xmlns:p14="http://schemas.microsoft.com/office/powerpoint/2010/main" val="99850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4" y="1637430"/>
            <a:ext cx="2638425" cy="914400"/>
          </a:xfrm>
          <a:prstGeom prst="rect">
            <a:avLst/>
          </a:prstGeom>
        </p:spPr>
      </p:pic>
      <p:pic>
        <p:nvPicPr>
          <p:cNvPr id="5" name="Picture 2" descr="http://www.deltahealthalliance.org/wp-content/uploads/2010/02/ummc_logo.gif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79" y="1637430"/>
            <a:ext cx="1626833" cy="16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832" y="2403728"/>
            <a:ext cx="1874406" cy="974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20" y="3233703"/>
            <a:ext cx="1659332" cy="119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86" y="2558147"/>
            <a:ext cx="1590675" cy="123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0" y="3704412"/>
            <a:ext cx="3729174" cy="11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MS Diabetes Telehealth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Purpose: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To improve clinical outcomes and care coordination for chronic disease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Increase access to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Bring healthcare resources into the patient’s home</a:t>
            </a:r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01" y="1658938"/>
            <a:ext cx="2380973" cy="284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0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Target Number 200</a:t>
            </a:r>
          </a:p>
          <a:p>
            <a:pPr marL="0" indent="0">
              <a:buNone/>
            </a:pPr>
            <a:r>
              <a:rPr lang="en-US" sz="1800" b="1" dirty="0"/>
              <a:t>Inclusion Criteria</a:t>
            </a:r>
            <a:r>
              <a:rPr lang="en-US" sz="1800" dirty="0"/>
              <a:t>:</a:t>
            </a:r>
          </a:p>
          <a:p>
            <a:pPr lvl="0" eaLnBrk="0" hangingPunct="0"/>
            <a:r>
              <a:rPr lang="en-US" sz="1600" dirty="0"/>
              <a:t>Patient at the NSMCSRHC</a:t>
            </a:r>
          </a:p>
          <a:p>
            <a:pPr lvl="0" eaLnBrk="0" hangingPunct="0"/>
            <a:r>
              <a:rPr lang="en-US" sz="1600" dirty="0"/>
              <a:t>18 years of age or older</a:t>
            </a:r>
          </a:p>
          <a:p>
            <a:pPr lvl="0" eaLnBrk="0" hangingPunct="0"/>
            <a:r>
              <a:rPr lang="en-US" sz="1600" dirty="0"/>
              <a:t>Prior diagnosis of diabetes mellitus</a:t>
            </a:r>
          </a:p>
          <a:p>
            <a:pPr lvl="0" eaLnBrk="0" hangingPunct="0"/>
            <a:r>
              <a:rPr lang="en-US" sz="1600" dirty="0"/>
              <a:t>Not pregnant</a:t>
            </a:r>
          </a:p>
          <a:p>
            <a:r>
              <a:rPr lang="en-US" sz="1600" dirty="0"/>
              <a:t>Hemoglobin A1C greater than or equal to 7% based on prior or current testing at the NSMCSRHC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Sustainable Change: The 3 E’s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5091" y="1604868"/>
            <a:ext cx="7772400" cy="485196"/>
          </a:xfrm>
          <a:prstGeom prst="rect">
            <a:avLst/>
          </a:prstGeom>
          <a:solidFill>
            <a:srgbClr val="002F87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2" indent="0" algn="ctr">
              <a:buFont typeface="Arial"/>
              <a:buNone/>
            </a:pPr>
            <a:r>
              <a:rPr lang="en-US" sz="2400" dirty="0">
                <a:solidFill>
                  <a:srgbClr val="E6E6E6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+ Engagement + Empowerment</a:t>
            </a:r>
          </a:p>
          <a:p>
            <a:pPr marL="114292" indent="0">
              <a:buFont typeface="Arial"/>
              <a:buNone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432" y="2231842"/>
            <a:ext cx="8232993" cy="2267909"/>
            <a:chOff x="18087" y="1891851"/>
            <a:chExt cx="9129286" cy="2576207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18087" y="1951868"/>
              <a:ext cx="2502862" cy="2516190"/>
              <a:chOff x="580715" y="1037008"/>
              <a:chExt cx="2503246" cy="2516576"/>
            </a:xfrm>
          </p:grpSpPr>
          <p:grpSp>
            <p:nvGrpSpPr>
              <p:cNvPr id="25" name="Group 15"/>
              <p:cNvGrpSpPr>
                <a:grpSpLocks noChangeAspect="1"/>
              </p:cNvGrpSpPr>
              <p:nvPr/>
            </p:nvGrpSpPr>
            <p:grpSpPr bwMode="auto">
              <a:xfrm>
                <a:off x="580715" y="1037008"/>
                <a:ext cx="2503246" cy="2516576"/>
                <a:chOff x="186037" y="1765367"/>
                <a:chExt cx="2428576" cy="2441508"/>
              </a:xfrm>
            </p:grpSpPr>
            <p:sp>
              <p:nvSpPr>
                <p:cNvPr id="27" name="Donut 26"/>
                <p:cNvSpPr/>
                <p:nvPr/>
              </p:nvSpPr>
              <p:spPr>
                <a:xfrm>
                  <a:off x="202375" y="1794637"/>
                  <a:ext cx="2412238" cy="2412238"/>
                </a:xfrm>
                <a:prstGeom prst="donut">
                  <a:avLst>
                    <a:gd name="adj" fmla="val 7200"/>
                  </a:avLst>
                </a:prstGeom>
                <a:solidFill>
                  <a:srgbClr val="002F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/>
                <p:cNvSpPr>
                  <a:spLocks noChangeAspect="1"/>
                </p:cNvSpPr>
                <p:nvPr/>
              </p:nvSpPr>
              <p:spPr>
                <a:xfrm>
                  <a:off x="206111" y="1765367"/>
                  <a:ext cx="2276684" cy="2275144"/>
                </a:xfrm>
                <a:prstGeom prst="blockArc">
                  <a:avLst>
                    <a:gd name="adj1" fmla="val 11434024"/>
                    <a:gd name="adj2" fmla="val 16769885"/>
                    <a:gd name="adj3" fmla="val 10553"/>
                  </a:avLst>
                </a:prstGeom>
                <a:solidFill>
                  <a:srgbClr val="C7C8CA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/>
                <p:cNvSpPr>
                  <a:spLocks noChangeAspect="1"/>
                </p:cNvSpPr>
                <p:nvPr/>
              </p:nvSpPr>
              <p:spPr>
                <a:xfrm>
                  <a:off x="186037" y="1931731"/>
                  <a:ext cx="2276684" cy="2275144"/>
                </a:xfrm>
                <a:prstGeom prst="blockArc">
                  <a:avLst>
                    <a:gd name="adj1" fmla="val 5967506"/>
                    <a:gd name="adj2" fmla="val 9641741"/>
                    <a:gd name="adj3" fmla="val 10925"/>
                  </a:avLst>
                </a:prstGeom>
                <a:solidFill>
                  <a:srgbClr val="C7C8CA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TextBox 26"/>
              <p:cNvSpPr txBox="1">
                <a:spLocks noChangeArrowheads="1"/>
              </p:cNvSpPr>
              <p:nvPr/>
            </p:nvSpPr>
            <p:spPr bwMode="auto">
              <a:xfrm>
                <a:off x="1103874" y="1740994"/>
                <a:ext cx="1473768" cy="979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>
                    <a:solidFill>
                      <a:schemeClr val="accent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dirty="0">
                  <a:solidFill>
                    <a:srgbClr val="F47D1E"/>
                  </a:solidFill>
                  <a:latin typeface="Franklin Gothic Book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Education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i="1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Phase 1</a:t>
                </a:r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2257536" y="1912583"/>
              <a:ext cx="2532278" cy="2487613"/>
              <a:chOff x="2445181" y="1094371"/>
              <a:chExt cx="2531886" cy="2487228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 rot="-4500000">
                <a:off x="2467510" y="1072042"/>
                <a:ext cx="2487228" cy="2531886"/>
                <a:chOff x="202375" y="1792326"/>
                <a:chExt cx="2412238" cy="2455549"/>
              </a:xfrm>
            </p:grpSpPr>
            <p:sp>
              <p:nvSpPr>
                <p:cNvPr id="22" name="Donut 21"/>
                <p:cNvSpPr/>
                <p:nvPr/>
              </p:nvSpPr>
              <p:spPr>
                <a:xfrm>
                  <a:off x="202375" y="1794637"/>
                  <a:ext cx="2412238" cy="2412238"/>
                </a:xfrm>
                <a:prstGeom prst="donut">
                  <a:avLst>
                    <a:gd name="adj" fmla="val 7200"/>
                  </a:avLst>
                </a:prstGeom>
                <a:solidFill>
                  <a:srgbClr val="002F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Block Arc 22"/>
                <p:cNvSpPr>
                  <a:spLocks noChangeAspect="1"/>
                </p:cNvSpPr>
                <p:nvPr/>
              </p:nvSpPr>
              <p:spPr>
                <a:xfrm>
                  <a:off x="207716" y="1792326"/>
                  <a:ext cx="2275231" cy="2275231"/>
                </a:xfrm>
                <a:prstGeom prst="blockArc">
                  <a:avLst>
                    <a:gd name="adj1" fmla="val 11434024"/>
                    <a:gd name="adj2" fmla="val 16769885"/>
                    <a:gd name="adj3" fmla="val 10553"/>
                  </a:avLst>
                </a:prstGeom>
                <a:solidFill>
                  <a:srgbClr val="C7C8CA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Block Arc 23"/>
                <p:cNvSpPr>
                  <a:spLocks noChangeAspect="1"/>
                </p:cNvSpPr>
                <p:nvPr/>
              </p:nvSpPr>
              <p:spPr>
                <a:xfrm>
                  <a:off x="226070" y="1972644"/>
                  <a:ext cx="2276770" cy="2275231"/>
                </a:xfrm>
                <a:prstGeom prst="blockArc">
                  <a:avLst>
                    <a:gd name="adj1" fmla="val 5967506"/>
                    <a:gd name="adj2" fmla="val 9641741"/>
                    <a:gd name="adj3" fmla="val 10925"/>
                  </a:avLst>
                </a:prstGeom>
                <a:solidFill>
                  <a:srgbClr val="C7C8CA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TextBox 28"/>
              <p:cNvSpPr txBox="1">
                <a:spLocks noChangeArrowheads="1"/>
              </p:cNvSpPr>
              <p:nvPr/>
            </p:nvSpPr>
            <p:spPr bwMode="auto">
              <a:xfrm>
                <a:off x="2954973" y="2040436"/>
                <a:ext cx="1601191" cy="664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>
                    <a:solidFill>
                      <a:schemeClr val="accent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Engagement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i="1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Phase 2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4463307" y="1891851"/>
              <a:ext cx="2499131" cy="2498418"/>
              <a:chOff x="4516309" y="1054783"/>
              <a:chExt cx="2499514" cy="2498801"/>
            </a:xfrm>
          </p:grpSpPr>
          <p:grpSp>
            <p:nvGrpSpPr>
              <p:cNvPr id="15" name="Group 19"/>
              <p:cNvGrpSpPr>
                <a:grpSpLocks noChangeAspect="1"/>
              </p:cNvGrpSpPr>
              <p:nvPr/>
            </p:nvGrpSpPr>
            <p:grpSpPr bwMode="auto">
              <a:xfrm rot="5400000">
                <a:off x="4516665" y="1054427"/>
                <a:ext cx="2498801" cy="2499514"/>
                <a:chOff x="190350" y="1781920"/>
                <a:chExt cx="2424263" cy="2424955"/>
              </a:xfrm>
            </p:grpSpPr>
            <p:sp>
              <p:nvSpPr>
                <p:cNvPr id="17" name="Donut 16"/>
                <p:cNvSpPr/>
                <p:nvPr/>
              </p:nvSpPr>
              <p:spPr>
                <a:xfrm>
                  <a:off x="202375" y="1794637"/>
                  <a:ext cx="2412238" cy="2412238"/>
                </a:xfrm>
                <a:prstGeom prst="donut">
                  <a:avLst>
                    <a:gd name="adj" fmla="val 7200"/>
                  </a:avLst>
                </a:prstGeom>
                <a:solidFill>
                  <a:srgbClr val="002F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Block Arc 17"/>
                <p:cNvSpPr>
                  <a:spLocks noChangeAspect="1"/>
                </p:cNvSpPr>
                <p:nvPr/>
              </p:nvSpPr>
              <p:spPr>
                <a:xfrm>
                  <a:off x="202375" y="1781920"/>
                  <a:ext cx="2276684" cy="2275144"/>
                </a:xfrm>
                <a:prstGeom prst="blockArc">
                  <a:avLst>
                    <a:gd name="adj1" fmla="val 11434024"/>
                    <a:gd name="adj2" fmla="val 16769885"/>
                    <a:gd name="adj3" fmla="val 10553"/>
                  </a:avLst>
                </a:prstGeom>
                <a:solidFill>
                  <a:srgbClr val="C7C8CA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18"/>
                <p:cNvSpPr>
                  <a:spLocks noChangeAspect="1"/>
                </p:cNvSpPr>
                <p:nvPr/>
              </p:nvSpPr>
              <p:spPr>
                <a:xfrm>
                  <a:off x="190350" y="1899574"/>
                  <a:ext cx="2276684" cy="2275144"/>
                </a:xfrm>
                <a:prstGeom prst="blockArc">
                  <a:avLst>
                    <a:gd name="adj1" fmla="val 5967506"/>
                    <a:gd name="adj2" fmla="val 9641741"/>
                    <a:gd name="adj3" fmla="val 10925"/>
                  </a:avLst>
                </a:prstGeom>
                <a:solidFill>
                  <a:srgbClr val="C7C8CA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TextBox 31"/>
              <p:cNvSpPr txBox="1">
                <a:spLocks noChangeArrowheads="1"/>
              </p:cNvSpPr>
              <p:nvPr/>
            </p:nvSpPr>
            <p:spPr bwMode="auto">
              <a:xfrm>
                <a:off x="5022627" y="1879493"/>
                <a:ext cx="1473768" cy="979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>
                    <a:solidFill>
                      <a:schemeClr val="accent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Behavior</a:t>
                </a:r>
                <a:br>
                  <a:rPr lang="en-US" altLang="en-US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</a:br>
                <a:r>
                  <a:rPr lang="en-US" altLang="en-US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Change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i="1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Phase 3</a:t>
                </a:r>
              </a:p>
            </p:txBody>
          </p:sp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6660544" y="1945401"/>
              <a:ext cx="2486829" cy="2511753"/>
              <a:chOff x="6586119" y="1084953"/>
              <a:chExt cx="2487210" cy="2512138"/>
            </a:xfrm>
          </p:grpSpPr>
          <p:grpSp>
            <p:nvGrpSpPr>
              <p:cNvPr id="10" name="Group 9"/>
              <p:cNvGrpSpPr>
                <a:grpSpLocks noChangeAspect="1"/>
              </p:cNvGrpSpPr>
              <p:nvPr/>
            </p:nvGrpSpPr>
            <p:grpSpPr bwMode="auto">
              <a:xfrm rot="-9000000">
                <a:off x="6586923" y="1084953"/>
                <a:ext cx="2486406" cy="2512138"/>
                <a:chOff x="202375" y="1788700"/>
                <a:chExt cx="2412238" cy="2437202"/>
              </a:xfrm>
            </p:grpSpPr>
            <p:sp>
              <p:nvSpPr>
                <p:cNvPr id="12" name="Donut 11"/>
                <p:cNvSpPr/>
                <p:nvPr/>
              </p:nvSpPr>
              <p:spPr>
                <a:xfrm>
                  <a:off x="202375" y="1794637"/>
                  <a:ext cx="2412238" cy="2412238"/>
                </a:xfrm>
                <a:prstGeom prst="donut">
                  <a:avLst>
                    <a:gd name="adj" fmla="val 7200"/>
                  </a:avLst>
                </a:prstGeom>
                <a:solidFill>
                  <a:srgbClr val="002F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Block Arc 12"/>
                <p:cNvSpPr>
                  <a:spLocks noChangeAspect="1"/>
                </p:cNvSpPr>
                <p:nvPr/>
              </p:nvSpPr>
              <p:spPr>
                <a:xfrm>
                  <a:off x="228304" y="1788700"/>
                  <a:ext cx="2276684" cy="2275144"/>
                </a:xfrm>
                <a:prstGeom prst="blockArc">
                  <a:avLst>
                    <a:gd name="adj1" fmla="val 11434024"/>
                    <a:gd name="adj2" fmla="val 16769885"/>
                    <a:gd name="adj3" fmla="val 10553"/>
                  </a:avLst>
                </a:prstGeom>
                <a:solidFill>
                  <a:srgbClr val="C7C8CA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Block Arc 13"/>
                <p:cNvSpPr>
                  <a:spLocks noChangeAspect="1"/>
                </p:cNvSpPr>
                <p:nvPr/>
              </p:nvSpPr>
              <p:spPr>
                <a:xfrm>
                  <a:off x="213096" y="1950758"/>
                  <a:ext cx="2276684" cy="2275144"/>
                </a:xfrm>
                <a:prstGeom prst="blockArc">
                  <a:avLst>
                    <a:gd name="adj1" fmla="val 5967506"/>
                    <a:gd name="adj2" fmla="val 9641741"/>
                    <a:gd name="adj3" fmla="val 10925"/>
                  </a:avLst>
                </a:prstGeom>
                <a:solidFill>
                  <a:srgbClr val="C7C8CA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6586119" y="1915977"/>
                <a:ext cx="2481270" cy="979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>
                    <a:solidFill>
                      <a:schemeClr val="accent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ts val="600"/>
                  </a:spcBef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SzPct val="12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Personal 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Empowerment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i="1" dirty="0">
                    <a:solidFill>
                      <a:srgbClr val="002F87"/>
                    </a:solidFill>
                    <a:latin typeface="Trebuchet MS" panose="020B0603020202020204" pitchFamily="34" charset="0"/>
                  </a:rPr>
                  <a:t>Phase 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82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Remote Patient Monitoring (RPM)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Shape 39"/>
          <p:cNvSpPr txBox="1">
            <a:spLocks/>
          </p:cNvSpPr>
          <p:nvPr/>
        </p:nvSpPr>
        <p:spPr>
          <a:xfrm>
            <a:off x="609600" y="1569023"/>
            <a:ext cx="7772400" cy="548640"/>
          </a:xfrm>
          <a:prstGeom prst="roundRect">
            <a:avLst>
              <a:gd name="adj" fmla="val 19436"/>
            </a:avLst>
          </a:prstGeom>
          <a:solidFill>
            <a:srgbClr val="002F87"/>
          </a:solidFill>
          <a:ln w="127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E6E6E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Chronic disease management in the patient’s home including:</a:t>
            </a:r>
            <a:endParaRPr lang="en-US" sz="2000" b="1" dirty="0">
              <a:solidFill>
                <a:srgbClr val="E6E6E6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" y="2222499"/>
            <a:ext cx="3325091" cy="2396679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9798426"/>
              </p:ext>
            </p:extLst>
          </p:nvPr>
        </p:nvGraphicFramePr>
        <p:xfrm>
          <a:off x="4274128" y="2224088"/>
          <a:ext cx="4648200" cy="227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12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MS Diabetes Telehealth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39992" y="1548233"/>
          <a:ext cx="6162246" cy="2748402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05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4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E6E6E6"/>
                          </a:solidFill>
                          <a:latin typeface="Trebuchet MS" panose="020B0603020202020204" pitchFamily="34" charset="0"/>
                        </a:rPr>
                        <a:t>HbA1c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rgbClr val="E6E6E6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E6E6E6"/>
                          </a:solidFill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1.7%</a:t>
                      </a:r>
                    </a:p>
                  </a:txBody>
                  <a:tcPr marL="68580" marR="68580" marT="34290" marB="34290" anchor="ctr"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F87"/>
                          </a:solidFill>
                          <a:latin typeface="Trebuchet MS" panose="020B0603020202020204" pitchFamily="34" charset="0"/>
                        </a:rPr>
                        <a:t>Medication Compliance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2F87"/>
                        </a:solidFill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F87"/>
                          </a:solidFill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96%</a:t>
                      </a:r>
                    </a:p>
                  </a:txBody>
                  <a:tcPr marL="68580" marR="68580" marT="34290" marB="3429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rebuchet MS" panose="020B0603020202020204" pitchFamily="34" charset="0"/>
                        </a:rPr>
                        <a:t>Health Session Compliance</a:t>
                      </a:r>
                    </a:p>
                    <a:p>
                      <a:pPr algn="ctr"/>
                      <a:endParaRPr lang="en-US" sz="1800" b="1" dirty="0"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83%</a:t>
                      </a:r>
                    </a:p>
                  </a:txBody>
                  <a:tcPr marL="68580" marR="68580" marT="34290" marB="34290" anchor="ctr"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2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F87"/>
                          </a:solidFill>
                          <a:latin typeface="Trebuchet MS" panose="020B0603020202020204" pitchFamily="34" charset="0"/>
                        </a:rPr>
                        <a:t>Retinopathy</a:t>
                      </a:r>
                      <a:r>
                        <a:rPr lang="en-US" sz="1800" b="1" baseline="0" dirty="0">
                          <a:solidFill>
                            <a:srgbClr val="002F87"/>
                          </a:solidFill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Found</a:t>
                      </a:r>
                    </a:p>
                    <a:p>
                      <a:pPr algn="ctr"/>
                      <a:endParaRPr lang="en-US" sz="1800" b="1" baseline="0" dirty="0">
                        <a:solidFill>
                          <a:srgbClr val="002F87"/>
                        </a:solidFill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800" b="1" baseline="0" dirty="0">
                          <a:solidFill>
                            <a:srgbClr val="002F87"/>
                          </a:solidFill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 cases</a:t>
                      </a:r>
                      <a:endParaRPr lang="en-US" sz="1800" b="1" dirty="0">
                        <a:solidFill>
                          <a:srgbClr val="002F87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E6E6E6"/>
                          </a:solidFill>
                          <a:latin typeface="Trebuchet MS" panose="020B0603020202020204" pitchFamily="34" charset="0"/>
                        </a:rPr>
                        <a:t>Weight Loss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E6E6E6"/>
                        </a:solidFill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E6E6E6"/>
                          </a:solidFill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 pounds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F87"/>
                          </a:solidFill>
                          <a:latin typeface="Trebuchet MS" panose="020B0603020202020204" pitchFamily="34" charset="0"/>
                        </a:rPr>
                        <a:t>Miles Saved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2F87"/>
                        </a:solidFill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F87"/>
                          </a:solidFill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9,454.11</a:t>
                      </a:r>
                    </a:p>
                  </a:txBody>
                  <a:tcPr marL="68580" marR="68580" marT="34290" marB="34290" anchor="ctr"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427" y="4370022"/>
            <a:ext cx="6429375" cy="356467"/>
          </a:xfrm>
          <a:prstGeom prst="rect">
            <a:avLst/>
          </a:prstGeom>
          <a:noFill/>
        </p:spPr>
        <p:txBody>
          <a:bodyPr wrap="square" lIns="48218" tIns="24110" rIns="48218" bIns="2411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F87"/>
                </a:solidFill>
                <a:latin typeface="Trebuchet MS" panose="020B0603020202020204" pitchFamily="34" charset="0"/>
              </a:rPr>
              <a:t>No Hospitalizations or ER visits for DM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29" y="4714928"/>
            <a:ext cx="3680923" cy="26545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/>
            <a:r>
              <a:rPr lang="en-US" sz="1275" i="1" dirty="0">
                <a:solidFill>
                  <a:srgbClr val="002F87"/>
                </a:solidFill>
                <a:latin typeface="Trebuchet MS" panose="020B0603020202020204" pitchFamily="34" charset="0"/>
              </a:rPr>
              <a:t>Preliminary results on first 100 patients</a:t>
            </a:r>
          </a:p>
        </p:txBody>
      </p:sp>
      <p:sp>
        <p:nvSpPr>
          <p:cNvPr id="7" name="Down Arrow 6"/>
          <p:cNvSpPr/>
          <p:nvPr/>
        </p:nvSpPr>
        <p:spPr>
          <a:xfrm>
            <a:off x="1600199" y="1964831"/>
            <a:ext cx="365807" cy="600341"/>
          </a:xfrm>
          <a:prstGeom prst="downArrow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29920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MS Diabetes Telehealth Network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19</a:t>
            </a:fld>
            <a:endParaRPr lang="en-US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57" y="1658938"/>
            <a:ext cx="5744261" cy="2911475"/>
          </a:xfrm>
        </p:spPr>
      </p:pic>
    </p:spTree>
    <p:extLst>
      <p:ext uri="{BB962C8B-B14F-4D97-AF65-F5344CB8AC3E}">
        <p14:creationId xmlns:p14="http://schemas.microsoft.com/office/powerpoint/2010/main" val="256835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Expert Care is just a screen away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28" y="1061887"/>
            <a:ext cx="7784647" cy="597051"/>
          </a:xfrm>
        </p:spPr>
        <p:txBody>
          <a:bodyPr/>
          <a:lstStyle/>
          <a:p>
            <a:r>
              <a:rPr lang="en-US" spc="100" dirty="0">
                <a:solidFill>
                  <a:schemeClr val="bg1">
                    <a:lumMod val="65000"/>
                  </a:schemeClr>
                </a:solidFill>
              </a:rPr>
              <a:t>UNIVERSITY OF MISSISSIPPI MEDICAL CENTER</a:t>
            </a:r>
          </a:p>
          <a:p>
            <a:r>
              <a:rPr lang="en-US" spc="100" dirty="0"/>
              <a:t>CENTER FOR TELEHEALTH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44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Empowering Patients with Technology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99" y="1472962"/>
            <a:ext cx="6839005" cy="338554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6E6E6"/>
                </a:solidFill>
                <a:latin typeface="Trebuchet MS" panose="020B0603020202020204" pitchFamily="34" charset="0"/>
              </a:rPr>
              <a:t>“Education is not a building…it is learning and I’ve learned so much!”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99" y="1875922"/>
            <a:ext cx="4830096" cy="584775"/>
          </a:xfrm>
          <a:prstGeom prst="rect">
            <a:avLst/>
          </a:prstGeom>
          <a:solidFill>
            <a:srgbClr val="C7C8CA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F87"/>
                </a:solidFill>
                <a:latin typeface="Trebuchet MS" panose="020B0603020202020204" pitchFamily="34" charset="0"/>
              </a:rPr>
              <a:t>“This program works. I have learned more in this program than I did when I was in a hospital.”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7" y="2525103"/>
            <a:ext cx="2705483" cy="22396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883" y="1841506"/>
            <a:ext cx="2952805" cy="17389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38840" y="3431332"/>
            <a:ext cx="3913909" cy="338554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6E6E6"/>
                </a:solidFill>
                <a:latin typeface="Trebuchet MS" panose="020B0603020202020204" pitchFamily="34" charset="0"/>
              </a:rPr>
              <a:t>“I never thought to look into my shoes”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8840" y="3863798"/>
            <a:ext cx="4570324" cy="830997"/>
          </a:xfrm>
          <a:prstGeom prst="rect">
            <a:avLst/>
          </a:prstGeom>
          <a:solidFill>
            <a:srgbClr val="C7C8CA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F87"/>
                </a:solidFill>
                <a:latin typeface="Trebuchet MS" panose="020B0603020202020204" pitchFamily="34" charset="0"/>
              </a:rPr>
              <a:t>“I have learned more in the few months of being in this program than I have in 17 years of having diabetes”</a:t>
            </a:r>
          </a:p>
        </p:txBody>
      </p:sp>
    </p:spTree>
    <p:extLst>
      <p:ext uri="{BB962C8B-B14F-4D97-AF65-F5344CB8AC3E}">
        <p14:creationId xmlns:p14="http://schemas.microsoft.com/office/powerpoint/2010/main" val="414629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900" dirty="0"/>
              <a:t>Smaller Tablet</a:t>
            </a:r>
          </a:p>
          <a:p>
            <a:pPr lvl="1"/>
            <a:r>
              <a:rPr lang="en-US" sz="1900" dirty="0"/>
              <a:t>Patients need tablets that are more mobile</a:t>
            </a:r>
          </a:p>
          <a:p>
            <a:r>
              <a:rPr lang="en-US" sz="1900" dirty="0"/>
              <a:t>No tethered devices</a:t>
            </a:r>
          </a:p>
          <a:p>
            <a:pPr lvl="1"/>
            <a:r>
              <a:rPr lang="en-US" sz="1900" dirty="0"/>
              <a:t>Cords and cables cause confusion and increased technical issues</a:t>
            </a:r>
          </a:p>
          <a:p>
            <a:r>
              <a:rPr lang="en-US" sz="1900" dirty="0"/>
              <a:t>Affordable options</a:t>
            </a:r>
          </a:p>
          <a:p>
            <a:pPr lvl="1"/>
            <a:r>
              <a:rPr lang="en-US" sz="1900" dirty="0"/>
              <a:t>Blood glucose strips were not affordable</a:t>
            </a:r>
          </a:p>
          <a:p>
            <a:r>
              <a:rPr lang="en-US" sz="1900" dirty="0"/>
              <a:t>Connectivity</a:t>
            </a:r>
          </a:p>
          <a:p>
            <a:pPr lvl="1"/>
            <a:r>
              <a:rPr lang="en-US" sz="1900" dirty="0"/>
              <a:t>Wireless connectivity limited</a:t>
            </a:r>
          </a:p>
          <a:p>
            <a:pPr lvl="1"/>
            <a:r>
              <a:rPr lang="en-US" sz="1900" dirty="0"/>
              <a:t>Provide patients with cellular network connectivity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01" y="1661915"/>
            <a:ext cx="2848373" cy="2838846"/>
          </a:xfrm>
        </p:spPr>
      </p:pic>
    </p:spTree>
    <p:extLst>
      <p:ext uri="{BB962C8B-B14F-4D97-AF65-F5344CB8AC3E}">
        <p14:creationId xmlns:p14="http://schemas.microsoft.com/office/powerpoint/2010/main" val="32810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Future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Larger sample size</a:t>
            </a:r>
          </a:p>
          <a:p>
            <a:r>
              <a:rPr lang="en-US" sz="2000" dirty="0"/>
              <a:t>Random assignment of treatment</a:t>
            </a:r>
          </a:p>
          <a:p>
            <a:r>
              <a:rPr lang="en-US" sz="2000" dirty="0"/>
              <a:t>Patient and provider satisfaction</a:t>
            </a:r>
          </a:p>
          <a:p>
            <a:r>
              <a:rPr lang="en-US" sz="2000" dirty="0"/>
              <a:t>Analysis of cost effectiveness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65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Remote Patient Monitoring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CURRENT RPM PROGRAMS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 Disease</a:t>
            </a:r>
          </a:p>
          <a:p>
            <a:pPr lvl="1"/>
            <a:r>
              <a:rPr lang="en-US" dirty="0"/>
              <a:t>Diabetes (Adults and Peds)*</a:t>
            </a:r>
          </a:p>
          <a:p>
            <a:pPr lvl="1"/>
            <a:r>
              <a:rPr lang="en-US" dirty="0"/>
              <a:t>Congestive Heart Failure*</a:t>
            </a:r>
          </a:p>
          <a:p>
            <a:pPr lvl="1"/>
            <a:r>
              <a:rPr lang="en-US" dirty="0"/>
              <a:t>COPD*</a:t>
            </a:r>
          </a:p>
          <a:p>
            <a:pPr lvl="1"/>
            <a:r>
              <a:rPr lang="en-US" dirty="0"/>
              <a:t>Hypertension*</a:t>
            </a:r>
          </a:p>
          <a:p>
            <a:pPr lvl="1"/>
            <a:r>
              <a:rPr lang="en-US" dirty="0"/>
              <a:t>Asthma (Adults and </a:t>
            </a:r>
            <a:r>
              <a:rPr lang="en-US" dirty="0" err="1"/>
              <a:t>Peds</a:t>
            </a:r>
            <a:r>
              <a:rPr lang="en-US" dirty="0"/>
              <a:t>)*</a:t>
            </a:r>
          </a:p>
          <a:p>
            <a:pPr lvl="1"/>
            <a:r>
              <a:rPr lang="en-US" dirty="0"/>
              <a:t>High Risk Pregnancy</a:t>
            </a:r>
          </a:p>
          <a:p>
            <a:pPr lvl="1"/>
            <a:r>
              <a:rPr lang="en-US" dirty="0"/>
              <a:t>Bone Marrow Transplant</a:t>
            </a:r>
          </a:p>
          <a:p>
            <a:pPr lvl="1"/>
            <a:r>
              <a:rPr lang="en-US" dirty="0"/>
              <a:t>Kidney Transplant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FUTURE RPM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Medical Weight Loss</a:t>
            </a:r>
          </a:p>
          <a:p>
            <a:r>
              <a:rPr lang="en-US" dirty="0"/>
              <a:t>Neonatal</a:t>
            </a:r>
          </a:p>
          <a:p>
            <a:r>
              <a:rPr lang="en-US" dirty="0"/>
              <a:t>Diabetes Prevention</a:t>
            </a:r>
          </a:p>
          <a:p>
            <a:r>
              <a:rPr lang="en-US" dirty="0"/>
              <a:t>Hypertension Prevention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67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3" y="1459002"/>
            <a:ext cx="1750706" cy="17676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828" y="1461226"/>
            <a:ext cx="1750706" cy="17676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29A31A-F639-6A4C-B040-F6C099BA1591}" type="slidenum">
              <a:rPr lang="ms-MY" smtClean="0"/>
              <a:pPr/>
              <a:t>24</a:t>
            </a:fld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24" y="159660"/>
            <a:ext cx="7887355" cy="86984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Patient Feedback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50838" y="1918710"/>
            <a:ext cx="1103621" cy="863900"/>
            <a:chOff x="7318678" y="4020399"/>
            <a:chExt cx="1472261" cy="1152467"/>
          </a:xfrm>
        </p:grpSpPr>
        <p:sp>
          <p:nvSpPr>
            <p:cNvPr id="26" name="TextBox 25"/>
            <p:cNvSpPr txBox="1"/>
            <p:nvPr/>
          </p:nvSpPr>
          <p:spPr>
            <a:xfrm>
              <a:off x="7416053" y="4020399"/>
              <a:ext cx="1294190" cy="80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98" b="1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97%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678" y="4618921"/>
              <a:ext cx="1472261" cy="553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49" b="1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Strongly Agree</a:t>
              </a:r>
              <a:br>
                <a:rPr lang="en-US" sz="1049" b="1" dirty="0">
                  <a:solidFill>
                    <a:schemeClr val="accent6"/>
                  </a:solidFill>
                  <a:latin typeface="Trebuchet MS" panose="020B0603020202020204" pitchFamily="34" charset="0"/>
                </a:rPr>
              </a:br>
              <a:r>
                <a:rPr lang="en-US" sz="1049" b="1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/Agree</a:t>
              </a:r>
              <a:endParaRPr lang="en-US" sz="1049" dirty="0">
                <a:solidFill>
                  <a:schemeClr val="accent6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93034" y="3284146"/>
            <a:ext cx="1972015" cy="507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49" dirty="0">
                <a:latin typeface="Trebuchet MS" panose="020B0603020202020204" pitchFamily="34" charset="0"/>
              </a:rPr>
              <a:t>I would recommend</a:t>
            </a:r>
            <a:br>
              <a:rPr lang="en-US" sz="1349" dirty="0">
                <a:latin typeface="Trebuchet MS" panose="020B0603020202020204" pitchFamily="34" charset="0"/>
              </a:rPr>
            </a:br>
            <a:r>
              <a:rPr lang="en-US" sz="1349" dirty="0">
                <a:latin typeface="Trebuchet MS" panose="020B0603020202020204" pitchFamily="34" charset="0"/>
              </a:rPr>
              <a:t>this program to others</a:t>
            </a:r>
            <a:r>
              <a:rPr lang="en-US" sz="1349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34945" y="3302935"/>
            <a:ext cx="2374368" cy="507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49" dirty="0">
                <a:latin typeface="Trebuchet MS" panose="020B0603020202020204" pitchFamily="34" charset="0"/>
              </a:rPr>
              <a:t>If I had a problem, someone</a:t>
            </a:r>
            <a:br>
              <a:rPr lang="en-US" sz="1349" dirty="0">
                <a:latin typeface="Trebuchet MS" panose="020B0603020202020204" pitchFamily="34" charset="0"/>
              </a:rPr>
            </a:br>
            <a:r>
              <a:rPr lang="en-US" sz="1349" dirty="0">
                <a:latin typeface="Trebuchet MS" panose="020B0603020202020204" pitchFamily="34" charset="0"/>
              </a:rPr>
              <a:t>was available to help me.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90433" y="1918710"/>
            <a:ext cx="1103621" cy="863900"/>
            <a:chOff x="7318678" y="4020399"/>
            <a:chExt cx="1472261" cy="1152467"/>
          </a:xfrm>
        </p:grpSpPr>
        <p:sp>
          <p:nvSpPr>
            <p:cNvPr id="20" name="TextBox 19"/>
            <p:cNvSpPr txBox="1"/>
            <p:nvPr/>
          </p:nvSpPr>
          <p:spPr>
            <a:xfrm>
              <a:off x="7416053" y="4020399"/>
              <a:ext cx="1294190" cy="80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98" b="1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99%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18678" y="4618921"/>
              <a:ext cx="1472261" cy="553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49" b="1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Strongly Agree</a:t>
              </a:r>
              <a:br>
                <a:rPr lang="en-US" sz="1049" b="1" dirty="0">
                  <a:solidFill>
                    <a:schemeClr val="accent6"/>
                  </a:solidFill>
                  <a:latin typeface="Trebuchet MS" panose="020B0603020202020204" pitchFamily="34" charset="0"/>
                </a:rPr>
              </a:br>
              <a:r>
                <a:rPr lang="en-US" sz="1049" b="1" dirty="0">
                  <a:solidFill>
                    <a:schemeClr val="accent6"/>
                  </a:solidFill>
                  <a:latin typeface="Trebuchet MS" panose="020B0603020202020204" pitchFamily="34" charset="0"/>
                </a:rPr>
                <a:t>/Agree</a:t>
              </a:r>
              <a:endParaRPr lang="en-US" sz="1049" dirty="0">
                <a:solidFill>
                  <a:schemeClr val="accent6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13722" y="3283621"/>
            <a:ext cx="1986917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49" dirty="0">
                <a:latin typeface="Trebuchet MS" panose="020B0603020202020204" pitchFamily="34" charset="0"/>
              </a:rPr>
              <a:t>I feel this is an important step in my care.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58534" y="1459003"/>
            <a:ext cx="1755554" cy="1767634"/>
            <a:chOff x="6348017" y="1944562"/>
            <a:chExt cx="2341958" cy="23580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017" y="1944562"/>
              <a:ext cx="2341958" cy="2358073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6830661" y="2562726"/>
              <a:ext cx="1472261" cy="1152467"/>
              <a:chOff x="7318678" y="4020399"/>
              <a:chExt cx="1472261" cy="115246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416053" y="4020399"/>
                <a:ext cx="1294190" cy="800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98" b="1" dirty="0">
                    <a:solidFill>
                      <a:schemeClr val="accent6"/>
                    </a:solidFill>
                    <a:latin typeface="Trebuchet MS" panose="020B0603020202020204" pitchFamily="34" charset="0"/>
                  </a:rPr>
                  <a:t>93%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318678" y="4618921"/>
                <a:ext cx="1472261" cy="553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49" b="1" dirty="0">
                    <a:solidFill>
                      <a:schemeClr val="accent6"/>
                    </a:solidFill>
                    <a:latin typeface="Trebuchet MS" panose="020B0603020202020204" pitchFamily="34" charset="0"/>
                  </a:rPr>
                  <a:t>Strongly Agree</a:t>
                </a:r>
                <a:br>
                  <a:rPr lang="en-US" sz="1049" b="1" dirty="0">
                    <a:solidFill>
                      <a:schemeClr val="accent6"/>
                    </a:solidFill>
                    <a:latin typeface="Trebuchet MS" panose="020B0603020202020204" pitchFamily="34" charset="0"/>
                  </a:rPr>
                </a:br>
                <a:r>
                  <a:rPr lang="en-US" sz="1049" b="1" dirty="0">
                    <a:solidFill>
                      <a:schemeClr val="accent6"/>
                    </a:solidFill>
                    <a:latin typeface="Trebuchet MS" panose="020B0603020202020204" pitchFamily="34" charset="0"/>
                  </a:rPr>
                  <a:t>/Agree</a:t>
                </a:r>
                <a:endParaRPr lang="en-US" sz="1049" dirty="0">
                  <a:solidFill>
                    <a:schemeClr val="accent6"/>
                  </a:solidFill>
                  <a:latin typeface="Trebuchet MS" panose="020B0603020202020204" pitchFamily="34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4825079" y="3283622"/>
            <a:ext cx="1694695" cy="507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49" dirty="0">
                <a:latin typeface="Trebuchet MS" panose="020B0603020202020204" pitchFamily="34" charset="0"/>
              </a:rPr>
              <a:t>The equipment was</a:t>
            </a:r>
            <a:br>
              <a:rPr lang="en-US" sz="1349" dirty="0">
                <a:latin typeface="Trebuchet MS" panose="020B0603020202020204" pitchFamily="34" charset="0"/>
              </a:rPr>
            </a:br>
            <a:r>
              <a:rPr lang="en-US" sz="1349" dirty="0">
                <a:latin typeface="Trebuchet MS" panose="020B0603020202020204" pitchFamily="34" charset="0"/>
              </a:rPr>
              <a:t>easy to use.</a:t>
            </a:r>
            <a:endParaRPr lang="en-US" sz="1349" i="1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30595" y="1459002"/>
            <a:ext cx="1750706" cy="1767634"/>
            <a:chOff x="9379008" y="1944561"/>
            <a:chExt cx="2335491" cy="23580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9008" y="1944561"/>
              <a:ext cx="2335491" cy="235807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9810624" y="2557826"/>
              <a:ext cx="1472261" cy="1152467"/>
              <a:chOff x="5216905" y="2766396"/>
              <a:chExt cx="1472261" cy="115246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314281" y="2766396"/>
                <a:ext cx="1294190" cy="800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98" b="1" dirty="0">
                    <a:solidFill>
                      <a:schemeClr val="accent6"/>
                    </a:solidFill>
                    <a:latin typeface="Trebuchet MS" panose="020B0603020202020204" pitchFamily="34" charset="0"/>
                  </a:rPr>
                  <a:t>93%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16905" y="3364918"/>
                <a:ext cx="1472261" cy="553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49" b="1" dirty="0">
                    <a:solidFill>
                      <a:schemeClr val="accent6"/>
                    </a:solidFill>
                    <a:latin typeface="Trebuchet MS" panose="020B0603020202020204" pitchFamily="34" charset="0"/>
                  </a:rPr>
                  <a:t>Strongly Agree</a:t>
                </a:r>
                <a:br>
                  <a:rPr lang="en-US" sz="1049" b="1" dirty="0">
                    <a:solidFill>
                      <a:schemeClr val="accent6"/>
                    </a:solidFill>
                    <a:latin typeface="Trebuchet MS" panose="020B0603020202020204" pitchFamily="34" charset="0"/>
                  </a:rPr>
                </a:br>
                <a:r>
                  <a:rPr lang="en-US" sz="1049" b="1" dirty="0">
                    <a:solidFill>
                      <a:schemeClr val="accent6"/>
                    </a:solidFill>
                    <a:latin typeface="Trebuchet MS" panose="020B0603020202020204" pitchFamily="34" charset="0"/>
                  </a:rPr>
                  <a:t>/Agree</a:t>
                </a:r>
                <a:endParaRPr lang="en-US" sz="1049" dirty="0">
                  <a:solidFill>
                    <a:schemeClr val="accent6"/>
                  </a:solidFill>
                  <a:latin typeface="Trebuchet MS" panose="020B06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5300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Intensive Hypertension Management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60" y="1658938"/>
            <a:ext cx="3881966" cy="291147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8800" y="1658938"/>
            <a:ext cx="3937000" cy="28440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808087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Purpose: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300 patient goal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Six Month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Pharmacist adjusted medication therapy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Test remote patient monitoring platform for intensive hypertension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258961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95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SB 2646 (2014)- SAF; RPM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Trebuchet MS" panose="020B0603020202020204" pitchFamily="34" charset="0"/>
              </a:rPr>
              <a:t>SENATE BILL NO. 2646 </a:t>
            </a:r>
          </a:p>
          <a:p>
            <a:pPr marL="0" indent="0" algn="ctr">
              <a:buNone/>
            </a:pPr>
            <a:r>
              <a:rPr lang="en-US" dirty="0">
                <a:latin typeface="Trebuchet MS" panose="020B0603020202020204" pitchFamily="34" charset="0"/>
              </a:rPr>
              <a:t>(As Sent to Governor) </a:t>
            </a:r>
          </a:p>
          <a:p>
            <a:pPr algn="ctr"/>
            <a:endParaRPr lang="en-US" dirty="0">
              <a:latin typeface="Trebuchet MS" panose="020B0603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Trebuchet MS" panose="020B0603020202020204" pitchFamily="34" charset="0"/>
              </a:rPr>
              <a:t>AN ACT TO CREATE NEW SECTION 83-9-353, MISSISSIPPI CODE OF 1 1972, TO REQUIRE HEALTH INSURANCE AND EMPLOYEE BENEFIT PLANS IN 2 THIS STATE TO PROVIDE COVERAGE AND REIMBURSEMENT FOR 3 </a:t>
            </a:r>
            <a:r>
              <a:rPr lang="en-US" b="1" dirty="0">
                <a:latin typeface="Trebuchet MS" panose="020B0603020202020204" pitchFamily="34" charset="0"/>
              </a:rPr>
              <a:t>"STORE-AND-FORWARD TELEMEDICINE SERVICES" AND "REMOTE PATIENT 4 MONITORING SERVICES" </a:t>
            </a:r>
            <a:r>
              <a:rPr lang="en-US" dirty="0">
                <a:latin typeface="Trebuchet MS" panose="020B0603020202020204" pitchFamily="34" charset="0"/>
              </a:rPr>
              <a:t>TO THE SAME EXTENT THAT THE SERVICES WOULD BE 5 COVERED AND REIMBURSED IF THEY WERE PROVIDED THROUGH IN-PERSON 6 CONSULTATION; TO DEFINE "STORE-AND-FORWARD TELEMEDICINE" AND 7 "REMOTE PATIENT MONITORING"; TO AMEND SECTION 83-9-351, 8 MISSISSIPPI CODE OF 1972, TO INCLUDE EMPLOYEE BENEFIT PLANS IN THE 9 REQUIREMENT FOR INSURANCE REIMBURSEMENT FOR TELEMEDICINE SERVICES; 10 AND FOR RELATED PURPOSES. 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rebuchet MS" panose="020B0603020202020204" pitchFamily="34" charset="0"/>
              </a:rPr>
              <a:t>BE IT ENACTED BY THE LEGISLATURE OF THE STATE OF MISSISSIPPI 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latin typeface="Trebuchet MS" panose="020B0603020202020204" pitchFamily="34" charset="0"/>
                <a:hlinkClick r:id="rId2"/>
              </a:rPr>
              <a:t>http://billstatus.ls.state.ms.us/documents/2014/pdf/SB/2600-2699/SB2646SG.pdf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53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payment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Contracted Fee for Service</a:t>
            </a:r>
          </a:p>
          <a:p>
            <a:pPr lvl="1"/>
            <a:r>
              <a:rPr lang="en-US" sz="2000" dirty="0"/>
              <a:t>Payers</a:t>
            </a:r>
          </a:p>
          <a:p>
            <a:pPr lvl="1"/>
            <a:r>
              <a:rPr lang="en-US" sz="2000" dirty="0"/>
              <a:t>Employers/Self Insured</a:t>
            </a:r>
          </a:p>
          <a:p>
            <a:pPr lvl="1"/>
            <a:r>
              <a:rPr lang="en-US" sz="2000" dirty="0"/>
              <a:t>Assisted Living</a:t>
            </a:r>
          </a:p>
          <a:p>
            <a:pPr lvl="1"/>
            <a:r>
              <a:rPr lang="en-US" sz="2000" dirty="0"/>
              <a:t>Hospitals (readmission penalty avoidance)</a:t>
            </a:r>
          </a:p>
          <a:p>
            <a:r>
              <a:rPr lang="en-US" sz="2000"/>
              <a:t>Shared Savings/Value Based Care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8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1" y="1658938"/>
            <a:ext cx="3914774" cy="2656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/>
              <a:t>Michael Adcock, FACHE</a:t>
            </a:r>
          </a:p>
          <a:p>
            <a:pPr marL="0" indent="0" algn="ctr">
              <a:buNone/>
            </a:pPr>
            <a:r>
              <a:rPr lang="en-US" sz="1600" dirty="0"/>
              <a:t>Executive Director, Center for Telehealth</a:t>
            </a:r>
            <a:endParaRPr lang="en-US" sz="1600" b="1" dirty="0"/>
          </a:p>
          <a:p>
            <a:pPr marL="0" indent="0" algn="ctr">
              <a:buNone/>
            </a:pPr>
            <a:r>
              <a:rPr lang="en-US" sz="1600" dirty="0"/>
              <a:t>University of Mississippi Medical Center</a:t>
            </a:r>
          </a:p>
          <a:p>
            <a:pPr marL="0" indent="0" algn="ctr">
              <a:buNone/>
            </a:pPr>
            <a:r>
              <a:rPr lang="en-US" sz="1600" dirty="0"/>
              <a:t>madcock@umc.edu</a:t>
            </a:r>
          </a:p>
          <a:p>
            <a:pPr marL="0" indent="0" algn="ctr">
              <a:buNone/>
            </a:pPr>
            <a:r>
              <a:rPr lang="en-US" sz="1600" dirty="0"/>
              <a:t>@</a:t>
            </a:r>
            <a:r>
              <a:rPr lang="en-US" sz="1600" dirty="0" err="1"/>
              <a:t>ummctelehealth</a:t>
            </a:r>
            <a:r>
              <a:rPr lang="en-US" sz="1600" dirty="0"/>
              <a:t> </a:t>
            </a:r>
          </a:p>
          <a:p>
            <a:pPr marL="0" indent="0" algn="ctr">
              <a:buNone/>
            </a:pPr>
            <a:r>
              <a:rPr lang="en-US" sz="1600" dirty="0"/>
              <a:t>601.815.2048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76" y="3473794"/>
            <a:ext cx="1639423" cy="74549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97232" y="2027070"/>
            <a:ext cx="2011680" cy="192024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2" tIns="65017" rIns="130032" bIns="65017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prstClr val="white">
                    <a:lumMod val="65000"/>
                  </a:prstClr>
                </a:solidFill>
                <a:latin typeface="Trebuchet MS" panose="020B0603020202020204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26" y="4335128"/>
            <a:ext cx="5312529" cy="439080"/>
          </a:xfrm>
          <a:prstGeom prst="rect">
            <a:avLst/>
          </a:prstGeom>
          <a:noFill/>
        </p:spPr>
        <p:txBody>
          <a:bodyPr wrap="square" lIns="130032" tIns="65017" rIns="130032" bIns="65017" rtlCol="0">
            <a:spAutoFit/>
          </a:bodyPr>
          <a:lstStyle/>
          <a:p>
            <a:pPr algn="ctr"/>
            <a:r>
              <a:rPr lang="en-US" sz="2000" dirty="0">
                <a:solidFill>
                  <a:srgbClr val="002F87"/>
                </a:solidFill>
                <a:effectLst/>
                <a:latin typeface="Trebuchet MS" panose="020B0603020202020204" pitchFamily="34" charset="0"/>
                <a:cs typeface="Rockwell"/>
              </a:rPr>
              <a:t>Bridging the gaps in quality healthcare</a:t>
            </a:r>
          </a:p>
        </p:txBody>
      </p:sp>
    </p:spTree>
    <p:extLst>
      <p:ext uri="{BB962C8B-B14F-4D97-AF65-F5344CB8AC3E}">
        <p14:creationId xmlns:p14="http://schemas.microsoft.com/office/powerpoint/2010/main" val="209363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UMMC Telehealth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2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is </a:t>
            </a:r>
            <a:r>
              <a:rPr lang="en-US" sz="2800" dirty="0" err="1"/>
              <a:t>telehealth</a:t>
            </a:r>
            <a:r>
              <a:rPr lang="en-US" sz="2800" dirty="0"/>
              <a:t>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2000" dirty="0"/>
              <a:t>Currently, 53 of Mississippi’s 82 counties are more than a 40-minute drive from specialty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799" y="2556273"/>
            <a:ext cx="1407001" cy="1657879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Provides specialty care that is convenient for patients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85" y="2190763"/>
            <a:ext cx="417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8087"/>
                </a:solidFill>
                <a:latin typeface="Trebuchet MS"/>
                <a:cs typeface="Trebuchet MS"/>
              </a:rPr>
              <a:t>UMMC CENTER FOR TELEHEALTH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8093" y="2556273"/>
            <a:ext cx="1407001" cy="1657879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Offers vital support for primary care physicians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4077" y="2556273"/>
            <a:ext cx="1400312" cy="1657879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Helps decrease the cost of</a:t>
            </a:r>
            <a:b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</a:b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care and</a:t>
            </a:r>
          </a:p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improve patient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7657" y="2556273"/>
            <a:ext cx="1386025" cy="1657879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Supports population health in underserved areas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9887" y="2556273"/>
            <a:ext cx="1393088" cy="1657879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Provides interactive distance education</a:t>
            </a:r>
            <a:b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</a:b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for providers</a:t>
            </a:r>
            <a:b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</a:b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to improve quality</a:t>
            </a:r>
            <a:b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</a:br>
            <a:r>
              <a:rPr lang="en-US" sz="1200" dirty="0">
                <a:solidFill>
                  <a:srgbClr val="002F87"/>
                </a:solidFill>
                <a:latin typeface="Trebuchet MS"/>
                <a:cs typeface="Trebuchet MS"/>
              </a:rPr>
              <a:t>of care</a:t>
            </a:r>
          </a:p>
          <a:p>
            <a:pPr algn="ctr">
              <a:lnSpc>
                <a:spcPts val="1500"/>
              </a:lnSpc>
            </a:pPr>
            <a:endParaRPr lang="en-US" sz="1200" dirty="0">
              <a:solidFill>
                <a:srgbClr val="002F87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5660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UMMC Telehealth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hape 39"/>
          <p:cNvSpPr/>
          <p:nvPr/>
        </p:nvSpPr>
        <p:spPr>
          <a:xfrm>
            <a:off x="660515" y="1550072"/>
            <a:ext cx="7793414" cy="548640"/>
          </a:xfrm>
          <a:prstGeom prst="roundRect">
            <a:avLst>
              <a:gd name="adj" fmla="val 19436"/>
            </a:avLst>
          </a:prstGeom>
          <a:solidFill>
            <a:srgbClr val="E6E6E6"/>
          </a:solidFill>
          <a:ln w="28575">
            <a:solidFill>
              <a:srgbClr val="E6E6E6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/>
          <a:p>
            <a:pPr algn="ctr"/>
            <a:r>
              <a:rPr lang="en-US" dirty="0">
                <a:solidFill>
                  <a:srgbClr val="002F87"/>
                </a:solidFill>
                <a:latin typeface="Trebuchet MS" panose="020B0603020202020204" pitchFamily="34" charset="0"/>
              </a:rPr>
              <a:t>Diagnostic test interpretation</a:t>
            </a:r>
          </a:p>
          <a:p>
            <a:pPr algn="ctr"/>
            <a:r>
              <a:rPr lang="en-US" dirty="0">
                <a:solidFill>
                  <a:srgbClr val="002F87"/>
                </a:solidFill>
                <a:latin typeface="Trebuchet MS" panose="020B0603020202020204" pitchFamily="34" charset="0"/>
              </a:rPr>
              <a:t>		    Adult and Pediatric Cardiology</a:t>
            </a:r>
          </a:p>
        </p:txBody>
      </p:sp>
      <p:sp>
        <p:nvSpPr>
          <p:cNvPr id="5" name="Shape 39"/>
          <p:cNvSpPr/>
          <p:nvPr/>
        </p:nvSpPr>
        <p:spPr>
          <a:xfrm>
            <a:off x="660515" y="2159717"/>
            <a:ext cx="7790688" cy="548640"/>
          </a:xfrm>
          <a:prstGeom prst="roundRect">
            <a:avLst>
              <a:gd name="adj" fmla="val 19436"/>
            </a:avLst>
          </a:prstGeom>
          <a:solidFill>
            <a:srgbClr val="E6E6E6"/>
          </a:solidFill>
          <a:ln w="28575">
            <a:solidFill>
              <a:srgbClr val="E6E6E6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		   </a:t>
            </a:r>
            <a:r>
              <a:rPr lang="en-US" dirty="0">
                <a:solidFill>
                  <a:srgbClr val="002F87"/>
                </a:solidFill>
                <a:latin typeface="Trebuchet MS" panose="020B0603020202020204" pitchFamily="34" charset="0"/>
              </a:rPr>
              <a:t>First videoconferencing of telemedicine</a:t>
            </a:r>
          </a:p>
          <a:p>
            <a:pPr algn="ctr"/>
            <a:r>
              <a:rPr lang="en-US" dirty="0">
                <a:solidFill>
                  <a:srgbClr val="002F87"/>
                </a:solidFill>
                <a:latin typeface="Trebuchet MS" panose="020B0603020202020204" pitchFamily="34" charset="0"/>
              </a:rPr>
              <a:t>Emergency Medicine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" name="Shape 39"/>
          <p:cNvSpPr/>
          <p:nvPr/>
        </p:nvSpPr>
        <p:spPr>
          <a:xfrm>
            <a:off x="663241" y="2769362"/>
            <a:ext cx="7790688" cy="548640"/>
          </a:xfrm>
          <a:prstGeom prst="roundRect">
            <a:avLst>
              <a:gd name="adj" fmla="val 19436"/>
            </a:avLst>
          </a:prstGeom>
          <a:solidFill>
            <a:srgbClr val="E6E6E6"/>
          </a:solidFill>
          <a:ln w="28575">
            <a:solidFill>
              <a:srgbClr val="E6E6E6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002F87"/>
                </a:solidFill>
                <a:latin typeface="Trebuchet MS" panose="020B0603020202020204" pitchFamily="34" charset="0"/>
              </a:rPr>
              <a:t>TelePsychiatry underway</a:t>
            </a:r>
            <a:r>
              <a:rPr lang="en-US" sz="2000" dirty="0">
                <a:solidFill>
                  <a:srgbClr val="002F87"/>
                </a:solidFill>
                <a:latin typeface="Franklin Gothic Book" panose="020B0503020102020204" pitchFamily="34" charset="0"/>
              </a:rPr>
              <a:t>	</a:t>
            </a:r>
          </a:p>
        </p:txBody>
      </p:sp>
      <p:sp>
        <p:nvSpPr>
          <p:cNvPr id="7" name="Shape 39"/>
          <p:cNvSpPr/>
          <p:nvPr/>
        </p:nvSpPr>
        <p:spPr>
          <a:xfrm>
            <a:off x="663241" y="3379007"/>
            <a:ext cx="7790688" cy="548640"/>
          </a:xfrm>
          <a:prstGeom prst="roundRect">
            <a:avLst>
              <a:gd name="adj" fmla="val 19436"/>
            </a:avLst>
          </a:prstGeom>
          <a:solidFill>
            <a:srgbClr val="E6E6E6"/>
          </a:solidFill>
          <a:ln w="28575">
            <a:solidFill>
              <a:srgbClr val="E6E6E6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rgbClr val="002F87"/>
                </a:solidFill>
                <a:latin typeface="Trebuchet MS" panose="020B0603020202020204" pitchFamily="34" charset="0"/>
              </a:rPr>
              <a:t>		</a:t>
            </a:r>
            <a:r>
              <a:rPr lang="en-US" dirty="0">
                <a:solidFill>
                  <a:srgbClr val="002F87"/>
                </a:solidFill>
                <a:latin typeface="Trebuchet MS" panose="020B0603020202020204" pitchFamily="34" charset="0"/>
              </a:rPr>
              <a:t>Full-time staff assigned to Telehealth </a:t>
            </a:r>
          </a:p>
        </p:txBody>
      </p:sp>
      <p:sp>
        <p:nvSpPr>
          <p:cNvPr id="8" name="Shape 39"/>
          <p:cNvSpPr/>
          <p:nvPr/>
        </p:nvSpPr>
        <p:spPr>
          <a:xfrm>
            <a:off x="660515" y="3988652"/>
            <a:ext cx="7790688" cy="548640"/>
          </a:xfrm>
          <a:prstGeom prst="roundRect">
            <a:avLst>
              <a:gd name="adj" fmla="val 19436"/>
            </a:avLst>
          </a:prstGeom>
          <a:solidFill>
            <a:srgbClr val="E6E6E6"/>
          </a:solidFill>
          <a:ln w="28575">
            <a:solidFill>
              <a:srgbClr val="E6E6E6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002F87"/>
                </a:solidFill>
                <a:latin typeface="Trebuchet MS" panose="020B0603020202020204" pitchFamily="34" charset="0"/>
              </a:rPr>
              <a:t>Center for Telehealth formed</a:t>
            </a:r>
          </a:p>
          <a:p>
            <a:pPr algn="ctr"/>
            <a:r>
              <a:rPr lang="en-US" dirty="0">
                <a:solidFill>
                  <a:srgbClr val="002F87"/>
                </a:solidFill>
                <a:latin typeface="Trebuchet MS" panose="020B0603020202020204" pitchFamily="34" charset="0"/>
              </a:rPr>
              <a:t>		24/7 Telehealth Call Center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32902" y="1595792"/>
            <a:ext cx="1705610" cy="457200"/>
          </a:xfrm>
          <a:prstGeom prst="rightArrow">
            <a:avLst/>
          </a:prstGeom>
          <a:solidFill>
            <a:srgbClr val="002F87"/>
          </a:solidFill>
          <a:ln>
            <a:solidFill>
              <a:srgbClr val="00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6E6E6"/>
                </a:solidFill>
                <a:latin typeface="Trebuchet MS" panose="020B0603020202020204" pitchFamily="34" charset="0"/>
              </a:rPr>
              <a:t>1990s</a:t>
            </a:r>
            <a:endParaRPr lang="en-US" sz="2400" dirty="0">
              <a:solidFill>
                <a:srgbClr val="E6E6E6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2902" y="2205437"/>
            <a:ext cx="1705610" cy="457200"/>
          </a:xfrm>
          <a:prstGeom prst="rightArrow">
            <a:avLst/>
          </a:prstGeom>
          <a:solidFill>
            <a:srgbClr val="002F87"/>
          </a:solidFill>
          <a:ln>
            <a:solidFill>
              <a:srgbClr val="00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6E6E6"/>
                </a:solidFill>
                <a:latin typeface="Trebuchet MS" panose="020B0603020202020204" pitchFamily="34" charset="0"/>
              </a:rPr>
              <a:t>2003</a:t>
            </a:r>
            <a:endParaRPr lang="en-US" sz="2400" dirty="0">
              <a:solidFill>
                <a:srgbClr val="E6E6E6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2902" y="2815082"/>
            <a:ext cx="1705610" cy="457200"/>
          </a:xfrm>
          <a:prstGeom prst="rightArrow">
            <a:avLst/>
          </a:prstGeom>
          <a:solidFill>
            <a:srgbClr val="002F87"/>
          </a:solidFill>
          <a:ln>
            <a:solidFill>
              <a:srgbClr val="00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6E6E6"/>
                </a:solidFill>
                <a:latin typeface="Trebuchet MS" panose="020B0603020202020204" pitchFamily="34" charset="0"/>
              </a:rPr>
              <a:t>2008</a:t>
            </a:r>
            <a:endParaRPr lang="en-US" sz="2400" dirty="0">
              <a:solidFill>
                <a:srgbClr val="E6E6E6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2902" y="3424727"/>
            <a:ext cx="1705610" cy="457200"/>
          </a:xfrm>
          <a:prstGeom prst="rightArrow">
            <a:avLst/>
          </a:prstGeom>
          <a:solidFill>
            <a:srgbClr val="002F87"/>
          </a:solidFill>
          <a:ln>
            <a:solidFill>
              <a:srgbClr val="00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6E6E6"/>
                </a:solidFill>
                <a:latin typeface="Trebuchet MS" panose="020B0603020202020204" pitchFamily="34" charset="0"/>
              </a:rPr>
              <a:t>2011</a:t>
            </a:r>
            <a:endParaRPr lang="en-US" sz="2400" dirty="0">
              <a:solidFill>
                <a:srgbClr val="E6E6E6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2902" y="4034372"/>
            <a:ext cx="1705610" cy="457200"/>
          </a:xfrm>
          <a:prstGeom prst="rightArrow">
            <a:avLst/>
          </a:prstGeom>
          <a:solidFill>
            <a:srgbClr val="002F87"/>
          </a:solidFill>
          <a:ln>
            <a:solidFill>
              <a:srgbClr val="002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6E6E6"/>
                </a:solidFill>
                <a:latin typeface="Trebuchet MS" panose="020B0603020202020204" pitchFamily="34" charset="0"/>
              </a:rPr>
              <a:t>2013</a:t>
            </a:r>
            <a:endParaRPr lang="en-US" sz="2400" dirty="0">
              <a:solidFill>
                <a:srgbClr val="E6E6E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Telehealth Scope of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72490"/>
            <a:ext cx="8004175" cy="3283528"/>
          </a:xfrm>
        </p:spPr>
        <p:txBody>
          <a:bodyPr>
            <a:normAutofit fontScale="47500" lnSpcReduction="20000"/>
          </a:bodyPr>
          <a:lstStyle/>
          <a:p>
            <a:pPr marL="0" indent="0">
              <a:buClrTx/>
              <a:buNone/>
            </a:pPr>
            <a:r>
              <a:rPr lang="en-US" sz="3300" dirty="0">
                <a:solidFill>
                  <a:srgbClr val="002F87"/>
                </a:solidFill>
                <a:latin typeface="Trebuchet MS" panose="020B0603020202020204" pitchFamily="34" charset="0"/>
              </a:rPr>
              <a:t>Telemedicine: Live (Audio-Video) Interaction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latin typeface="Trebuchet MS" panose="020B0603020202020204" pitchFamily="34" charset="0"/>
              </a:rPr>
              <a:t>Scheduled and unscheduled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latin typeface="Trebuchet MS" panose="020B0603020202020204" pitchFamily="34" charset="0"/>
              </a:rPr>
              <a:t>Specialty consults, Primary Care, Employee &amp; Student Health,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latin typeface="Trebuchet MS" panose="020B0603020202020204" pitchFamily="34" charset="0"/>
              </a:rPr>
              <a:t>Prison Health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latin typeface="Trebuchet MS" panose="020B0603020202020204" pitchFamily="34" charset="0"/>
              </a:rPr>
              <a:t>Ancillary health and wellness services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1F497D"/>
                </a:solidFill>
                <a:latin typeface="Trebuchet MS" panose="020B0603020202020204" pitchFamily="34" charset="0"/>
              </a:rPr>
              <a:t>S</a:t>
            </a:r>
            <a:r>
              <a:rPr lang="en-US" sz="3300" dirty="0">
                <a:solidFill>
                  <a:srgbClr val="002F87"/>
                </a:solidFill>
                <a:latin typeface="Trebuchet MS" panose="020B0603020202020204" pitchFamily="34" charset="0"/>
              </a:rPr>
              <a:t>tore &amp; Forward  &amp;  Diagnostic Tests Interpretation</a:t>
            </a:r>
          </a:p>
          <a:p>
            <a:pPr marL="746125" lvl="2" indent="-28892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Trebuchet MS" panose="020B0603020202020204" pitchFamily="34" charset="0"/>
              </a:rPr>
              <a:t>Cardiology, Radiology, Neurology, Audiology</a:t>
            </a:r>
          </a:p>
          <a:p>
            <a:pPr marL="746125" lvl="2" indent="-28892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Trebuchet MS" panose="020B0603020202020204" pitchFamily="34" charset="0"/>
              </a:rPr>
              <a:t>Dermatology, Pathology, Ophthalmology</a:t>
            </a:r>
          </a:p>
          <a:p>
            <a:pPr marL="0" indent="0">
              <a:buClrTx/>
              <a:buNone/>
            </a:pPr>
            <a:r>
              <a:rPr lang="en-US" sz="3400" b="1" dirty="0">
                <a:solidFill>
                  <a:srgbClr val="002F87"/>
                </a:solidFill>
                <a:latin typeface="Trebuchet MS" panose="020B0603020202020204" pitchFamily="34" charset="0"/>
              </a:rPr>
              <a:t>Remote Patient Monitoring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b="1" dirty="0">
                <a:latin typeface="Trebuchet MS" panose="020B0603020202020204" pitchFamily="34" charset="0"/>
              </a:rPr>
              <a:t>Chronic disease management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900" b="1" dirty="0">
                <a:latin typeface="Trebuchet MS" panose="020B0603020202020204" pitchFamily="34" charset="0"/>
              </a:rPr>
              <a:t>Hospitals- at risk population, cost avoidance/reduction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900" b="1" dirty="0">
                <a:latin typeface="Trebuchet MS" panose="020B0603020202020204" pitchFamily="34" charset="0"/>
              </a:rPr>
              <a:t>Clinics- ACOs, Private practice, hospital owned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b="1" dirty="0">
                <a:latin typeface="Trebuchet MS" panose="020B0603020202020204" pitchFamily="34" charset="0"/>
              </a:rPr>
              <a:t>Post Acute monitoring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1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UMMC </a:t>
            </a:r>
            <a:r>
              <a:rPr lang="en-US" sz="2800" dirty="0" err="1"/>
              <a:t>Telehealth</a:t>
            </a:r>
            <a:r>
              <a:rPr lang="en-US" sz="2800" dirty="0"/>
              <a:t> by the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348" y="1751251"/>
            <a:ext cx="34323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pc="400" dirty="0">
                <a:solidFill>
                  <a:srgbClr val="002F87"/>
                </a:solidFill>
                <a:latin typeface="Trebuchet MS"/>
                <a:cs typeface="Trebuchet MS"/>
              </a:rPr>
              <a:t>500,000+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887" y="2531306"/>
            <a:ext cx="2904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08087"/>
                </a:solidFill>
                <a:latin typeface="Trebuchet MS"/>
                <a:cs typeface="Trebuchet MS"/>
              </a:rPr>
              <a:t>telehealth encounters since 2003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060" y="3154450"/>
            <a:ext cx="16835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pc="400" dirty="0">
                <a:solidFill>
                  <a:srgbClr val="002F87"/>
                </a:solidFill>
                <a:latin typeface="Trebuchet MS"/>
                <a:cs typeface="Trebuchet MS"/>
              </a:rPr>
              <a:t>200+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061" y="3916042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808087"/>
                </a:solidFill>
                <a:latin typeface="Trebuchet MS"/>
                <a:cs typeface="Trebuchet MS"/>
              </a:rPr>
              <a:t>UMMC available</a:t>
            </a:r>
          </a:p>
          <a:p>
            <a:r>
              <a:rPr lang="en-US" sz="1400" dirty="0">
                <a:solidFill>
                  <a:srgbClr val="808087"/>
                </a:solidFill>
                <a:latin typeface="Trebuchet MS"/>
                <a:cs typeface="Trebuchet MS"/>
              </a:rPr>
              <a:t>specialists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2605" y="2696746"/>
            <a:ext cx="12960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pc="400" dirty="0">
                <a:solidFill>
                  <a:srgbClr val="002F87"/>
                </a:solidFill>
                <a:latin typeface="Trebuchet MS"/>
                <a:cs typeface="Trebuchet MS"/>
              </a:rPr>
              <a:t>35+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6067" y="3483406"/>
            <a:ext cx="141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08087"/>
                </a:solidFill>
                <a:latin typeface="Trebuchet MS"/>
                <a:cs typeface="Trebuchet MS"/>
              </a:rPr>
              <a:t>specialty services and growing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3779" y="1754059"/>
            <a:ext cx="16835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pc="400" dirty="0">
                <a:solidFill>
                  <a:srgbClr val="002F87"/>
                </a:solidFill>
                <a:latin typeface="Trebuchet MS"/>
                <a:cs typeface="Trebuchet MS"/>
              </a:rPr>
              <a:t>200+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824" y="2539804"/>
            <a:ext cx="1638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08087"/>
                </a:solidFill>
                <a:latin typeface="Trebuchet MS"/>
                <a:cs typeface="Trebuchet MS"/>
              </a:rPr>
              <a:t>Locations, </a:t>
            </a:r>
            <a:br>
              <a:rPr lang="en-US" sz="1400" dirty="0">
                <a:solidFill>
                  <a:srgbClr val="808087"/>
                </a:solidFill>
                <a:latin typeface="Trebuchet MS"/>
                <a:cs typeface="Trebuchet MS"/>
              </a:rPr>
            </a:br>
            <a:r>
              <a:rPr lang="en-US" sz="1400" dirty="0">
                <a:solidFill>
                  <a:srgbClr val="808087"/>
                </a:solidFill>
                <a:latin typeface="Trebuchet MS"/>
                <a:cs typeface="Trebuchet MS"/>
              </a:rPr>
              <a:t>with new locations weekly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800" y="3077528"/>
            <a:ext cx="3761903" cy="0"/>
          </a:xfrm>
          <a:prstGeom prst="line">
            <a:avLst/>
          </a:prstGeom>
          <a:ln w="12700" cmpd="sng">
            <a:solidFill>
              <a:srgbClr val="C7C8C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1999" y="1929259"/>
            <a:ext cx="0" cy="2275790"/>
          </a:xfrm>
          <a:prstGeom prst="line">
            <a:avLst/>
          </a:prstGeom>
          <a:ln w="12700" cmpd="sng">
            <a:solidFill>
              <a:srgbClr val="C7C8C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66191" y="1929259"/>
            <a:ext cx="0" cy="2275790"/>
          </a:xfrm>
          <a:prstGeom prst="line">
            <a:avLst/>
          </a:prstGeom>
          <a:ln w="12700" cmpd="sng">
            <a:solidFill>
              <a:srgbClr val="C7C8C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60384" y="1929259"/>
            <a:ext cx="0" cy="2275790"/>
          </a:xfrm>
          <a:prstGeom prst="line">
            <a:avLst/>
          </a:prstGeom>
          <a:ln w="12700" cmpd="sng">
            <a:solidFill>
              <a:srgbClr val="C7C8C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03" y="3558520"/>
            <a:ext cx="1955800" cy="584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673" y="1955800"/>
            <a:ext cx="6604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484" y="3513582"/>
            <a:ext cx="6731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UMMC Center for Telehealth in Mississippi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822036" y="1496292"/>
            <a:ext cx="3486728" cy="3218636"/>
          </a:xfrm>
          <a:solidFill>
            <a:srgbClr val="002F87"/>
          </a:solidFill>
        </p:spPr>
        <p:txBody>
          <a:bodyPr anchor="ctr" anchorCtr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E6E6E6"/>
                </a:solidFill>
              </a:rPr>
              <a:t>Community Hospitals &amp; Clinics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E6E6E6"/>
                </a:solidFill>
              </a:rPr>
              <a:t>Mental Health Clinics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E6E6E6"/>
                </a:solidFill>
              </a:rPr>
              <a:t>FQHC’s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E6E6E6"/>
                </a:solidFill>
              </a:rPr>
              <a:t>Schools &amp; Colleges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E6E6E6"/>
                </a:solidFill>
              </a:rPr>
              <a:t>Mobile Health Vans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E6E6E6"/>
                </a:solidFill>
              </a:rPr>
              <a:t>Corporations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E6E6E6"/>
                </a:solidFill>
              </a:rPr>
              <a:t>Prisons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E6E6E6"/>
                </a:solidFill>
              </a:rPr>
              <a:t>Patient’s Homes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22" y="1496292"/>
            <a:ext cx="2257876" cy="3503304"/>
          </a:xfrm>
        </p:spPr>
      </p:pic>
    </p:spTree>
    <p:extLst>
      <p:ext uri="{BB962C8B-B14F-4D97-AF65-F5344CB8AC3E}">
        <p14:creationId xmlns:p14="http://schemas.microsoft.com/office/powerpoint/2010/main" val="260250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8DEE-3A89-C644-B625-C291CE3462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9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2D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16087</TotalTime>
  <Words>1104</Words>
  <Application>Microsoft Macintosh PowerPoint</Application>
  <PresentationFormat>On-screen Show (16:9)</PresentationFormat>
  <Paragraphs>260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ＭＳ Ｐゴシック</vt:lpstr>
      <vt:lpstr>Arial</vt:lpstr>
      <vt:lpstr>Avenir Next</vt:lpstr>
      <vt:lpstr>Calibri</vt:lpstr>
      <vt:lpstr>Century Gothic</vt:lpstr>
      <vt:lpstr>Franklin Gothic Book</vt:lpstr>
      <vt:lpstr>Helvetica Neue</vt:lpstr>
      <vt:lpstr>Lato</vt:lpstr>
      <vt:lpstr>Lato Regular</vt:lpstr>
      <vt:lpstr>Rockwell</vt:lpstr>
      <vt:lpstr>Trebuchet MS</vt:lpstr>
      <vt:lpstr>Verdana</vt:lpstr>
      <vt:lpstr>Wingdings</vt:lpstr>
      <vt:lpstr>Office Theme</vt:lpstr>
      <vt:lpstr>World Presentation 16x9</vt:lpstr>
      <vt:lpstr>PowerPoint Presentation</vt:lpstr>
      <vt:lpstr>Expert Care is just a screen away</vt:lpstr>
      <vt:lpstr>UMMC Telehealth Overview</vt:lpstr>
      <vt:lpstr>Why is telehealth important? </vt:lpstr>
      <vt:lpstr>UMMC Telehealth Timeline</vt:lpstr>
      <vt:lpstr>Telehealth Scope of Services</vt:lpstr>
      <vt:lpstr>UMMC Telehealth by the numbers</vt:lpstr>
      <vt:lpstr>UMMC Center for Telehealth in Mississippi</vt:lpstr>
      <vt:lpstr>The Problem</vt:lpstr>
      <vt:lpstr>The Problem: Diabetes</vt:lpstr>
      <vt:lpstr>Diabetes Belt</vt:lpstr>
      <vt:lpstr>Mississippi Diabetes Telehealth Network</vt:lpstr>
      <vt:lpstr>Partners</vt:lpstr>
      <vt:lpstr>MS Diabetes Telehealth Network</vt:lpstr>
      <vt:lpstr>Eligibility</vt:lpstr>
      <vt:lpstr>Sustainable Change: The 3 E’s</vt:lpstr>
      <vt:lpstr>Remote Patient Monitoring (RPM)</vt:lpstr>
      <vt:lpstr>MS Diabetes Telehealth Network</vt:lpstr>
      <vt:lpstr>MS Diabetes Telehealth Network Update</vt:lpstr>
      <vt:lpstr>Empowering Patients with Technology</vt:lpstr>
      <vt:lpstr>Lessons Learned</vt:lpstr>
      <vt:lpstr>Future Research</vt:lpstr>
      <vt:lpstr>Remote Patient Monitoring </vt:lpstr>
      <vt:lpstr>Patient Feedback</vt:lpstr>
      <vt:lpstr>Intensive Hypertension Management Program</vt:lpstr>
      <vt:lpstr>Sustainability</vt:lpstr>
      <vt:lpstr>SB 2646 (2014)- SAF; RPM</vt:lpstr>
      <vt:lpstr>Other payment models</vt:lpstr>
      <vt:lpstr>Thank you</vt:lpstr>
    </vt:vector>
  </TitlesOfParts>
  <Company>Jeremy Oviatt Design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Oviatt</dc:creator>
  <cp:lastModifiedBy>Tiffani DeLorenzo</cp:lastModifiedBy>
  <cp:revision>81</cp:revision>
  <dcterms:created xsi:type="dcterms:W3CDTF">2016-01-29T14:54:43Z</dcterms:created>
  <dcterms:modified xsi:type="dcterms:W3CDTF">2018-10-24T04:52:20Z</dcterms:modified>
</cp:coreProperties>
</file>