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7" r:id="rId2"/>
    <p:sldId id="256" r:id="rId3"/>
    <p:sldId id="412" r:id="rId4"/>
    <p:sldId id="434" r:id="rId5"/>
    <p:sldId id="435" r:id="rId6"/>
    <p:sldId id="436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200"/>
    <a:srgbClr val="2494CA"/>
    <a:srgbClr val="FA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96186-2C2F-4D85-A9A9-F0F935B04B56}" v="36" dt="2018-10-15T21:05:58.319"/>
    <p1510:client id="{55D4D0A5-A27F-4C5C-A062-29AE053FBE8D}" v="9" dt="2018-10-15T21:11:07.627"/>
    <p1510:client id="{3FF2E6E8-2118-46BF-B512-99D14E6A6B52}" v="5" dt="2018-10-15T21:24:49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8915-4237-497A-A33F-78004396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1CCAD-8E82-4A91-B022-2C69212AC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2CCCE-7CAA-4584-A717-43272FFD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EB-26D6-46C1-BF75-488B6DE5D6C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349D8-3574-43A0-A540-5D6C3324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FF5F9-0B51-4D18-A151-E4E25CD7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F79-837E-4998-B17C-EA52962F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2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075D-9035-4AC1-B4CC-F74568DB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A39FC-FB04-4F18-A91F-C580475BF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70768-7F4D-4ED7-8243-E5F1FB8D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EB-26D6-46C1-BF75-488B6DE5D6C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0E001-C81E-4288-853F-3E2FC53B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3AB4C-F7EA-450D-BF26-C6E28FAD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F79-837E-4998-B17C-EA52962F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BA8B3-58CB-4A5C-A102-8ED7E997B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F7BC4-1A24-40E5-9648-F7D1AE8C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83EC3-39A6-46F4-A57D-85F1F22C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EB-26D6-46C1-BF75-488B6DE5D6C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09D73-8EBF-4B4D-A84C-BC856FC1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7D76C-0F36-40ED-BFC8-C2D03755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F79-837E-4998-B17C-EA52962F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9EE3-053E-4478-B3F6-A043C2BC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83ADB-D55C-4FDE-8C73-1422EA2E6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6DE75-BBF2-46E8-98F3-17EAD250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EB-26D6-46C1-BF75-488B6DE5D6C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2EF5A-54C1-46C8-BC81-C47BD317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626B-6429-40E2-8000-22607924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F79-837E-4998-B17C-EA52962F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A6DF-E587-446B-A5A6-7051F252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5ACC4-0AFF-4D72-9943-BA9E4D32D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264CF-0A3D-4B63-8E50-E0D5B215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EB-26D6-46C1-BF75-488B6DE5D6C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EA113-BEE3-4EB2-B8BE-0B369CC5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E79E7-C51F-4356-8C13-544D31DC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F79-837E-4998-B17C-EA52962F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1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65701-7B90-4BA1-879D-731BB640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E6F15-79DC-42C6-B8F0-70B7C0247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A8FE6-041F-47D0-A7FE-6BA5AA906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60ACD-F9A3-4134-8017-224179CD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EB-26D6-46C1-BF75-488B6DE5D6C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16F6D-46B0-49D9-8217-2CDBD778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DD7FE-4A5D-430A-8ED0-FA9D3740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F79-837E-4998-B17C-EA52962F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17A5-F18E-494E-9139-0B87ECB0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34F1D-DD55-451F-BBBB-904F2322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9AA91-4320-40C4-8711-468743602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1B683-F430-459F-A09B-B422E88CE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0D39A-C67C-4B73-B6AF-78179F92E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391B2-8B40-4011-B4C9-2A523A33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EB-26D6-46C1-BF75-488B6DE5D6C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3A057-7892-455B-B4EA-054A0E4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A4DBF-AE8B-438E-BB6B-989E4FBB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F79-837E-4998-B17C-EA52962F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3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8EDF-FE37-4E26-A0DA-AC14FEBF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234BF-F2CB-4B67-AD6E-B6E73420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EB-26D6-46C1-BF75-488B6DE5D6C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E6528-9584-43F5-BB81-F763E752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6B721-7D29-4DB8-B072-1A1F1851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F79-837E-4998-B17C-EA52962F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5F69CC-51E6-4DE0-9123-37027BB3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EB-26D6-46C1-BF75-488B6DE5D6C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2D2F9-DEDD-4A95-A7C8-D394568D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D54DB-9EF8-483E-BBDB-11AB4CB5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F79-837E-4998-B17C-EA52962F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7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5DC1-18B1-4BF0-9920-7573CACA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75E2D-A216-428A-BE4A-76EC9C0E4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BED58-7A18-4C43-9237-62ED633D7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B5FD3-97F1-45CC-A1F2-3CE7D686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EB-26D6-46C1-BF75-488B6DE5D6C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D9FB0-6DC3-4A66-A992-101C648F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5E576-6E8C-4FCB-847D-D9DD5F13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F79-837E-4998-B17C-EA52962F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5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2139-E2D5-444C-A2AF-7EB3B279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B28A0-1847-4CA6-981F-4B5AD578E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F8E0A-9032-45EB-9CFA-C45633DA0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DCF75-9CB8-4C3B-85BF-7F86263D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EB-26D6-46C1-BF75-488B6DE5D6C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0BE83-4D84-4C50-809E-BD924F7F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38D57-F121-4699-81DF-F9E04263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F79-837E-4998-B17C-EA52962F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1A65B-155B-4F97-A7CC-F0F5CCAE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C69CC-6AAE-4459-BBA5-4ADB4F3AA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4CD57-0C0A-483D-AFCA-0F32D1AEC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4E2EB-26D6-46C1-BF75-488B6DE5D6C5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B6CC7-C64F-475E-8B77-A60B774FA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66F1C-2BF6-4867-9592-3BFBCC8D7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6F79-837E-4998-B17C-EA52962F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6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news.com/2018/10/15/digital-health-startups-randomized-trials/" TargetMode="External"/><Relationship Id="rId2" Type="http://schemas.openxmlformats.org/officeDocument/2006/relationships/hyperlink" Target="http://reflexionhealth.com/virtual-physical-therapy-news/veritas-study-results-announce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Health%20Intelligence" TargetMode="External"/><Relationship Id="rId4" Type="http://schemas.openxmlformats.org/officeDocument/2006/relationships/hyperlink" Target="https://www.xconomy.com/san-diego/2018/10/15/study-reflextion-health-virtual-therapy-system-reduces-rehab-cost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AUrbA2VwM&amp;t=0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96213C-D846-3C47-AB9A-9A45BB614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85" y="365125"/>
            <a:ext cx="768023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25F8D-D939-2C44-8EE0-03FB76A2A766}"/>
              </a:ext>
            </a:extLst>
          </p:cNvPr>
          <p:cNvSpPr txBox="1"/>
          <p:nvPr/>
        </p:nvSpPr>
        <p:spPr>
          <a:xfrm>
            <a:off x="3645736" y="5254171"/>
            <a:ext cx="53385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Joseph M. Smith, MD, PhD</a:t>
            </a:r>
          </a:p>
          <a:p>
            <a:pPr algn="ctr"/>
            <a:r>
              <a:rPr lang="en-US" sz="2400" b="1" dirty="0"/>
              <a:t>President and CEO, </a:t>
            </a:r>
            <a:r>
              <a:rPr lang="en-US" sz="2400" b="1" dirty="0" err="1"/>
              <a:t>Reflexion</a:t>
            </a:r>
            <a:r>
              <a:rPr lang="en-US" sz="2400" b="1" dirty="0"/>
              <a:t> Health, Inc</a:t>
            </a:r>
          </a:p>
          <a:p>
            <a:pPr algn="ctr"/>
            <a:r>
              <a:rPr lang="en-US" sz="2400" b="1" dirty="0" err="1"/>
              <a:t>www.reflexionhealth.com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6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5">
            <a:extLst>
              <a:ext uri="{FF2B5EF4-FFF2-40B4-BE49-F238E27FC236}">
                <a16:creationId xmlns:a16="http://schemas.microsoft.com/office/drawing/2014/main" id="{253C1CF0-642C-4A82-BC64-1CDC3A4E9CE0}"/>
              </a:ext>
            </a:extLst>
          </p:cNvPr>
          <p:cNvSpPr/>
          <p:nvPr/>
        </p:nvSpPr>
        <p:spPr>
          <a:xfrm>
            <a:off x="1" y="1324183"/>
            <a:ext cx="12192000" cy="2844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7EF478-77F2-40D7-B8D0-900798C9B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33" y="515842"/>
            <a:ext cx="2568357" cy="629289"/>
          </a:xfrm>
          <a:prstGeom prst="rect">
            <a:avLst/>
          </a:prstGeom>
        </p:spPr>
      </p:pic>
      <p:sp>
        <p:nvSpPr>
          <p:cNvPr id="23" name="Shape 562">
            <a:extLst>
              <a:ext uri="{FF2B5EF4-FFF2-40B4-BE49-F238E27FC236}">
                <a16:creationId xmlns:a16="http://schemas.microsoft.com/office/drawing/2014/main" id="{5EBDBCFA-4A08-418B-A32D-341F3D30BA39}"/>
              </a:ext>
            </a:extLst>
          </p:cNvPr>
          <p:cNvSpPr/>
          <p:nvPr/>
        </p:nvSpPr>
        <p:spPr>
          <a:xfrm>
            <a:off x="3184966" y="1591717"/>
            <a:ext cx="4150268" cy="796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999999"/>
              </a:buClr>
              <a:buSzPct val="100000"/>
            </a:pPr>
            <a:r>
              <a:rPr lang="en-US" sz="4200" dirty="0">
                <a:solidFill>
                  <a:srgbClr val="2494CA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Meet VERA</a:t>
            </a:r>
            <a:r>
              <a:rPr lang="en-US" sz="4200" baseline="30000" dirty="0">
                <a:solidFill>
                  <a:srgbClr val="2494CA"/>
                </a:solidFill>
                <a:latin typeface="+mj-lt"/>
                <a:ea typeface="Lato"/>
                <a:cs typeface="Calibri" panose="020F0502020204030204" pitchFamily="34" charset="0"/>
                <a:sym typeface="Lato"/>
              </a:rPr>
              <a:t>™</a:t>
            </a:r>
            <a:endParaRPr lang="en-US" sz="4200" u="none" strike="noStrike" cap="none" baseline="30000" dirty="0">
              <a:solidFill>
                <a:srgbClr val="2494CA"/>
              </a:solidFill>
              <a:latin typeface="+mj-lt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24" name="Shape 562">
            <a:extLst>
              <a:ext uri="{FF2B5EF4-FFF2-40B4-BE49-F238E27FC236}">
                <a16:creationId xmlns:a16="http://schemas.microsoft.com/office/drawing/2014/main" id="{D5917F4E-5E9D-4512-AB2E-F6339A6DA6CD}"/>
              </a:ext>
            </a:extLst>
          </p:cNvPr>
          <p:cNvSpPr/>
          <p:nvPr/>
        </p:nvSpPr>
        <p:spPr>
          <a:xfrm>
            <a:off x="3184966" y="2170972"/>
            <a:ext cx="6670539" cy="483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999999"/>
              </a:buClr>
              <a:buSzPct val="100000"/>
            </a:pPr>
            <a:r>
              <a:rPr lang="en-US" sz="2000" b="1" dirty="0">
                <a:solidFill>
                  <a:srgbClr val="D6B200"/>
                </a:solidFill>
                <a:ea typeface="Lato"/>
                <a:cs typeface="Calibri" panose="020F0502020204030204" pitchFamily="34" charset="0"/>
                <a:sym typeface="Lato"/>
              </a:rPr>
              <a:t>An FDA-Cleared Virtual Exercise Rehabilitation Assistant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E9F8F3E-F5EF-4DC4-8D03-C0398A415D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35533" y="1039954"/>
            <a:ext cx="3814051" cy="5818046"/>
          </a:xfrm>
          <a:prstGeom prst="rect">
            <a:avLst/>
          </a:prstGeom>
        </p:spPr>
      </p:pic>
      <p:pic>
        <p:nvPicPr>
          <p:cNvPr id="26" name="FA3E9C14-983D-47F6-B34A-C3886366B2C4" descr="944B1227-98CD-4E47-B0DD-A3B8A7F80736">
            <a:extLst>
              <a:ext uri="{FF2B5EF4-FFF2-40B4-BE49-F238E27FC236}">
                <a16:creationId xmlns:a16="http://schemas.microsoft.com/office/drawing/2014/main" id="{6767A131-AF7E-44DD-A498-F9B75FF7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491" y="2746577"/>
            <a:ext cx="4268509" cy="307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DD9F5A7-F4BD-417E-8AFD-BB107327007E}"/>
              </a:ext>
            </a:extLst>
          </p:cNvPr>
          <p:cNvSpPr txBox="1">
            <a:spLocks/>
          </p:cNvSpPr>
          <p:nvPr/>
        </p:nvSpPr>
        <p:spPr>
          <a:xfrm>
            <a:off x="3184966" y="2711399"/>
            <a:ext cx="6819646" cy="1101051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engaging avatar, 3D motion-capture technology, and telehealth oversight by licensed PTs lets patients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do </a:t>
            </a:r>
            <a:r>
              <a:rPr lang="en-US" sz="2200" b="1" dirty="0">
                <a:solidFill>
                  <a:srgbClr val="2494CA"/>
                </a:solidFill>
              </a:rPr>
              <a:t>physical therapy at home</a:t>
            </a:r>
            <a:endParaRPr lang="en-US" sz="2200" b="1" dirty="0">
              <a:solidFill>
                <a:srgbClr val="2494CA"/>
              </a:solidFill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C609-984F-45FF-AF2D-E3DD803D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72" y="413729"/>
            <a:ext cx="892840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494CA"/>
                </a:solidFill>
              </a:rPr>
              <a:t>Groundbreaking Study </a:t>
            </a:r>
            <a:r>
              <a:rPr lang="en-US" b="1" dirty="0">
                <a:solidFill>
                  <a:srgbClr val="2494CA"/>
                </a:solidFill>
                <a:latin typeface="+mn-lt"/>
              </a:rPr>
              <a:t>P</a:t>
            </a:r>
            <a:r>
              <a:rPr lang="en-US" sz="4400" b="1" dirty="0">
                <a:solidFill>
                  <a:srgbClr val="2494CA"/>
                </a:solidFill>
                <a:latin typeface="+mn-lt"/>
              </a:rPr>
              <a:t>roves</a:t>
            </a:r>
            <a:r>
              <a:rPr lang="en-US" b="1" dirty="0">
                <a:solidFill>
                  <a:srgbClr val="2494CA"/>
                </a:solidFill>
                <a:latin typeface="+mn-lt"/>
              </a:rPr>
              <a:t> </a:t>
            </a:r>
            <a:r>
              <a:rPr lang="en-US" dirty="0">
                <a:solidFill>
                  <a:srgbClr val="2494CA"/>
                </a:solidFill>
                <a:latin typeface="+mn-lt"/>
              </a:rPr>
              <a:t>VERA:</a:t>
            </a:r>
            <a:endParaRPr lang="en-US" sz="4400" dirty="0">
              <a:solidFill>
                <a:srgbClr val="2494C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73AF8-6FA5-4D89-AC28-FEB04923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9EEE-7D2C-4683-8A27-2ED05E42555A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206C7B-3020-4106-9F35-633B3715FA78}"/>
              </a:ext>
            </a:extLst>
          </p:cNvPr>
          <p:cNvSpPr/>
          <p:nvPr/>
        </p:nvSpPr>
        <p:spPr>
          <a:xfrm>
            <a:off x="878319" y="1699295"/>
            <a:ext cx="2845555" cy="314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93E7-F2A7-4CEB-B74F-0D94BA2B1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746" y="2638934"/>
            <a:ext cx="1768700" cy="93515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Saves money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769EAF-0A5F-4AAC-88DF-D15ABCBC3583}"/>
              </a:ext>
            </a:extLst>
          </p:cNvPr>
          <p:cNvSpPr/>
          <p:nvPr/>
        </p:nvSpPr>
        <p:spPr>
          <a:xfrm>
            <a:off x="3953658" y="1719294"/>
            <a:ext cx="2845555" cy="3144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6D0141-7695-4D15-9958-877939292D93}"/>
              </a:ext>
            </a:extLst>
          </p:cNvPr>
          <p:cNvSpPr/>
          <p:nvPr/>
        </p:nvSpPr>
        <p:spPr>
          <a:xfrm>
            <a:off x="6961168" y="1739292"/>
            <a:ext cx="2845555" cy="3124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66DE83-BEB0-49BE-AB11-5915EE774721}"/>
              </a:ext>
            </a:extLst>
          </p:cNvPr>
          <p:cNvSpPr txBox="1">
            <a:spLocks/>
          </p:cNvSpPr>
          <p:nvPr/>
        </p:nvSpPr>
        <p:spPr>
          <a:xfrm>
            <a:off x="7247347" y="2665058"/>
            <a:ext cx="2265801" cy="114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700"/>
              </a:lnSpc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hit with patients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9C0D43-783F-4A58-BF79-18490B1179E3}"/>
              </a:ext>
            </a:extLst>
          </p:cNvPr>
          <p:cNvSpPr txBox="1"/>
          <p:nvPr/>
        </p:nvSpPr>
        <p:spPr>
          <a:xfrm>
            <a:off x="2016169" y="193584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E0BB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EA26FD-6682-41BD-B170-DF01A6748E68}"/>
              </a:ext>
            </a:extLst>
          </p:cNvPr>
          <p:cNvSpPr txBox="1"/>
          <p:nvPr/>
        </p:nvSpPr>
        <p:spPr>
          <a:xfrm>
            <a:off x="5154374" y="193584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E0BB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A9969E-5916-4A6F-83E7-083D5CE92F0E}"/>
              </a:ext>
            </a:extLst>
          </p:cNvPr>
          <p:cNvSpPr txBox="1"/>
          <p:nvPr/>
        </p:nvSpPr>
        <p:spPr>
          <a:xfrm>
            <a:off x="8063360" y="195584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E0BB00"/>
                </a:solidFill>
              </a:rPr>
              <a:t>3</a:t>
            </a:r>
          </a:p>
        </p:txBody>
      </p:sp>
      <p:pic>
        <p:nvPicPr>
          <p:cNvPr id="21" name="Picture 2" descr="http://www.stat.ncsu.edu/sibs/graphics/dcri_logo.jpg">
            <a:extLst>
              <a:ext uri="{FF2B5EF4-FFF2-40B4-BE49-F238E27FC236}">
                <a16:creationId xmlns:a16="http://schemas.microsoft.com/office/drawing/2014/main" id="{5F7C5FC4-D380-4B3F-A3B6-5C296400C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88" y="5215026"/>
            <a:ext cx="3969374" cy="571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DE3C34B-C6FB-754D-BAC9-93068BC4ADE8}"/>
              </a:ext>
            </a:extLst>
          </p:cNvPr>
          <p:cNvSpPr txBox="1">
            <a:spLocks/>
          </p:cNvSpPr>
          <p:nvPr/>
        </p:nvSpPr>
        <p:spPr>
          <a:xfrm>
            <a:off x="1321480" y="3521995"/>
            <a:ext cx="1959233" cy="622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200" b="1" dirty="0">
                <a:solidFill>
                  <a:srgbClr val="2494CA"/>
                </a:solidFill>
              </a:rPr>
              <a:t>$2,745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6C57CEB-3496-D749-8A3C-B4B1A660176E}"/>
              </a:ext>
            </a:extLst>
          </p:cNvPr>
          <p:cNvSpPr txBox="1">
            <a:spLocks/>
          </p:cNvSpPr>
          <p:nvPr/>
        </p:nvSpPr>
        <p:spPr>
          <a:xfrm>
            <a:off x="8154527" y="3665186"/>
            <a:ext cx="1471927" cy="667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2494CA"/>
                </a:solidFill>
              </a:rPr>
              <a:t>on a scale from 1 to 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E7B0C1-BE40-7341-9BD8-1D3233C0DF57}"/>
              </a:ext>
            </a:extLst>
          </p:cNvPr>
          <p:cNvSpPr txBox="1"/>
          <p:nvPr/>
        </p:nvSpPr>
        <p:spPr>
          <a:xfrm>
            <a:off x="7330173" y="3563151"/>
            <a:ext cx="873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solidFill>
                  <a:srgbClr val="2494CA"/>
                </a:solidFill>
              </a:rPr>
              <a:t>9.2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89135F0-0535-4E99-92E4-ACFD99D83752}"/>
              </a:ext>
            </a:extLst>
          </p:cNvPr>
          <p:cNvSpPr txBox="1">
            <a:spLocks/>
          </p:cNvSpPr>
          <p:nvPr/>
        </p:nvSpPr>
        <p:spPr>
          <a:xfrm>
            <a:off x="4149816" y="2692909"/>
            <a:ext cx="2431088" cy="1471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700"/>
              </a:lnSpc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as safe and effective as traditional physical therapy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BE1AC7D-98DF-481A-8A8A-495D40A62651}"/>
              </a:ext>
            </a:extLst>
          </p:cNvPr>
          <p:cNvSpPr txBox="1">
            <a:spLocks/>
          </p:cNvSpPr>
          <p:nvPr/>
        </p:nvSpPr>
        <p:spPr>
          <a:xfrm>
            <a:off x="1543036" y="4042946"/>
            <a:ext cx="1516120" cy="353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2494CA"/>
                </a:solidFill>
              </a:rPr>
              <a:t>per patient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A4ED62-1FFE-417F-9FD0-BBF5EDA72611}"/>
              </a:ext>
            </a:extLst>
          </p:cNvPr>
          <p:cNvCxnSpPr>
            <a:cxnSpLocks/>
          </p:cNvCxnSpPr>
          <p:nvPr/>
        </p:nvCxnSpPr>
        <p:spPr>
          <a:xfrm>
            <a:off x="2032043" y="3498942"/>
            <a:ext cx="538106" cy="0"/>
          </a:xfrm>
          <a:prstGeom prst="line">
            <a:avLst/>
          </a:prstGeom>
          <a:ln w="19050">
            <a:solidFill>
              <a:srgbClr val="E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1879C4-A146-4ED2-AD79-BB7201EB6168}"/>
              </a:ext>
            </a:extLst>
          </p:cNvPr>
          <p:cNvCxnSpPr>
            <a:cxnSpLocks/>
          </p:cNvCxnSpPr>
          <p:nvPr/>
        </p:nvCxnSpPr>
        <p:spPr>
          <a:xfrm>
            <a:off x="8074427" y="3574092"/>
            <a:ext cx="538106" cy="0"/>
          </a:xfrm>
          <a:prstGeom prst="line">
            <a:avLst/>
          </a:prstGeom>
          <a:ln w="19050">
            <a:solidFill>
              <a:srgbClr val="E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AA22E00B-D838-4D18-917E-2E9C1F155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29" r="1300"/>
          <a:stretch/>
        </p:blipFill>
        <p:spPr>
          <a:xfrm>
            <a:off x="9199803" y="816735"/>
            <a:ext cx="2502010" cy="52245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27B262-8256-4B50-8770-EA99FFDAD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74" y="5270015"/>
            <a:ext cx="2389426" cy="5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5B52-2D5A-4865-A57B-7CCFE408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1" y="380259"/>
            <a:ext cx="10508521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2494CA"/>
                </a:solidFill>
              </a:rPr>
              <a:t>Compared to traditional PT, VERA </a:t>
            </a:r>
            <a:r>
              <a:rPr lang="en-US" sz="4400" b="1" dirty="0">
                <a:solidFill>
                  <a:srgbClr val="2494CA"/>
                </a:solidFill>
                <a:latin typeface="+mn-lt"/>
              </a:rPr>
              <a:t>Reduces:</a:t>
            </a:r>
            <a:endParaRPr lang="en-US" sz="4400" dirty="0">
              <a:solidFill>
                <a:srgbClr val="2494CA"/>
              </a:solidFill>
            </a:endParaRPr>
          </a:p>
        </p:txBody>
      </p:sp>
      <p:pic>
        <p:nvPicPr>
          <p:cNvPr id="1028" name="AA65245C-9919-4261-BAAD-87EB0E964842" descr="75A356AC-1788-401F-928C-A6ABB50415FE">
            <a:extLst>
              <a:ext uri="{FF2B5EF4-FFF2-40B4-BE49-F238E27FC236}">
                <a16:creationId xmlns:a16="http://schemas.microsoft.com/office/drawing/2014/main" id="{248EAB6D-5BE9-4CDE-AA65-9587E6AF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66" y="2172060"/>
            <a:ext cx="175267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D46375D1-64B4-421C-885C-C9CDF7F8F027" descr="0DE37C7D-2BCE-49D9-AD3A-7B372E065E47">
            <a:extLst>
              <a:ext uri="{FF2B5EF4-FFF2-40B4-BE49-F238E27FC236}">
                <a16:creationId xmlns:a16="http://schemas.microsoft.com/office/drawing/2014/main" id="{785701B3-F001-4342-A376-2770FBB9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91" y="2172060"/>
            <a:ext cx="1800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7E4DA7C1-80B0-46F9-8A4F-ED66EBA6EC47" descr="F9DA220D-E273-49F7-8458-FAFB415A222E">
            <a:extLst>
              <a:ext uri="{FF2B5EF4-FFF2-40B4-BE49-F238E27FC236}">
                <a16:creationId xmlns:a16="http://schemas.microsoft.com/office/drawing/2014/main" id="{7E92EB9A-B135-48E9-8C7F-D8115E6C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3" y="2172060"/>
            <a:ext cx="1760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2176DD84-E2E5-459F-AABA-C87ADE24EF03" descr="2BC2D717-9F78-4EF3-9757-E99D890B67B5">
            <a:extLst>
              <a:ext uri="{FF2B5EF4-FFF2-40B4-BE49-F238E27FC236}">
                <a16:creationId xmlns:a16="http://schemas.microsoft.com/office/drawing/2014/main" id="{5B76EE22-AA57-4DC0-8FB0-2AD48E2D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65" y="2172060"/>
            <a:ext cx="17501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4F7189-3A46-4A2F-B728-78A1A098B6A4}"/>
              </a:ext>
            </a:extLst>
          </p:cNvPr>
          <p:cNvCxnSpPr/>
          <p:nvPr/>
        </p:nvCxnSpPr>
        <p:spPr>
          <a:xfrm>
            <a:off x="2581000" y="2068793"/>
            <a:ext cx="0" cy="2492533"/>
          </a:xfrm>
          <a:prstGeom prst="line">
            <a:avLst/>
          </a:prstGeom>
          <a:ln w="19050">
            <a:solidFill>
              <a:srgbClr val="E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1AF25A-F797-4A0F-8542-A5A93DFB9343}"/>
              </a:ext>
            </a:extLst>
          </p:cNvPr>
          <p:cNvCxnSpPr/>
          <p:nvPr/>
        </p:nvCxnSpPr>
        <p:spPr>
          <a:xfrm>
            <a:off x="4927959" y="2068793"/>
            <a:ext cx="0" cy="2492533"/>
          </a:xfrm>
          <a:prstGeom prst="line">
            <a:avLst/>
          </a:prstGeom>
          <a:ln w="19050">
            <a:solidFill>
              <a:srgbClr val="E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208EB0-5C0F-4938-88BF-14C91B3DCEC1}"/>
              </a:ext>
            </a:extLst>
          </p:cNvPr>
          <p:cNvCxnSpPr/>
          <p:nvPr/>
        </p:nvCxnSpPr>
        <p:spPr>
          <a:xfrm>
            <a:off x="7235731" y="2068793"/>
            <a:ext cx="0" cy="2492533"/>
          </a:xfrm>
          <a:prstGeom prst="line">
            <a:avLst/>
          </a:prstGeom>
          <a:ln w="19050">
            <a:solidFill>
              <a:srgbClr val="E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3D50EA-0161-48C6-82B5-7A227B658B43}"/>
              </a:ext>
            </a:extLst>
          </p:cNvPr>
          <p:cNvCxnSpPr/>
          <p:nvPr/>
        </p:nvCxnSpPr>
        <p:spPr>
          <a:xfrm>
            <a:off x="9543502" y="2068793"/>
            <a:ext cx="0" cy="2492533"/>
          </a:xfrm>
          <a:prstGeom prst="line">
            <a:avLst/>
          </a:prstGeom>
          <a:ln w="19050">
            <a:solidFill>
              <a:srgbClr val="E0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C83EEF23-05AF-4E94-8D52-548822901171" descr="787E8C57-CBF1-489A-9E56-D6105B575017">
            <a:extLst>
              <a:ext uri="{FF2B5EF4-FFF2-40B4-BE49-F238E27FC236}">
                <a16:creationId xmlns:a16="http://schemas.microsoft.com/office/drawing/2014/main" id="{0C50524F-88C6-4818-92E6-654B4DAC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256" y="2172060"/>
            <a:ext cx="176339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stat.ncsu.edu/sibs/graphics/dcri_logo.jpg">
            <a:extLst>
              <a:ext uri="{FF2B5EF4-FFF2-40B4-BE49-F238E27FC236}">
                <a16:creationId xmlns:a16="http://schemas.microsoft.com/office/drawing/2014/main" id="{A7D6C570-FB56-438D-968C-9117B333C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26" y="5268682"/>
            <a:ext cx="3969374" cy="571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8868D8-983E-41F3-9174-CC2582400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12" y="5323671"/>
            <a:ext cx="2389426" cy="5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1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6C01-C7BE-40EA-A3AA-15792090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494CA"/>
                </a:solidFill>
              </a:rPr>
              <a:t>Media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33987-CB8E-4975-9017-644357EAB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2494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Reflexion Health and Duke Clinical Research Institute Announce Results of the First Randomized Controlled Trial Demonstrating Virtual Physical Therapy Outperforms Traditional Approach</a:t>
            </a:r>
            <a:endParaRPr lang="en-US" dirty="0">
              <a:solidFill>
                <a:srgbClr val="2494CA"/>
              </a:solidFill>
            </a:endParaRPr>
          </a:p>
          <a:p>
            <a:pPr marL="0" indent="0">
              <a:buNone/>
            </a:pPr>
            <a:r>
              <a:rPr lang="en-US" dirty="0"/>
              <a:t>Press Release </a:t>
            </a:r>
            <a:r>
              <a:rPr lang="en-US" dirty="0">
                <a:solidFill>
                  <a:srgbClr val="D6B200"/>
                </a:solidFill>
              </a:rPr>
              <a:t>|</a:t>
            </a:r>
            <a:r>
              <a:rPr lang="en-US" dirty="0"/>
              <a:t> October 15, 2018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2494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health startups may not want to do randomized trials, but they need to</a:t>
            </a:r>
            <a:endParaRPr lang="en-US" dirty="0">
              <a:solidFill>
                <a:srgbClr val="2494CA"/>
              </a:solidFill>
            </a:endParaRPr>
          </a:p>
          <a:p>
            <a:pPr marL="0" indent="0">
              <a:buNone/>
            </a:pPr>
            <a:r>
              <a:rPr lang="en-US" dirty="0"/>
              <a:t>STAT </a:t>
            </a:r>
            <a:r>
              <a:rPr lang="en-US" dirty="0" err="1"/>
              <a:t>OpEd</a:t>
            </a:r>
            <a:r>
              <a:rPr lang="en-US" dirty="0"/>
              <a:t> </a:t>
            </a:r>
            <a:r>
              <a:rPr lang="en-US" dirty="0">
                <a:solidFill>
                  <a:srgbClr val="D6B200"/>
                </a:solidFill>
              </a:rPr>
              <a:t>|</a:t>
            </a:r>
            <a:r>
              <a:rPr lang="en-US" dirty="0"/>
              <a:t> Joseph Smith, MD, PhD </a:t>
            </a:r>
            <a:r>
              <a:rPr lang="en-US" dirty="0">
                <a:solidFill>
                  <a:srgbClr val="D6B200"/>
                </a:solidFill>
              </a:rPr>
              <a:t>|</a:t>
            </a:r>
            <a:r>
              <a:rPr lang="en-US" dirty="0"/>
              <a:t> October 15, 2018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u="sng" dirty="0">
                <a:solidFill>
                  <a:srgbClr val="2494C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Study: Reflexion Health Virtual Therapy System Reduces Rehab Costs</a:t>
            </a:r>
            <a:endParaRPr lang="en-US" dirty="0">
              <a:solidFill>
                <a:srgbClr val="2494CA"/>
              </a:solidFill>
            </a:endParaRPr>
          </a:p>
          <a:p>
            <a:pPr marL="0" indent="0">
              <a:buNone/>
            </a:pPr>
            <a:r>
              <a:rPr lang="en-US" dirty="0" err="1"/>
              <a:t>Xconomy</a:t>
            </a:r>
            <a:r>
              <a:rPr lang="en-US" dirty="0"/>
              <a:t> </a:t>
            </a:r>
            <a:r>
              <a:rPr lang="en-US" dirty="0">
                <a:solidFill>
                  <a:srgbClr val="D6B200"/>
                </a:solidFill>
              </a:rPr>
              <a:t>|</a:t>
            </a:r>
            <a:r>
              <a:rPr lang="en-US" dirty="0"/>
              <a:t> Sarah de </a:t>
            </a:r>
            <a:r>
              <a:rPr lang="en-US" dirty="0" err="1"/>
              <a:t>Crescenzo</a:t>
            </a:r>
            <a:r>
              <a:rPr lang="en-US" dirty="0"/>
              <a:t> </a:t>
            </a:r>
            <a:r>
              <a:rPr lang="en-US" dirty="0">
                <a:solidFill>
                  <a:srgbClr val="D6B200"/>
                </a:solidFill>
              </a:rPr>
              <a:t>|</a:t>
            </a:r>
            <a:r>
              <a:rPr lang="en-US" dirty="0"/>
              <a:t> October 15, 2018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2494C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Duke Affirms Cost Savings from Physical Therapy Via Telehealth</a:t>
            </a:r>
            <a:endParaRPr lang="en-US" dirty="0">
              <a:solidFill>
                <a:srgbClr val="2494CA"/>
              </a:solidFill>
            </a:endParaRPr>
          </a:p>
          <a:p>
            <a:pPr marL="0" indent="0">
              <a:buNone/>
            </a:pPr>
            <a:r>
              <a:rPr lang="en-US" dirty="0"/>
              <a:t>MHealth Intelligence </a:t>
            </a:r>
            <a:r>
              <a:rPr lang="en-US" dirty="0">
                <a:solidFill>
                  <a:srgbClr val="D6B200"/>
                </a:solidFill>
              </a:rPr>
              <a:t>|</a:t>
            </a:r>
            <a:r>
              <a:rPr lang="en-US" dirty="0"/>
              <a:t> Eric </a:t>
            </a:r>
            <a:r>
              <a:rPr lang="en-US" dirty="0" err="1"/>
              <a:t>Wicklund</a:t>
            </a:r>
            <a:r>
              <a:rPr lang="en-US" dirty="0"/>
              <a:t> </a:t>
            </a:r>
            <a:r>
              <a:rPr lang="en-US" dirty="0">
                <a:solidFill>
                  <a:srgbClr val="D6B200"/>
                </a:solidFill>
              </a:rPr>
              <a:t>|</a:t>
            </a:r>
            <a:r>
              <a:rPr lang="en-US" dirty="0"/>
              <a:t> October 15, 2018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5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DAFD-FFC9-444D-BE86-4A3DC39C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009" y="1115027"/>
            <a:ext cx="8963297" cy="1325563"/>
          </a:xfrm>
        </p:spPr>
        <p:txBody>
          <a:bodyPr>
            <a:normAutofit/>
          </a:bodyPr>
          <a:lstStyle/>
          <a:p>
            <a:pPr algn="ctr">
              <a:lnSpc>
                <a:spcPts val="4400"/>
              </a:lnSpc>
            </a:pPr>
            <a:r>
              <a:rPr lang="en-US" dirty="0">
                <a:solidFill>
                  <a:srgbClr val="2494CA"/>
                </a:solidFill>
              </a:rPr>
              <a:t>Why Yale New Haven &amp; Greensboro </a:t>
            </a:r>
            <a:r>
              <a:rPr lang="en-US" dirty="0" err="1">
                <a:solidFill>
                  <a:srgbClr val="2494CA"/>
                </a:solidFill>
              </a:rPr>
              <a:t>Orthopaedics</a:t>
            </a:r>
            <a:r>
              <a:rPr lang="en-US" dirty="0">
                <a:solidFill>
                  <a:srgbClr val="2494CA"/>
                </a:solidFill>
              </a:rPr>
              <a:t> are Embracing VERA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4BD8D-06A2-48E1-A9FD-C543354AFF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03054" y="2503898"/>
            <a:ext cx="3799154" cy="3239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347E3-C625-49B9-A5A4-89348F81340F}"/>
              </a:ext>
            </a:extLst>
          </p:cNvPr>
          <p:cNvSpPr txBox="1"/>
          <p:nvPr/>
        </p:nvSpPr>
        <p:spPr>
          <a:xfrm>
            <a:off x="2526154" y="3105834"/>
            <a:ext cx="5584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https://www.youtube.com/watch?v=sjAUrbA2VwM&amp;t=0s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2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149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Karla</vt:lpstr>
      <vt:lpstr>Lato</vt:lpstr>
      <vt:lpstr>Poppins</vt:lpstr>
      <vt:lpstr>Office Theme</vt:lpstr>
      <vt:lpstr>PowerPoint Presentation</vt:lpstr>
      <vt:lpstr>PowerPoint Presentation</vt:lpstr>
      <vt:lpstr>Groundbreaking Study Proves VERA:</vt:lpstr>
      <vt:lpstr>Compared to traditional PT, VERA Reduces:</vt:lpstr>
      <vt:lpstr>Media Coverage</vt:lpstr>
      <vt:lpstr>Why Yale New Haven &amp; Greensboro Orthopaedics are Embracing VERA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Debby Clark</dc:creator>
  <cp:lastModifiedBy>Tiffani DeLorenzo</cp:lastModifiedBy>
  <cp:revision>5</cp:revision>
  <cp:lastPrinted>2018-08-16T15:48:26Z</cp:lastPrinted>
  <dcterms:created xsi:type="dcterms:W3CDTF">2018-08-16T01:20:57Z</dcterms:created>
  <dcterms:modified xsi:type="dcterms:W3CDTF">2018-10-24T15:10:03Z</dcterms:modified>
</cp:coreProperties>
</file>