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2"/>
  </p:sldMasterIdLst>
  <p:notesMasterIdLst>
    <p:notesMasterId r:id="rId12"/>
  </p:notesMasterIdLst>
  <p:sldIdLst>
    <p:sldId id="256" r:id="rId3"/>
    <p:sldId id="257" r:id="rId4"/>
    <p:sldId id="300" r:id="rId5"/>
    <p:sldId id="275" r:id="rId6"/>
    <p:sldId id="270" r:id="rId7"/>
    <p:sldId id="259" r:id="rId8"/>
    <p:sldId id="260" r:id="rId9"/>
    <p:sldId id="298" r:id="rId10"/>
    <p:sldId id="301" r:id="rId11"/>
  </p:sldIdLst>
  <p:sldSz cx="20104100" cy="11303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3560">
          <p15:clr>
            <a:srgbClr val="A4A3A4"/>
          </p15:clr>
        </p15:guide>
        <p15:guide id="2" pos="63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97" autoAdjust="0"/>
    <p:restoredTop sz="95377" autoAdjust="0"/>
  </p:normalViewPr>
  <p:slideViewPr>
    <p:cSldViewPr snapToGrid="0" snapToObjects="1">
      <p:cViewPr varScale="1">
        <p:scale>
          <a:sx n="68" d="100"/>
          <a:sy n="68" d="100"/>
        </p:scale>
        <p:origin x="256" y="280"/>
      </p:cViewPr>
      <p:guideLst>
        <p:guide orient="horz" pos="3560"/>
        <p:guide pos="6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6525848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25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63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>
            <a:spLocks noGrp="1"/>
          </p:cNvSpPr>
          <p:nvPr>
            <p:ph type="body" idx="1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9537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/>
        </p:nvSpPr>
        <p:spPr>
          <a:xfrm>
            <a:off x="0" y="-1"/>
            <a:ext cx="19789973" cy="11308558"/>
          </a:xfrm>
          <a:prstGeom prst="rect">
            <a:avLst/>
          </a:prstGeom>
          <a:solidFill>
            <a:srgbClr val="F46266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" name="bg object 17"/>
          <p:cNvSpPr/>
          <p:nvPr/>
        </p:nvSpPr>
        <p:spPr>
          <a:xfrm>
            <a:off x="19392075" y="4"/>
            <a:ext cx="712027" cy="113085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2070" y="0"/>
                </a:lnTo>
                <a:lnTo>
                  <a:pt x="12070" y="740"/>
                </a:lnTo>
                <a:lnTo>
                  <a:pt x="0" y="740"/>
                </a:lnTo>
                <a:lnTo>
                  <a:pt x="0" y="5400"/>
                </a:lnTo>
                <a:lnTo>
                  <a:pt x="12070" y="5400"/>
                </a:lnTo>
                <a:lnTo>
                  <a:pt x="120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F5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1114904" y="4840554"/>
            <a:ext cx="17874291" cy="12820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612174" y="7330007"/>
            <a:ext cx="8879751" cy="138684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6"/>
            <a:ext cx="582297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05205" y="2601149"/>
            <a:ext cx="8745285" cy="746417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9711555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1_Blank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15892411" y="1060952"/>
            <a:ext cx="877002" cy="875687"/>
          </a:xfrm>
          <a:prstGeom prst="rect">
            <a:avLst/>
          </a:prstGeom>
          <a:blipFill rotWithShape="1">
            <a:blip r:embed="rId2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6998930" y="1331990"/>
            <a:ext cx="2160749" cy="332319"/>
          </a:xfrm>
          <a:prstGeom prst="rect">
            <a:avLst/>
          </a:prstGeom>
          <a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ftr" idx="11"/>
          </p:nvPr>
        </p:nvSpPr>
        <p:spPr>
          <a:xfrm>
            <a:off x="6835394" y="10511792"/>
            <a:ext cx="6433312" cy="32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1005205" y="10511792"/>
            <a:ext cx="4623943" cy="32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14474952" y="10511792"/>
            <a:ext cx="4623943" cy="3210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9"/>
              <a:buFont typeface="Arial"/>
              <a:buNone/>
              <a:defRPr sz="2100" b="0" i="0" u="none" strike="noStrike" cap="none">
                <a:solidFill>
                  <a:srgbClr val="888888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7893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1273761" y="812559"/>
            <a:ext cx="17556575" cy="1648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274" b="1" i="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2418776" y="3937588"/>
            <a:ext cx="15266549" cy="3057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753511" lvl="0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96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1507023" lvl="1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2260534" lvl="2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3014045" lvl="3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767557" lvl="4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4521068" lvl="5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5274579" lvl="6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6028091" lvl="7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6781602" lvl="8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6835394" y="10511790"/>
            <a:ext cx="6433312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1005205" y="10511790"/>
            <a:ext cx="4623943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14474952" y="10511790"/>
            <a:ext cx="4623943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38D29E86-A1E9-4C48-85FC-A72F9CB995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1275" y="226060"/>
            <a:ext cx="12261547" cy="108508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4351E4-358B-F84F-BAE2-1F9A0A7126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28453" y="345944"/>
            <a:ext cx="3444666" cy="93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943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5"/>
            <a:ext cx="582296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64250" y="2636434"/>
            <a:ext cx="8881746" cy="36760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5"/>
            <a:ext cx="582296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64250" y="2636434"/>
            <a:ext cx="8881746" cy="36760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5"/>
            <a:ext cx="582296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005205" y="2601149"/>
            <a:ext cx="8745285" cy="746417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1273761" y="812559"/>
            <a:ext cx="17556575" cy="1648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274" b="1" i="0">
                <a:solidFill>
                  <a:srgbClr val="3A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2418776" y="3937588"/>
            <a:ext cx="15266549" cy="3057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753511" lvl="0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96" b="0" i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1507023" lvl="1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2260534" lvl="2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3014045" lvl="3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767557" lvl="4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4521068" lvl="5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5274579" lvl="6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6028091" lvl="7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6781602" lvl="8" indent="-37675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6835394" y="10511790"/>
            <a:ext cx="6433312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1005205" y="10511790"/>
            <a:ext cx="4623943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14474952" y="10511790"/>
            <a:ext cx="4623943" cy="565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296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38D29E86-A1E9-4C48-85FC-A72F9CB995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1275" y="226060"/>
            <a:ext cx="12261547" cy="1085088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4351E4-358B-F84F-BAE2-1F9A0A7126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28453" y="345944"/>
            <a:ext cx="3444666" cy="933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1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/>
        </p:nvSpPr>
        <p:spPr>
          <a:xfrm>
            <a:off x="0" y="-1"/>
            <a:ext cx="19789972" cy="11308558"/>
          </a:xfrm>
          <a:prstGeom prst="rect">
            <a:avLst/>
          </a:prstGeom>
          <a:solidFill>
            <a:srgbClr val="F46266"/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2" name="bg object 17"/>
          <p:cNvSpPr/>
          <p:nvPr/>
        </p:nvSpPr>
        <p:spPr>
          <a:xfrm>
            <a:off x="19392076" y="4"/>
            <a:ext cx="712026" cy="113085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12070" y="0"/>
                </a:lnTo>
                <a:lnTo>
                  <a:pt x="12070" y="740"/>
                </a:lnTo>
                <a:lnTo>
                  <a:pt x="0" y="740"/>
                </a:lnTo>
                <a:lnTo>
                  <a:pt x="0" y="5400"/>
                </a:lnTo>
                <a:lnTo>
                  <a:pt x="12070" y="5400"/>
                </a:lnTo>
                <a:lnTo>
                  <a:pt x="120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F52"/>
          </a:solidFill>
          <a:ln w="12700">
            <a:miter lim="400000"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1114906" y="4840555"/>
            <a:ext cx="17874292" cy="128206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b="0"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612175" y="7330008"/>
            <a:ext cx="8879751" cy="138684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2201398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6"/>
            <a:ext cx="582297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64251" y="2636434"/>
            <a:ext cx="8881745" cy="36760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116780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xfrm>
            <a:off x="10374417" y="233366"/>
            <a:ext cx="582297" cy="6540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64251" y="2636434"/>
            <a:ext cx="8881745" cy="36760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33967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05205" y="2637366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8854470" y="10517695"/>
            <a:ext cx="244427" cy="24164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  <p:sldLayoutId id="2147483665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005205" y="452643"/>
            <a:ext cx="18093690" cy="2184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005205" y="2637367"/>
            <a:ext cx="18093690" cy="86656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8827490" y="10517696"/>
            <a:ext cx="271408" cy="27699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129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4" r:id="rId5"/>
    <p:sldLayoutId id="2147483666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000F52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00" b="0" i="0" u="none" strike="noStrike" cap="none" spc="0" baseline="0">
          <a:solidFill>
            <a:srgbClr val="58595B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ja.sharif@atmps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http://www.atmps.n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object 2"/>
          <p:cNvSpPr txBox="1">
            <a:spLocks noGrp="1"/>
          </p:cNvSpPr>
          <p:nvPr>
            <p:ph type="title"/>
          </p:nvPr>
        </p:nvSpPr>
        <p:spPr>
          <a:xfrm>
            <a:off x="364249" y="508000"/>
            <a:ext cx="16469601" cy="4486700"/>
          </a:xfrm>
          <a:prstGeom prst="rect">
            <a:avLst/>
          </a:prstGeom>
        </p:spPr>
        <p:txBody>
          <a:bodyPr/>
          <a:lstStyle/>
          <a:p>
            <a:pPr marR="2378710" indent="12700">
              <a:lnSpc>
                <a:spcPts val="8200"/>
              </a:lnSpc>
              <a:spcBef>
                <a:spcPts val="1700"/>
              </a:spcBef>
              <a:defRPr sz="8200" spc="-199"/>
            </a:pPr>
            <a:r>
              <a:rPr dirty="0"/>
              <a:t>Hataali</a:t>
            </a:r>
            <a:r>
              <a:rPr spc="-300" dirty="0"/>
              <a:t> </a:t>
            </a:r>
            <a:br>
              <a:rPr spc="-300" dirty="0"/>
            </a:br>
            <a:r>
              <a:rPr b="0" spc="-99" dirty="0"/>
              <a:t>A</a:t>
            </a:r>
            <a:r>
              <a:rPr b="0" spc="-900" dirty="0"/>
              <a:t> </a:t>
            </a:r>
            <a:r>
              <a:rPr b="0" spc="-300" dirty="0"/>
              <a:t>Uni</a:t>
            </a:r>
            <a:r>
              <a:rPr b="0" dirty="0"/>
              <a:t>fi</a:t>
            </a:r>
            <a:r>
              <a:rPr b="0" spc="-300" dirty="0"/>
              <a:t>e</a:t>
            </a:r>
            <a:r>
              <a:rPr lang="en-US" b="0" spc="-300" dirty="0"/>
              <a:t>d</a:t>
            </a:r>
            <a:r>
              <a:rPr b="0" spc="-500" dirty="0"/>
              <a:t> </a:t>
            </a:r>
            <a:r>
              <a:rPr b="0" spc="-300" dirty="0"/>
              <a:t>Platform</a:t>
            </a:r>
            <a:r>
              <a:rPr lang="en-GB" b="0" spc="-300" dirty="0"/>
              <a:t> for</a:t>
            </a:r>
            <a:br>
              <a:rPr b="0" spc="-300" dirty="0"/>
            </a:br>
            <a:r>
              <a:rPr b="0" spc="-300" dirty="0"/>
              <a:t>Personali</a:t>
            </a:r>
            <a:r>
              <a:rPr lang="en-GB" b="0" spc="-300" dirty="0"/>
              <a:t>z</a:t>
            </a:r>
            <a:r>
              <a:rPr b="0" spc="-300" dirty="0"/>
              <a:t>e</a:t>
            </a:r>
            <a:r>
              <a:rPr b="0" spc="-99" dirty="0"/>
              <a:t>d</a:t>
            </a:r>
            <a:r>
              <a:rPr b="0" spc="-500" dirty="0"/>
              <a:t> </a:t>
            </a:r>
            <a:r>
              <a:rPr b="0" spc="-300" dirty="0"/>
              <a:t>Medicine</a:t>
            </a:r>
            <a:br>
              <a:rPr b="0" spc="-300" dirty="0"/>
            </a:br>
            <a:endParaRPr b="0" spc="-300" dirty="0"/>
          </a:p>
        </p:txBody>
      </p:sp>
      <p:sp>
        <p:nvSpPr>
          <p:cNvPr id="77" name="object 4"/>
          <p:cNvSpPr txBox="1"/>
          <p:nvPr/>
        </p:nvSpPr>
        <p:spPr>
          <a:xfrm>
            <a:off x="374649" y="8177799"/>
            <a:ext cx="4167070" cy="1677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indent="12700">
              <a:defRPr sz="2000" spc="-4">
                <a:solidFill>
                  <a:srgbClr val="58595B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2300" spc="-5" dirty="0">
                <a:hlinkClick r:id="rId3"/>
              </a:rPr>
              <a:t>raja.sharif@atmps.net</a:t>
            </a:r>
            <a:endParaRPr lang="en-US" sz="2300" spc="-5" dirty="0"/>
          </a:p>
          <a:p>
            <a:pPr indent="12700">
              <a:defRPr sz="2000" spc="-4">
                <a:solidFill>
                  <a:srgbClr val="58595B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300" spc="-5" dirty="0"/>
              <a:t>+442032876633</a:t>
            </a:r>
            <a:br>
              <a:rPr sz="2300" spc="-5" dirty="0"/>
            </a:br>
            <a:r>
              <a:rPr sz="2300" spc="-5" dirty="0">
                <a:solidFill>
                  <a:srgbClr val="57585B"/>
                </a:solidFill>
                <a:uFill>
                  <a:solidFill>
                    <a:srgbClr val="57585B"/>
                  </a:solidFill>
                </a:uFill>
                <a:hlinkClick r:id="rId4"/>
              </a:rPr>
              <a:t>www.atmps.net</a:t>
            </a:r>
            <a:br>
              <a:rPr dirty="0"/>
            </a:br>
            <a:br>
              <a:rPr dirty="0"/>
            </a:br>
            <a:endParaRPr b="1" spc="-9" dirty="0"/>
          </a:p>
        </p:txBody>
      </p:sp>
      <p:grpSp>
        <p:nvGrpSpPr>
          <p:cNvPr id="81" name="object 5"/>
          <p:cNvGrpSpPr/>
          <p:nvPr/>
        </p:nvGrpSpPr>
        <p:grpSpPr>
          <a:xfrm>
            <a:off x="376952" y="376950"/>
            <a:ext cx="19350196" cy="1333856"/>
            <a:chOff x="0" y="0"/>
            <a:chExt cx="19350195" cy="1333854"/>
          </a:xfrm>
        </p:grpSpPr>
        <p:pic>
          <p:nvPicPr>
            <p:cNvPr id="78" name="object 6" descr="object 6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780111" y="35548"/>
              <a:ext cx="1255670" cy="462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79" name="object 7"/>
            <p:cNvSpPr/>
            <p:nvPr/>
          </p:nvSpPr>
          <p:spPr>
            <a:xfrm>
              <a:off x="0" y="0"/>
              <a:ext cx="19350196" cy="0"/>
            </a:xfrm>
            <a:prstGeom prst="line">
              <a:avLst/>
            </a:prstGeom>
            <a:noFill/>
            <a:ln w="10470" cap="flat">
              <a:solidFill>
                <a:srgbClr val="929497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pic>
          <p:nvPicPr>
            <p:cNvPr id="80" name="object 8" descr="object 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559943" y="69243"/>
              <a:ext cx="3790042" cy="12646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" name="TextBox 1"/>
          <p:cNvSpPr txBox="1"/>
          <p:nvPr/>
        </p:nvSpPr>
        <p:spPr>
          <a:xfrm>
            <a:off x="2093021" y="9378128"/>
            <a:ext cx="15918057" cy="954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indent="12700" algn="ctr">
              <a:defRPr sz="2000" spc="-4">
                <a:solidFill>
                  <a:srgbClr val="58595B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Confidential</a:t>
            </a:r>
            <a:r>
              <a:rPr lang="en-US" sz="2800" b="1" spc="-25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&amp;</a:t>
            </a:r>
            <a:r>
              <a:rPr lang="en-US" sz="2800" b="1" spc="-15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Proprietary</a:t>
            </a:r>
          </a:p>
          <a:p>
            <a:pPr marR="5080" indent="12700">
              <a:defRPr sz="2000" spc="-4">
                <a:solidFill>
                  <a:srgbClr val="58595B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Any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use of this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material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without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prior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written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permission of</a:t>
            </a:r>
            <a:r>
              <a:rPr lang="en-US" sz="2800" b="1" spc="-90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30" dirty="0">
                <a:solidFill>
                  <a:srgbClr val="FF0000"/>
                </a:solidFill>
                <a:sym typeface="Helvetica"/>
              </a:rPr>
              <a:t>ATMPS</a:t>
            </a:r>
            <a:r>
              <a:rPr lang="en-US" sz="2800" b="1" spc="4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Ltd is</a:t>
            </a:r>
            <a:r>
              <a:rPr lang="en-US" sz="2800" b="1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4" dirty="0">
                <a:solidFill>
                  <a:srgbClr val="FF0000"/>
                </a:solidFill>
                <a:sym typeface="Helvetica"/>
              </a:rPr>
              <a:t>strictly</a:t>
            </a:r>
            <a:r>
              <a:rPr lang="en-US" sz="2800" b="1" spc="4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0" b="1" spc="-9" dirty="0">
                <a:solidFill>
                  <a:srgbClr val="FF0000"/>
                </a:solidFill>
                <a:sym typeface="Helvetica"/>
              </a:rPr>
              <a:t>prohibited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2"/>
          <p:cNvSpPr txBox="1"/>
          <p:nvPr/>
        </p:nvSpPr>
        <p:spPr>
          <a:xfrm>
            <a:off x="1257580" y="2490746"/>
            <a:ext cx="17576165" cy="2185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 algn="ctr">
              <a:defRPr sz="8200" b="1" spc="-209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/>
              <a:t>Hataali </a:t>
            </a:r>
          </a:p>
          <a:p>
            <a:pPr indent="12700" algn="ctr">
              <a:defRPr sz="8200" b="1" spc="-209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6000" dirty="0"/>
              <a:t>The</a:t>
            </a:r>
            <a:r>
              <a:rPr sz="6000" spc="-415" dirty="0"/>
              <a:t> </a:t>
            </a:r>
            <a:r>
              <a:rPr lang="en-US" sz="6000" spc="-215" dirty="0"/>
              <a:t>C</a:t>
            </a:r>
            <a:r>
              <a:rPr sz="6000" spc="-215" dirty="0"/>
              <a:t>el</a:t>
            </a:r>
            <a:r>
              <a:rPr sz="6000" spc="-5" dirty="0"/>
              <a:t>l</a:t>
            </a:r>
            <a:r>
              <a:rPr sz="6000" spc="-415" dirty="0"/>
              <a:t> </a:t>
            </a:r>
            <a:r>
              <a:rPr sz="6000" spc="-215" dirty="0"/>
              <a:t>an</a:t>
            </a:r>
            <a:r>
              <a:rPr sz="6000" spc="-5" dirty="0"/>
              <a:t>d</a:t>
            </a:r>
            <a:r>
              <a:rPr sz="6000" spc="-415" dirty="0"/>
              <a:t> </a:t>
            </a:r>
            <a:r>
              <a:rPr lang="en-US" sz="6000" spc="-209" dirty="0"/>
              <a:t>G</a:t>
            </a:r>
            <a:r>
              <a:rPr sz="6000" dirty="0"/>
              <a:t>en</a:t>
            </a:r>
            <a:r>
              <a:rPr sz="6000" spc="-5" dirty="0"/>
              <a:t>e</a:t>
            </a:r>
            <a:r>
              <a:rPr sz="6000" spc="-409" dirty="0"/>
              <a:t> </a:t>
            </a:r>
            <a:r>
              <a:rPr lang="en-US" sz="6000" spc="-215" dirty="0"/>
              <a:t>Therapy</a:t>
            </a:r>
            <a:r>
              <a:rPr lang="en-GB" sz="6000" spc="-215" dirty="0"/>
              <a:t> Ecosystem Platform</a:t>
            </a:r>
            <a:endParaRPr sz="6000" spc="-215" dirty="0"/>
          </a:p>
        </p:txBody>
      </p:sp>
      <p:sp>
        <p:nvSpPr>
          <p:cNvPr id="84" name="Rectangle"/>
          <p:cNvSpPr/>
          <p:nvPr/>
        </p:nvSpPr>
        <p:spPr>
          <a:xfrm>
            <a:off x="19380474" y="382034"/>
            <a:ext cx="712026" cy="3778931"/>
          </a:xfrm>
          <a:prstGeom prst="rect">
            <a:avLst/>
          </a:prstGeom>
          <a:solidFill>
            <a:srgbClr val="000F52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5" name="object 3"/>
          <p:cNvSpPr txBox="1"/>
          <p:nvPr/>
        </p:nvSpPr>
        <p:spPr>
          <a:xfrm rot="5400000">
            <a:off x="18945782" y="1118187"/>
            <a:ext cx="1520549" cy="389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2800"/>
              </a:lnSpc>
              <a:defRPr sz="3600" b="1" spc="-75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What?</a:t>
            </a:r>
          </a:p>
        </p:txBody>
      </p:sp>
      <p:grpSp>
        <p:nvGrpSpPr>
          <p:cNvPr id="88" name="Group"/>
          <p:cNvGrpSpPr/>
          <p:nvPr/>
        </p:nvGrpSpPr>
        <p:grpSpPr>
          <a:xfrm>
            <a:off x="4185374" y="5809561"/>
            <a:ext cx="11479355" cy="4665893"/>
            <a:chOff x="0" y="0"/>
            <a:chExt cx="11479354" cy="4665886"/>
          </a:xfrm>
        </p:grpSpPr>
        <p:sp>
          <p:nvSpPr>
            <p:cNvPr id="86" name="object 4"/>
            <p:cNvSpPr txBox="1"/>
            <p:nvPr/>
          </p:nvSpPr>
          <p:spPr>
            <a:xfrm>
              <a:off x="3951955" y="0"/>
              <a:ext cx="7527399" cy="46658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spc="20" dirty="0"/>
                <a:t>—</a:t>
              </a:r>
              <a:r>
                <a:rPr lang="en-US" spc="20" dirty="0"/>
                <a:t>	</a:t>
              </a:r>
              <a:r>
                <a:rPr spc="-100" dirty="0"/>
                <a:t> </a:t>
              </a:r>
              <a:r>
                <a:rPr lang="en-US" spc="-100" dirty="0"/>
                <a:t>	</a:t>
              </a:r>
              <a:r>
                <a:rPr spc="-100" dirty="0"/>
                <a:t>Multipl</a:t>
              </a:r>
              <a:r>
                <a:rPr spc="10" dirty="0"/>
                <a:t>e</a:t>
              </a:r>
              <a:r>
                <a:rPr spc="-275" dirty="0"/>
                <a:t> </a:t>
              </a:r>
              <a:r>
                <a:rPr dirty="0"/>
                <a:t>Therapie</a:t>
              </a:r>
              <a:r>
                <a:rPr spc="10" dirty="0"/>
                <a:t>s</a:t>
              </a:r>
              <a:r>
                <a:rPr spc="-200" dirty="0"/>
                <a:t> </a:t>
              </a:r>
              <a:endParaRPr lang="en-US" spc="-200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spc="-200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spc="20" dirty="0"/>
                <a:t>—</a:t>
              </a:r>
              <a:r>
                <a:rPr spc="-200" dirty="0"/>
                <a:t> </a:t>
              </a:r>
              <a:r>
                <a:rPr lang="en-US" spc="-200" dirty="0"/>
                <a:t>	</a:t>
              </a:r>
              <a:r>
                <a:rPr spc="-100" dirty="0"/>
                <a:t>Multipl</a:t>
              </a:r>
              <a:r>
                <a:rPr spc="10" dirty="0"/>
                <a:t>e</a:t>
              </a:r>
              <a:r>
                <a:rPr spc="-200" dirty="0"/>
                <a:t> </a:t>
              </a:r>
              <a:r>
                <a:rPr dirty="0"/>
                <a:t>S</a:t>
              </a:r>
              <a:r>
                <a:rPr lang="en-US" dirty="0"/>
                <a:t>ites</a:t>
              </a:r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lang="en-US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lang="en-US" sz="4800" spc="20" dirty="0">
                  <a:solidFill>
                    <a:srgbClr val="FFFFFF"/>
                  </a:solidFill>
                  <a:sym typeface="Helvetica"/>
                </a:rPr>
                <a:t>—</a:t>
              </a:r>
              <a:r>
                <a:rPr lang="en-US" sz="4800" spc="-200" dirty="0">
                  <a:solidFill>
                    <a:srgbClr val="FFFFFF"/>
                  </a:solidFill>
                  <a:sym typeface="Helvetica"/>
                </a:rPr>
                <a:t> 	</a:t>
              </a:r>
              <a:r>
                <a:rPr lang="en-US" sz="4800" spc="-100" dirty="0">
                  <a:solidFill>
                    <a:srgbClr val="FFFFFF"/>
                  </a:solidFill>
                  <a:sym typeface="Helvetica"/>
                </a:rPr>
                <a:t>Multipl</a:t>
              </a:r>
              <a:r>
                <a:rPr lang="en-US" sz="4800" spc="10" dirty="0">
                  <a:solidFill>
                    <a:srgbClr val="FFFFFF"/>
                  </a:solidFill>
                  <a:sym typeface="Helvetica"/>
                </a:rPr>
                <a:t>e</a:t>
              </a:r>
              <a:r>
                <a:rPr lang="en-US" sz="4800" spc="-200" dirty="0">
                  <a:solidFill>
                    <a:srgbClr val="FFFFFF"/>
                  </a:solidFill>
                  <a:sym typeface="Helvetica"/>
                </a:rPr>
                <a:t> </a:t>
              </a:r>
              <a:r>
                <a:rPr lang="en-US" sz="4800" spc="-95" dirty="0">
                  <a:solidFill>
                    <a:srgbClr val="FFFFFF"/>
                  </a:solidFill>
                  <a:sym typeface="Helvetica"/>
                </a:rPr>
                <a:t>Stakeholders</a:t>
              </a:r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lang="en-US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spc="-200" dirty="0"/>
                <a:t>	</a:t>
              </a:r>
            </a:p>
          </p:txBody>
        </p:sp>
        <p:sp>
          <p:nvSpPr>
            <p:cNvPr id="87" name="object 4"/>
            <p:cNvSpPr txBox="1"/>
            <p:nvPr/>
          </p:nvSpPr>
          <p:spPr>
            <a:xfrm>
              <a:off x="0" y="0"/>
              <a:ext cx="4430854" cy="333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spAutoFit/>
            </a:bodyPr>
            <a:lstStyle/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dirty="0"/>
                <a:t>On</a:t>
              </a:r>
              <a:r>
                <a:rPr spc="10" dirty="0"/>
                <a:t>e</a:t>
              </a:r>
              <a:r>
                <a:rPr spc="-200" dirty="0"/>
                <a:t> </a:t>
              </a:r>
              <a:r>
                <a:rPr spc="-100" dirty="0"/>
                <a:t>Portal</a:t>
              </a:r>
              <a:endParaRPr spc="-200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lang="en-US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dirty="0"/>
                <a:t>On</a:t>
              </a:r>
              <a:r>
                <a:rPr spc="10" dirty="0"/>
                <a:t>e</a:t>
              </a:r>
              <a:r>
                <a:rPr spc="-200" dirty="0"/>
                <a:t> </a:t>
              </a:r>
              <a:r>
                <a:rPr dirty="0"/>
                <a:t>Platform</a:t>
              </a:r>
              <a:endParaRPr lang="en-US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endParaRPr lang="en-US" dirty="0"/>
            </a:p>
            <a:p>
              <a:pPr marR="5080" indent="638809">
                <a:lnSpc>
                  <a:spcPct val="90000"/>
                </a:lnSpc>
                <a:defRPr sz="4800" spc="-95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lang="en-US" dirty="0"/>
                <a:t>One Solution</a:t>
              </a:r>
              <a:endParaRPr dirty="0"/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644" y="556731"/>
            <a:ext cx="11611355" cy="1094532"/>
          </a:xfrm>
        </p:spPr>
        <p:txBody>
          <a:bodyPr/>
          <a:lstStyle/>
          <a:p>
            <a:r>
              <a:rPr lang="en-US" sz="3955" dirty="0">
                <a:latin typeface="Open sans"/>
                <a:cs typeface="Open sans"/>
              </a:rPr>
              <a:t>What are We Trying to Solve</a:t>
            </a:r>
          </a:p>
        </p:txBody>
      </p:sp>
      <p:sp>
        <p:nvSpPr>
          <p:cNvPr id="4" name="Google Shape;78;p9">
            <a:extLst>
              <a:ext uri="{FF2B5EF4-FFF2-40B4-BE49-F238E27FC236}">
                <a16:creationId xmlns:a16="http://schemas.microsoft.com/office/drawing/2014/main" id="{BDE2F108-DC8A-364E-AB56-A84D288A1368}"/>
              </a:ext>
            </a:extLst>
          </p:cNvPr>
          <p:cNvSpPr txBox="1"/>
          <p:nvPr/>
        </p:nvSpPr>
        <p:spPr>
          <a:xfrm>
            <a:off x="514756" y="1582199"/>
            <a:ext cx="92738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What is the Problem for Blockchain to solve? 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5" name="Google Shape;80;p9"/>
          <p:cNvCxnSpPr>
            <a:cxnSpLocks/>
          </p:cNvCxnSpPr>
          <p:nvPr/>
        </p:nvCxnSpPr>
        <p:spPr>
          <a:xfrm>
            <a:off x="525386" y="2292635"/>
            <a:ext cx="873450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0FB4110-273F-052E-8361-1267E44B8818}"/>
              </a:ext>
            </a:extLst>
          </p:cNvPr>
          <p:cNvSpPr txBox="1"/>
          <p:nvPr/>
        </p:nvSpPr>
        <p:spPr>
          <a:xfrm>
            <a:off x="778767" y="3631009"/>
            <a:ext cx="18590547" cy="36009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spc="0" normalizeH="0" baseline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Businesses are struggling</a:t>
            </a:r>
            <a:r>
              <a:rPr kumimoji="0" lang="en-US" sz="3600" b="1" i="0" u="none" strike="noStrike" cap="none" spc="0" normalizeH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 to </a:t>
            </a:r>
            <a:r>
              <a:rPr lang="en-US" sz="3600" b="1" dirty="0">
                <a:solidFill>
                  <a:srgbClr val="000090"/>
                </a:solidFill>
                <a:latin typeface="+mj-lt"/>
              </a:rPr>
              <a:t>D</a:t>
            </a:r>
            <a:r>
              <a:rPr kumimoji="0" lang="en-US" sz="3600" b="1" i="0" u="none" strike="noStrike" cap="none" spc="0" normalizeH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igitise and Scale in the Cell and Gene therapy sector</a:t>
            </a: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000090"/>
              </a:solidFill>
              <a:latin typeface="+mj-lt"/>
            </a:endParaRP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dirty="0">
              <a:ln>
                <a:noFill/>
              </a:ln>
              <a:solidFill>
                <a:srgbClr val="000090"/>
              </a:solidFill>
              <a:effectLst/>
              <a:uFillTx/>
              <a:latin typeface="+mj-lt"/>
              <a:sym typeface="Calibri"/>
            </a:endParaRP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rgbClr val="000090"/>
              </a:solidFill>
              <a:latin typeface="+mj-lt"/>
            </a:endParaRPr>
          </a:p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Complex paper-based systems, lack of SoPs,</a:t>
            </a:r>
            <a:r>
              <a:rPr lang="en-US" sz="3200" dirty="0">
                <a:solidFill>
                  <a:srgbClr val="000090"/>
                </a:solidFill>
                <a:latin typeface="+mj-lt"/>
              </a:rPr>
              <a:t> </a:t>
            </a:r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multitude of Lab </a:t>
            </a:r>
            <a:r>
              <a:rPr lang="en-US" sz="3200" dirty="0">
                <a:solidFill>
                  <a:srgbClr val="000090"/>
                </a:solidFill>
                <a:latin typeface="+mj-lt"/>
              </a:rPr>
              <a:t>E</a:t>
            </a:r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000090"/>
                </a:solidFill>
                <a:effectLst/>
                <a:uFillTx/>
                <a:latin typeface="+mj-lt"/>
                <a:sym typeface="Calibri"/>
              </a:rPr>
              <a:t>quipment, differing communication methods  means Pharmaceutical companies can not increase therapies easily and Hospital struggle to administer treatments efficiently</a:t>
            </a: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000090"/>
              </a:solidFill>
              <a:effectLst/>
              <a:uFillTx/>
              <a:latin typeface="+mj-lt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025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644" y="556731"/>
            <a:ext cx="11611355" cy="1094532"/>
          </a:xfrm>
        </p:spPr>
        <p:txBody>
          <a:bodyPr/>
          <a:lstStyle/>
          <a:p>
            <a:r>
              <a:rPr lang="en-US" sz="3955" dirty="0">
                <a:latin typeface="Open sans"/>
                <a:cs typeface="Open sans"/>
              </a:rPr>
              <a:t>How We Use Blockchain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CD4FA60-2990-5DC4-1D6F-9882E978C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1871" y="2456530"/>
            <a:ext cx="10309116" cy="6620767"/>
          </a:xfrm>
          <a:prstGeom prst="rect">
            <a:avLst/>
          </a:prstGeom>
        </p:spPr>
      </p:pic>
      <p:sp>
        <p:nvSpPr>
          <p:cNvPr id="4" name="Google Shape;78;p9">
            <a:extLst>
              <a:ext uri="{FF2B5EF4-FFF2-40B4-BE49-F238E27FC236}">
                <a16:creationId xmlns:a16="http://schemas.microsoft.com/office/drawing/2014/main" id="{BDE2F108-DC8A-364E-AB56-A84D288A1368}"/>
              </a:ext>
            </a:extLst>
          </p:cNvPr>
          <p:cNvSpPr txBox="1"/>
          <p:nvPr/>
        </p:nvSpPr>
        <p:spPr>
          <a:xfrm>
            <a:off x="1472491" y="1886221"/>
            <a:ext cx="17159118" cy="1458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Helvetica"/>
                <a:cs typeface="Calibri"/>
                <a:sym typeface="Calibri"/>
              </a:rPr>
              <a:t>One Easy to Use, Multi-stakeholder Digital Platform for Pharmaceutical companies </a:t>
            </a:r>
          </a:p>
          <a:p>
            <a:pPr algn="ctr">
              <a:buClr>
                <a:srgbClr val="000000"/>
              </a:buClr>
              <a:buSzPts val="1400"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Helvetica"/>
                <a:cs typeface="Calibri"/>
                <a:sym typeface="Calibri"/>
              </a:rPr>
              <a:t>and Hospitals to coordinate and communicate to provide </a:t>
            </a:r>
            <a:r>
              <a:rPr lang="en-US" sz="3200" b="1" dirty="0">
                <a:solidFill>
                  <a:srgbClr val="000090"/>
                </a:solidFill>
                <a:latin typeface="Helvetica"/>
                <a:cs typeface="Calibri"/>
              </a:rPr>
              <a:t>ATMP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90"/>
                </a:solidFill>
                <a:effectLst/>
                <a:uLnTx/>
                <a:uFillTx/>
                <a:latin typeface="Helvetica"/>
                <a:cs typeface="Calibri"/>
                <a:sym typeface="Calibri"/>
              </a:rPr>
              <a:t>s globally</a:t>
            </a: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40607C-E0F0-57B4-9271-FF0EC8CE37C8}"/>
              </a:ext>
            </a:extLst>
          </p:cNvPr>
          <p:cNvGrpSpPr/>
          <p:nvPr/>
        </p:nvGrpSpPr>
        <p:grpSpPr>
          <a:xfrm>
            <a:off x="12799042" y="5044340"/>
            <a:ext cx="5528629" cy="745434"/>
            <a:chOff x="12828707" y="3714680"/>
            <a:chExt cx="5528629" cy="745434"/>
          </a:xfrm>
        </p:grpSpPr>
        <p:sp>
          <p:nvSpPr>
            <p:cNvPr id="16" name="object 15">
              <a:extLst>
                <a:ext uri="{FF2B5EF4-FFF2-40B4-BE49-F238E27FC236}">
                  <a16:creationId xmlns:a16="http://schemas.microsoft.com/office/drawing/2014/main" id="{3CCCCF0D-6B2E-B5A7-F231-F5CDF0B89D95}"/>
                </a:ext>
              </a:extLst>
            </p:cNvPr>
            <p:cNvSpPr/>
            <p:nvPr/>
          </p:nvSpPr>
          <p:spPr>
            <a:xfrm>
              <a:off x="12828707" y="3714680"/>
              <a:ext cx="5528629" cy="745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45719" rIns="45719"/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sp>
          <p:nvSpPr>
            <p:cNvPr id="17" name="object 16">
              <a:extLst>
                <a:ext uri="{FF2B5EF4-FFF2-40B4-BE49-F238E27FC236}">
                  <a16:creationId xmlns:a16="http://schemas.microsoft.com/office/drawing/2014/main" id="{2C6B590A-B769-3666-85C6-34A757718029}"/>
                </a:ext>
              </a:extLst>
            </p:cNvPr>
            <p:cNvSpPr txBox="1"/>
            <p:nvPr/>
          </p:nvSpPr>
          <p:spPr>
            <a:xfrm>
              <a:off x="13350858" y="3843160"/>
              <a:ext cx="4352681" cy="43088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0" marR="0" lvl="0" indent="12700" algn="ctr" defTabSz="457200" rtl="0" eaLnBrk="1" fontAlgn="auto" latinLnBrk="0" hangingPunct="0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1193800" algn="l"/>
                </a:tabLst>
                <a:defRPr sz="2800" spc="-5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kumimoji="0" lang="en-US" sz="2800" b="0" i="0" u="none" strike="noStrike" kern="0" cap="none" spc="-5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sym typeface="Helvetica"/>
                </a:rPr>
                <a:t>Operational Efficiency</a:t>
              </a:r>
              <a:endPara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sym typeface="Helvetica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7E601D8-A5E1-D14D-62B4-E34ADD7C43FC}"/>
              </a:ext>
            </a:extLst>
          </p:cNvPr>
          <p:cNvGrpSpPr/>
          <p:nvPr/>
        </p:nvGrpSpPr>
        <p:grpSpPr>
          <a:xfrm>
            <a:off x="1628350" y="4912320"/>
            <a:ext cx="4951521" cy="777634"/>
            <a:chOff x="389955" y="3999097"/>
            <a:chExt cx="5528629" cy="745434"/>
          </a:xfrm>
        </p:grpSpPr>
        <p:sp>
          <p:nvSpPr>
            <p:cNvPr id="19" name="object 15">
              <a:extLst>
                <a:ext uri="{FF2B5EF4-FFF2-40B4-BE49-F238E27FC236}">
                  <a16:creationId xmlns:a16="http://schemas.microsoft.com/office/drawing/2014/main" id="{3E6D530D-DE9F-289F-AB42-349D6CA32AAB}"/>
                </a:ext>
              </a:extLst>
            </p:cNvPr>
            <p:cNvSpPr/>
            <p:nvPr/>
          </p:nvSpPr>
          <p:spPr>
            <a:xfrm>
              <a:off x="389955" y="3999097"/>
              <a:ext cx="5528629" cy="745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5719" rIns="45719"/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0FF"/>
                </a:highlight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sp>
          <p:nvSpPr>
            <p:cNvPr id="20" name="object 16">
              <a:extLst>
                <a:ext uri="{FF2B5EF4-FFF2-40B4-BE49-F238E27FC236}">
                  <a16:creationId xmlns:a16="http://schemas.microsoft.com/office/drawing/2014/main" id="{D2A2DBFC-FD4B-2CD6-9F59-927312722DA6}"/>
                </a:ext>
              </a:extLst>
            </p:cNvPr>
            <p:cNvSpPr txBox="1"/>
            <p:nvPr/>
          </p:nvSpPr>
          <p:spPr>
            <a:xfrm>
              <a:off x="827207" y="4127577"/>
              <a:ext cx="4310668" cy="41304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0" marR="0" lvl="0" indent="12700" algn="ctr" defTabSz="457200" rtl="0" eaLnBrk="1" fontAlgn="auto" latinLnBrk="0" hangingPunct="0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1193800" algn="l"/>
                </a:tabLst>
                <a:defRPr sz="2800" spc="-5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kumimoji="0" lang="en-US" sz="2800" b="0" i="0" u="none" strike="noStrike" kern="0" cap="none" spc="-5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sym typeface="Helvetica"/>
                </a:rPr>
                <a:t>Competitive Advantage</a:t>
              </a:r>
              <a:endPara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sym typeface="Helvetica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6D40229-DDCC-118F-3BB6-33B10510C56D}"/>
              </a:ext>
            </a:extLst>
          </p:cNvPr>
          <p:cNvGrpSpPr/>
          <p:nvPr/>
        </p:nvGrpSpPr>
        <p:grpSpPr>
          <a:xfrm>
            <a:off x="7209121" y="9739577"/>
            <a:ext cx="4951521" cy="777634"/>
            <a:chOff x="439757" y="3999097"/>
            <a:chExt cx="5528629" cy="745434"/>
          </a:xfrm>
        </p:grpSpPr>
        <p:sp>
          <p:nvSpPr>
            <p:cNvPr id="22" name="object 15">
              <a:extLst>
                <a:ext uri="{FF2B5EF4-FFF2-40B4-BE49-F238E27FC236}">
                  <a16:creationId xmlns:a16="http://schemas.microsoft.com/office/drawing/2014/main" id="{0087543F-AF7D-4023-9E12-6B9A6BD0FF25}"/>
                </a:ext>
              </a:extLst>
            </p:cNvPr>
            <p:cNvSpPr/>
            <p:nvPr/>
          </p:nvSpPr>
          <p:spPr>
            <a:xfrm>
              <a:off x="439757" y="3999097"/>
              <a:ext cx="5528629" cy="745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45719" rIns="45719"/>
            <a:lstStyle/>
            <a:p>
              <a:pPr marL="0" marR="0" lvl="0" indent="0" algn="l" defTabSz="457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0000FF"/>
                </a:highlight>
                <a:uLnTx/>
                <a:uFillTx/>
                <a:latin typeface="Calibri"/>
                <a:cs typeface="Calibri"/>
                <a:sym typeface="Calibri"/>
              </a:endParaRPr>
            </a:p>
          </p:txBody>
        </p:sp>
        <p:sp>
          <p:nvSpPr>
            <p:cNvPr id="23" name="object 16">
              <a:extLst>
                <a:ext uri="{FF2B5EF4-FFF2-40B4-BE49-F238E27FC236}">
                  <a16:creationId xmlns:a16="http://schemas.microsoft.com/office/drawing/2014/main" id="{C6E531BA-41C4-3F08-6B7C-5C107450CF37}"/>
                </a:ext>
              </a:extLst>
            </p:cNvPr>
            <p:cNvSpPr txBox="1"/>
            <p:nvPr/>
          </p:nvSpPr>
          <p:spPr>
            <a:xfrm>
              <a:off x="827207" y="4127577"/>
              <a:ext cx="4310668" cy="413045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0" marR="0" lvl="0" indent="12700" algn="ctr" defTabSz="457200" rtl="0" eaLnBrk="1" fontAlgn="auto" latinLnBrk="0" hangingPunct="0">
                <a:lnSpc>
                  <a:spcPct val="100000"/>
                </a:lnSpc>
                <a:spcBef>
                  <a:spcPts val="10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1193800" algn="l"/>
                </a:tabLst>
                <a:defRPr sz="2800" spc="-50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Helvetica"/>
                </a:defRPr>
              </a:pPr>
              <a:r>
                <a:rPr kumimoji="0" lang="en-GB" sz="2800" b="0" i="0" u="none" strike="noStrike" kern="0" cap="none" spc="-6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/>
                  <a:sym typeface="Helvetica"/>
                </a:rPr>
                <a:t>Cost Effectiveness</a:t>
              </a:r>
              <a:endParaRPr kumimoji="0" sz="2800" b="0" i="0" u="none" strike="noStrike" kern="0" cap="none" spc="-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/>
                <a:sym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30425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10"/>
          <p:cNvPicPr preferRelativeResize="0"/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0452" y="3103322"/>
            <a:ext cx="2170385" cy="2236882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0"/>
          <p:cNvSpPr txBox="1"/>
          <p:nvPr/>
        </p:nvSpPr>
        <p:spPr>
          <a:xfrm>
            <a:off x="14275533" y="2490139"/>
            <a:ext cx="2367431" cy="51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/>
            <a:r>
              <a:rPr lang="en-US" sz="1813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Treatment shipped</a:t>
            </a:r>
            <a:endParaRPr sz="2967" dirty="0">
              <a:solidFill>
                <a:srgbClr val="1A2DF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702775" y="2211050"/>
            <a:ext cx="17233586" cy="3081025"/>
            <a:chOff x="1524000" y="1454424"/>
            <a:chExt cx="10456333" cy="1869386"/>
          </a:xfrm>
        </p:grpSpPr>
        <p:cxnSp>
          <p:nvCxnSpPr>
            <p:cNvPr id="133" name="Google Shape;133;p10"/>
            <p:cNvCxnSpPr/>
            <p:nvPr/>
          </p:nvCxnSpPr>
          <p:spPr>
            <a:xfrm flipV="1">
              <a:off x="5464379" y="2568221"/>
              <a:ext cx="730399" cy="29028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  <p:pic>
          <p:nvPicPr>
            <p:cNvPr id="113" name="Google Shape;113;p10"/>
            <p:cNvPicPr preferRelativeResize="0"/>
            <p:nvPr/>
          </p:nvPicPr>
          <p:blipFill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48604" y="1936433"/>
              <a:ext cx="1371173" cy="135145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0"/>
            <p:cNvPicPr preferRelativeResize="0"/>
            <p:nvPr/>
          </p:nvPicPr>
          <p:blipFill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57444" y="1961445"/>
              <a:ext cx="1322889" cy="131709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0"/>
            <p:cNvPicPr preferRelativeResize="0"/>
            <p:nvPr/>
          </p:nvPicPr>
          <p:blipFill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4555" y="1919111"/>
              <a:ext cx="1284111" cy="14046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10"/>
            <p:cNvPicPr preferRelativeResize="0"/>
            <p:nvPr/>
          </p:nvPicPr>
          <p:blipFill>
            <a:blip r:embed="rId7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39830" y="1947333"/>
              <a:ext cx="1264947" cy="1331203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18" name="Google Shape;118;p10"/>
            <p:cNvCxnSpPr>
              <a:stCxn id="113" idx="3"/>
              <a:endCxn id="116" idx="1"/>
            </p:cNvCxnSpPr>
            <p:nvPr/>
          </p:nvCxnSpPr>
          <p:spPr>
            <a:xfrm>
              <a:off x="3019777" y="2612161"/>
              <a:ext cx="1114778" cy="9300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  <p:sp>
          <p:nvSpPr>
            <p:cNvPr id="120" name="Google Shape;120;p10"/>
            <p:cNvSpPr txBox="1"/>
            <p:nvPr/>
          </p:nvSpPr>
          <p:spPr>
            <a:xfrm>
              <a:off x="1524000" y="1495778"/>
              <a:ext cx="1436419" cy="4233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</a:t>
              </a:r>
              <a:b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</a:br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taken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1" name="Google Shape;121;p10"/>
            <p:cNvSpPr txBox="1"/>
            <p:nvPr/>
          </p:nvSpPr>
          <p:spPr>
            <a:xfrm>
              <a:off x="4045906" y="1598475"/>
              <a:ext cx="1436419" cy="3629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shipped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2" name="Google Shape;122;p10"/>
            <p:cNvSpPr txBox="1"/>
            <p:nvPr/>
          </p:nvSpPr>
          <p:spPr>
            <a:xfrm>
              <a:off x="6419533" y="1454424"/>
              <a:ext cx="1373732" cy="4364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manufactured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3" name="Google Shape;123;p10"/>
            <p:cNvSpPr txBox="1"/>
            <p:nvPr/>
          </p:nvSpPr>
          <p:spPr>
            <a:xfrm>
              <a:off x="10614350" y="1497522"/>
              <a:ext cx="1323651" cy="435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administered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cxnSp>
          <p:nvCxnSpPr>
            <p:cNvPr id="134" name="Google Shape;134;p10"/>
            <p:cNvCxnSpPr/>
            <p:nvPr/>
          </p:nvCxnSpPr>
          <p:spPr>
            <a:xfrm>
              <a:off x="7676444" y="2638778"/>
              <a:ext cx="1049275" cy="2380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  <p:cxnSp>
          <p:nvCxnSpPr>
            <p:cNvPr id="135" name="Google Shape;135;p10"/>
            <p:cNvCxnSpPr/>
            <p:nvPr/>
          </p:nvCxnSpPr>
          <p:spPr>
            <a:xfrm>
              <a:off x="9957380" y="2576055"/>
              <a:ext cx="700064" cy="36391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</p:grpSp>
      <p:sp>
        <p:nvSpPr>
          <p:cNvPr id="140" name="Google Shape;140;p10"/>
          <p:cNvSpPr txBox="1"/>
          <p:nvPr/>
        </p:nvSpPr>
        <p:spPr>
          <a:xfrm>
            <a:off x="404495" y="565979"/>
            <a:ext cx="11484876" cy="1018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868" tIns="100413" rIns="200868" bIns="100413" anchor="t" anchorCtr="0">
            <a:noAutofit/>
          </a:bodyPr>
          <a:lstStyle/>
          <a:p>
            <a:pPr>
              <a:buClr>
                <a:srgbClr val="000000"/>
              </a:buClr>
              <a:buSzPts val="2400"/>
            </a:pPr>
            <a:r>
              <a:rPr lang="en-US" sz="3955" b="1" dirty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Supply Chain Problems</a:t>
            </a:r>
            <a:endParaRPr sz="3955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8191ED-2272-1E47-8672-286BD5528FEE}"/>
              </a:ext>
            </a:extLst>
          </p:cNvPr>
          <p:cNvSpPr/>
          <p:nvPr/>
        </p:nvSpPr>
        <p:spPr>
          <a:xfrm>
            <a:off x="1516657" y="5780213"/>
            <a:ext cx="18582504" cy="284820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67"/>
          </a:p>
        </p:txBody>
      </p:sp>
      <p:sp>
        <p:nvSpPr>
          <p:cNvPr id="119" name="Google Shape;119;p10"/>
          <p:cNvSpPr txBox="1"/>
          <p:nvPr/>
        </p:nvSpPr>
        <p:spPr>
          <a:xfrm>
            <a:off x="2517175" y="5957927"/>
            <a:ext cx="4046298" cy="2501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Hospital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manually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contacts manufacturers</a:t>
            </a:r>
            <a:endParaRPr sz="2967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Labels - visible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patient data</a:t>
            </a:r>
            <a:endParaRPr sz="2967" b="1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No tracking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of transfer of custody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Paper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forms used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Multiple systems </a:t>
            </a:r>
            <a:endParaRPr sz="1978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6" name="Google Shape;126;p10"/>
          <p:cNvSpPr txBox="1"/>
          <p:nvPr/>
        </p:nvSpPr>
        <p:spPr>
          <a:xfrm>
            <a:off x="6563961" y="6403303"/>
            <a:ext cx="3790337" cy="1916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Courier transports sample </a:t>
            </a:r>
            <a:endParaRPr sz="2967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Courier have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different tracking systems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Patient data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visible on containers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No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chain of condition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info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Confusion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of location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endParaRPr sz="1978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7" name="Google Shape;127;p10"/>
          <p:cNvSpPr txBox="1"/>
          <p:nvPr/>
        </p:nvSpPr>
        <p:spPr>
          <a:xfrm>
            <a:off x="10311769" y="6027996"/>
            <a:ext cx="4593764" cy="228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ifferent manufacturer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systems</a:t>
            </a:r>
            <a:endParaRPr sz="2967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Lack of real time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coordination with hospital</a:t>
            </a:r>
            <a:endParaRPr sz="2967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No end user visibility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on production status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Manual booking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of treatment slots and risk of double bookings </a:t>
            </a:r>
            <a:endParaRPr sz="1978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8" name="Google Shape;128;p10"/>
          <p:cNvSpPr txBox="1"/>
          <p:nvPr/>
        </p:nvSpPr>
        <p:spPr>
          <a:xfrm>
            <a:off x="15241712" y="6203697"/>
            <a:ext cx="4857450" cy="1942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Unpredictable delivery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of treatments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Lack of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process visibility</a:t>
            </a:r>
            <a:endParaRPr sz="2967" b="1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Scheduling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difficult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Lack of cha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 of custody </a:t>
            </a: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data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sz="1978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Risk of </a:t>
            </a: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chain of identity/patient confusion</a:t>
            </a:r>
            <a:endParaRPr sz="1978" b="1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45A2ED4-EAE0-B54A-BAC6-0932C1D88C57}"/>
              </a:ext>
            </a:extLst>
          </p:cNvPr>
          <p:cNvSpPr/>
          <p:nvPr/>
        </p:nvSpPr>
        <p:spPr>
          <a:xfrm>
            <a:off x="4939" y="5814303"/>
            <a:ext cx="2628065" cy="279086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67"/>
          </a:p>
        </p:txBody>
      </p:sp>
      <p:sp>
        <p:nvSpPr>
          <p:cNvPr id="125" name="Google Shape;125;p10"/>
          <p:cNvSpPr txBox="1"/>
          <p:nvPr/>
        </p:nvSpPr>
        <p:spPr>
          <a:xfrm>
            <a:off x="306421" y="6709097"/>
            <a:ext cx="1909271" cy="1018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THE PROBLEMS</a:t>
            </a:r>
            <a:endParaRPr sz="1978" b="1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7" name="Graphic 56" descr="Checkmark">
            <a:extLst>
              <a:ext uri="{FF2B5EF4-FFF2-40B4-BE49-F238E27FC236}">
                <a16:creationId xmlns:a16="http://schemas.microsoft.com/office/drawing/2014/main" id="{B9FBBF75-E6FD-BC49-933F-3FA3EBD92D86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670297" y="15514528"/>
            <a:ext cx="610886" cy="610886"/>
          </a:xfrm>
          <a:prstGeom prst="rect">
            <a:avLst/>
          </a:prstGeom>
        </p:spPr>
      </p:pic>
      <p:sp>
        <p:nvSpPr>
          <p:cNvPr id="68" name="Google Shape;136;p10"/>
          <p:cNvSpPr txBox="1"/>
          <p:nvPr/>
        </p:nvSpPr>
        <p:spPr>
          <a:xfrm>
            <a:off x="1272457" y="9516900"/>
            <a:ext cx="3434906" cy="862311"/>
          </a:xfrm>
          <a:prstGeom prst="rect">
            <a:avLst/>
          </a:prstGeom>
          <a:solidFill>
            <a:srgbClr val="4762F3"/>
          </a:solidFill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Paper Records</a:t>
            </a:r>
          </a:p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Risk of Data Loss</a:t>
            </a:r>
            <a:endParaRPr sz="2000" dirty="0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05CAB37-0092-CB41-BE70-B0869DFA3394}"/>
              </a:ext>
            </a:extLst>
          </p:cNvPr>
          <p:cNvSpPr>
            <a:spLocks noChangeAspect="1"/>
          </p:cNvSpPr>
          <p:nvPr/>
        </p:nvSpPr>
        <p:spPr>
          <a:xfrm>
            <a:off x="171326" y="9419168"/>
            <a:ext cx="987953" cy="987953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</a:pPr>
            <a:r>
              <a:rPr lang="en-US" sz="4615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✗</a:t>
            </a:r>
          </a:p>
        </p:txBody>
      </p:sp>
      <p:sp>
        <p:nvSpPr>
          <p:cNvPr id="70" name="Google Shape;137;p10"/>
          <p:cNvSpPr txBox="1"/>
          <p:nvPr/>
        </p:nvSpPr>
        <p:spPr>
          <a:xfrm>
            <a:off x="6100415" y="9507592"/>
            <a:ext cx="3434906" cy="862311"/>
          </a:xfrm>
          <a:prstGeom prst="rect">
            <a:avLst/>
          </a:prstGeom>
          <a:solidFill>
            <a:srgbClr val="4762F3"/>
          </a:solidFill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No Data Security</a:t>
            </a:r>
          </a:p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Data Silos</a:t>
            </a:r>
            <a:endParaRPr sz="2000" dirty="0"/>
          </a:p>
        </p:txBody>
      </p:sp>
      <p:sp>
        <p:nvSpPr>
          <p:cNvPr id="72" name="Google Shape;138;p10"/>
          <p:cNvSpPr txBox="1"/>
          <p:nvPr/>
        </p:nvSpPr>
        <p:spPr>
          <a:xfrm>
            <a:off x="11086002" y="9516878"/>
            <a:ext cx="3819531" cy="925605"/>
          </a:xfrm>
          <a:prstGeom prst="rect">
            <a:avLst/>
          </a:prstGeom>
          <a:solidFill>
            <a:srgbClr val="4762F3"/>
          </a:solidFill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Lack of Transparency Stakeholder Confusion</a:t>
            </a:r>
            <a:endParaRPr sz="2000" dirty="0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633240B-F092-CD44-8D42-F09D936DCD26}"/>
              </a:ext>
            </a:extLst>
          </p:cNvPr>
          <p:cNvSpPr>
            <a:spLocks noChangeAspect="1"/>
          </p:cNvSpPr>
          <p:nvPr/>
        </p:nvSpPr>
        <p:spPr>
          <a:xfrm>
            <a:off x="9839199" y="9430332"/>
            <a:ext cx="1093086" cy="1093086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615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✗</a:t>
            </a:r>
          </a:p>
        </p:txBody>
      </p:sp>
      <p:sp>
        <p:nvSpPr>
          <p:cNvPr id="74" name="Google Shape;139;p10"/>
          <p:cNvSpPr txBox="1"/>
          <p:nvPr/>
        </p:nvSpPr>
        <p:spPr>
          <a:xfrm>
            <a:off x="16275915" y="9442424"/>
            <a:ext cx="3660446" cy="922795"/>
          </a:xfrm>
          <a:prstGeom prst="rect">
            <a:avLst/>
          </a:prstGeom>
          <a:solidFill>
            <a:srgbClr val="4762F3"/>
          </a:solidFill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 algn="ctr"/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Scheduling Challenges No Data Analytics</a:t>
            </a:r>
            <a:endParaRPr sz="2000" dirty="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0C32DD26-AA9A-B546-9BC1-29CDD383988C}"/>
              </a:ext>
            </a:extLst>
          </p:cNvPr>
          <p:cNvSpPr>
            <a:spLocks noChangeAspect="1"/>
          </p:cNvSpPr>
          <p:nvPr/>
        </p:nvSpPr>
        <p:spPr>
          <a:xfrm>
            <a:off x="15085925" y="9363387"/>
            <a:ext cx="1059514" cy="1059514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615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✗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8633240B-F092-CD44-8D42-F09D936DCD26}"/>
              </a:ext>
            </a:extLst>
          </p:cNvPr>
          <p:cNvSpPr>
            <a:spLocks noChangeAspect="1"/>
          </p:cNvSpPr>
          <p:nvPr/>
        </p:nvSpPr>
        <p:spPr>
          <a:xfrm>
            <a:off x="4891802" y="9349397"/>
            <a:ext cx="1054901" cy="107633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67"/>
          </a:p>
        </p:txBody>
      </p:sp>
      <p:sp>
        <p:nvSpPr>
          <p:cNvPr id="6" name="Rectangle 5"/>
          <p:cNvSpPr/>
          <p:nvPr/>
        </p:nvSpPr>
        <p:spPr>
          <a:xfrm>
            <a:off x="5005238" y="9442425"/>
            <a:ext cx="837259" cy="802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</a:pPr>
            <a:r>
              <a:rPr lang="en-US" sz="4615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✗</a:t>
            </a:r>
          </a:p>
        </p:txBody>
      </p:sp>
      <p:sp>
        <p:nvSpPr>
          <p:cNvPr id="45" name="Google Shape;78;p9">
            <a:extLst>
              <a:ext uri="{FF2B5EF4-FFF2-40B4-BE49-F238E27FC236}">
                <a16:creationId xmlns:a16="http://schemas.microsoft.com/office/drawing/2014/main" id="{BDE2F108-DC8A-364E-AB56-A84D288A1368}"/>
              </a:ext>
            </a:extLst>
          </p:cNvPr>
          <p:cNvSpPr txBox="1"/>
          <p:nvPr/>
        </p:nvSpPr>
        <p:spPr>
          <a:xfrm>
            <a:off x="514756" y="1284489"/>
            <a:ext cx="92738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What Are the Current Challenges?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46" name="Google Shape;80;p9"/>
          <p:cNvCxnSpPr>
            <a:cxnSpLocks/>
          </p:cNvCxnSpPr>
          <p:nvPr/>
        </p:nvCxnSpPr>
        <p:spPr>
          <a:xfrm>
            <a:off x="525386" y="1994925"/>
            <a:ext cx="873450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95097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6D70905-536E-484D-B2FF-00F65538D324}"/>
              </a:ext>
            </a:extLst>
          </p:cNvPr>
          <p:cNvSpPr/>
          <p:nvPr/>
        </p:nvSpPr>
        <p:spPr>
          <a:xfrm>
            <a:off x="1400372" y="5744529"/>
            <a:ext cx="18698790" cy="266080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67"/>
          </a:p>
        </p:txBody>
      </p:sp>
      <p:sp>
        <p:nvSpPr>
          <p:cNvPr id="129" name="Google Shape;129;p10"/>
          <p:cNvSpPr txBox="1"/>
          <p:nvPr/>
        </p:nvSpPr>
        <p:spPr>
          <a:xfrm>
            <a:off x="2466782" y="6021601"/>
            <a:ext cx="4230536" cy="211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Hataali used to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select all cell and gene treatments at the hospital 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Anonymized labels applied</a:t>
            </a:r>
            <a:endParaRPr lang="en-US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Multiple treatments capabilities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Multiple manufacturers listing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Multiple couriers listing</a:t>
            </a:r>
          </a:p>
        </p:txBody>
      </p:sp>
      <p:sp>
        <p:nvSpPr>
          <p:cNvPr id="130" name="Google Shape;130;p10"/>
          <p:cNvSpPr txBox="1"/>
          <p:nvPr/>
        </p:nvSpPr>
        <p:spPr>
          <a:xfrm>
            <a:off x="6802020" y="6005803"/>
            <a:ext cx="3966035" cy="2104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Hataali tracks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multiple samples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and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treatments</a:t>
            </a:r>
            <a:endParaRPr b="1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Full chain of custody, identity and condition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Interoperability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with all stakeholders</a:t>
            </a:r>
            <a:endParaRPr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1" name="Google Shape;131;p10"/>
          <p:cNvSpPr txBox="1"/>
          <p:nvPr/>
        </p:nvSpPr>
        <p:spPr>
          <a:xfrm>
            <a:off x="10625841" y="6115989"/>
            <a:ext cx="4502340" cy="1604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Integrates with any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MES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/ LIMS</a:t>
            </a:r>
            <a:endParaRPr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Hospital notified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 real time</a:t>
            </a:r>
            <a:endParaRPr b="1"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No risk of double booking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of labs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Data Integrity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Assurance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Data Analytics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capabilities</a:t>
            </a:r>
            <a:endParaRPr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2" name="Google Shape;132;p10"/>
          <p:cNvSpPr txBox="1"/>
          <p:nvPr/>
        </p:nvSpPr>
        <p:spPr>
          <a:xfrm>
            <a:off x="15596820" y="5826949"/>
            <a:ext cx="4502340" cy="2382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Hospital receives treatment into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pre-booked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treatment slot</a:t>
            </a:r>
            <a:endParaRPr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Scheduling module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for staff, facility and patient</a:t>
            </a:r>
            <a:endParaRPr dirty="0">
              <a:solidFill>
                <a:schemeClr val="bg1"/>
              </a:solidFill>
            </a:endParaRP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Reorder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and </a:t>
            </a: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payment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module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Patient engagement </a:t>
            </a: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App</a:t>
            </a:r>
          </a:p>
          <a:p>
            <a:pPr marL="282567" indent="-282567">
              <a:buClr>
                <a:schemeClr val="bg1"/>
              </a:buClr>
              <a:buSzPts val="1400"/>
              <a:buFont typeface="Arial"/>
              <a:buChar char="•"/>
            </a:pPr>
            <a:r>
              <a:rPr lang="en-US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Payment capability</a:t>
            </a:r>
            <a:endParaRPr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33" name="Google Shape;133;p10"/>
          <p:cNvCxnSpPr/>
          <p:nvPr/>
        </p:nvCxnSpPr>
        <p:spPr>
          <a:xfrm flipV="1">
            <a:off x="9563647" y="4046753"/>
            <a:ext cx="1186118" cy="2"/>
          </a:xfrm>
          <a:prstGeom prst="straightConnector1">
            <a:avLst/>
          </a:prstGeom>
          <a:noFill/>
          <a:ln w="28575" cap="flat" cmpd="sng">
            <a:solidFill>
              <a:srgbClr val="1A2DF3"/>
            </a:solidFill>
            <a:prstDash val="dash"/>
            <a:round/>
            <a:headEnd type="none" w="sm" len="sm"/>
            <a:tailEnd type="triangle" w="med" len="med"/>
          </a:ln>
        </p:spPr>
      </p:cxnSp>
      <p:grpSp>
        <p:nvGrpSpPr>
          <p:cNvPr id="10" name="Group 9"/>
          <p:cNvGrpSpPr/>
          <p:nvPr/>
        </p:nvGrpSpPr>
        <p:grpSpPr>
          <a:xfrm>
            <a:off x="2676412" y="2211511"/>
            <a:ext cx="17422749" cy="3091153"/>
            <a:chOff x="1482796" y="1299482"/>
            <a:chExt cx="10571106" cy="1875531"/>
          </a:xfrm>
        </p:grpSpPr>
        <p:pic>
          <p:nvPicPr>
            <p:cNvPr id="113" name="Google Shape;113;p10"/>
            <p:cNvPicPr preferRelativeResize="0"/>
            <p:nvPr/>
          </p:nvPicPr>
          <p:blipFill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9644" y="1781533"/>
              <a:ext cx="1394424" cy="1393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10"/>
            <p:cNvPicPr preferRelativeResize="0"/>
            <p:nvPr/>
          </p:nvPicPr>
          <p:blipFill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628244" y="1778001"/>
              <a:ext cx="1394424" cy="1393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10"/>
            <p:cNvPicPr preferRelativeResize="0"/>
            <p:nvPr/>
          </p:nvPicPr>
          <p:blipFill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92332" y="1763889"/>
              <a:ext cx="1349769" cy="13969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10"/>
            <p:cNvPicPr preferRelativeResize="0"/>
            <p:nvPr/>
          </p:nvPicPr>
          <p:blipFill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16800" y="1770939"/>
              <a:ext cx="1392545" cy="139348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10"/>
            <p:cNvPicPr preferRelativeResize="0"/>
            <p:nvPr/>
          </p:nvPicPr>
          <p:blipFill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538274" y="1774470"/>
              <a:ext cx="1392545" cy="139348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118" name="Google Shape;118;p10"/>
            <p:cNvCxnSpPr>
              <a:endCxn id="116" idx="1"/>
            </p:cNvCxnSpPr>
            <p:nvPr/>
          </p:nvCxnSpPr>
          <p:spPr>
            <a:xfrm>
              <a:off x="3062110" y="2441223"/>
              <a:ext cx="1154690" cy="26456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  <p:sp>
          <p:nvSpPr>
            <p:cNvPr id="120" name="Google Shape;120;p10"/>
            <p:cNvSpPr txBox="1"/>
            <p:nvPr/>
          </p:nvSpPr>
          <p:spPr>
            <a:xfrm>
              <a:off x="1482796" y="1355928"/>
              <a:ext cx="1628737" cy="43618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</a:t>
              </a:r>
              <a:b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</a:br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taken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1" name="Google Shape;121;p10"/>
            <p:cNvSpPr txBox="1"/>
            <p:nvPr/>
          </p:nvSpPr>
          <p:spPr>
            <a:xfrm>
              <a:off x="4075027" y="1412372"/>
              <a:ext cx="1628737" cy="351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shipped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2" name="Google Shape;122;p10"/>
            <p:cNvSpPr txBox="1"/>
            <p:nvPr/>
          </p:nvSpPr>
          <p:spPr>
            <a:xfrm>
              <a:off x="6261263" y="1299482"/>
              <a:ext cx="1557658" cy="5524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manufactured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3" name="Google Shape;123;p10"/>
            <p:cNvSpPr txBox="1"/>
            <p:nvPr/>
          </p:nvSpPr>
          <p:spPr>
            <a:xfrm>
              <a:off x="10425165" y="1340556"/>
              <a:ext cx="1628737" cy="3809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administered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124" name="Google Shape;124;p10"/>
            <p:cNvSpPr txBox="1"/>
            <p:nvPr/>
          </p:nvSpPr>
          <p:spPr>
            <a:xfrm>
              <a:off x="8398045" y="1426484"/>
              <a:ext cx="1628737" cy="3232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shipped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cxnSp>
          <p:nvCxnSpPr>
            <p:cNvPr id="134" name="Google Shape;134;p10"/>
            <p:cNvCxnSpPr/>
            <p:nvPr/>
          </p:nvCxnSpPr>
          <p:spPr>
            <a:xfrm flipV="1">
              <a:off x="7806458" y="2391093"/>
              <a:ext cx="714317" cy="7796"/>
            </a:xfrm>
            <a:prstGeom prst="straightConnector1">
              <a:avLst/>
            </a:prstGeom>
            <a:noFill/>
            <a:ln w="28575" cap="flat" cmpd="sng">
              <a:solidFill>
                <a:srgbClr val="1A2DF3"/>
              </a:solidFill>
              <a:prstDash val="dash"/>
              <a:round/>
              <a:headEnd type="none" w="sm" len="sm"/>
              <a:tailEnd type="triangle" w="med" len="med"/>
            </a:ln>
          </p:spPr>
        </p:cxnSp>
      </p:grpSp>
      <p:cxnSp>
        <p:nvCxnSpPr>
          <p:cNvPr id="135" name="Google Shape;135;p10"/>
          <p:cNvCxnSpPr/>
          <p:nvPr/>
        </p:nvCxnSpPr>
        <p:spPr>
          <a:xfrm>
            <a:off x="16680353" y="4023495"/>
            <a:ext cx="1052267" cy="10410"/>
          </a:xfrm>
          <a:prstGeom prst="straightConnector1">
            <a:avLst/>
          </a:prstGeom>
          <a:noFill/>
          <a:ln w="28575" cap="flat" cmpd="sng">
            <a:solidFill>
              <a:srgbClr val="1A2DF3"/>
            </a:solidFill>
            <a:prstDash val="dash"/>
            <a:round/>
            <a:headEnd type="none" w="sm" len="sm"/>
            <a:tailEnd type="triangle" w="med" len="med"/>
          </a:ln>
        </p:spPr>
      </p:cxnSp>
      <p:sp>
        <p:nvSpPr>
          <p:cNvPr id="140" name="Google Shape;140;p10"/>
          <p:cNvSpPr txBox="1"/>
          <p:nvPr/>
        </p:nvSpPr>
        <p:spPr>
          <a:xfrm>
            <a:off x="302632" y="542200"/>
            <a:ext cx="9214503" cy="879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868" tIns="100413" rIns="200868" bIns="100413" anchor="t" anchorCtr="0">
            <a:noAutofit/>
          </a:bodyPr>
          <a:lstStyle/>
          <a:p>
            <a:pPr>
              <a:buClr>
                <a:srgbClr val="000000"/>
              </a:buClr>
              <a:buSzPts val="2400"/>
            </a:pPr>
            <a:r>
              <a:rPr lang="en-US" sz="3955" b="1" dirty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Our Solution</a:t>
            </a:r>
            <a:endParaRPr sz="3955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62A254A8-0E95-064C-B9A4-CE4439858960}"/>
              </a:ext>
            </a:extLst>
          </p:cNvPr>
          <p:cNvSpPr/>
          <p:nvPr/>
        </p:nvSpPr>
        <p:spPr>
          <a:xfrm>
            <a:off x="4943" y="5721273"/>
            <a:ext cx="2535032" cy="268406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967"/>
          </a:p>
        </p:txBody>
      </p:sp>
      <p:grpSp>
        <p:nvGrpSpPr>
          <p:cNvPr id="8" name="Group 7"/>
          <p:cNvGrpSpPr/>
          <p:nvPr/>
        </p:nvGrpSpPr>
        <p:grpSpPr>
          <a:xfrm>
            <a:off x="201513" y="9349397"/>
            <a:ext cx="19711593" cy="1150750"/>
            <a:chOff x="119269" y="5348112"/>
            <a:chExt cx="11959843" cy="698208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05CAB37-0092-CB41-BE70-B0869DFA33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9269" y="5348112"/>
              <a:ext cx="655876" cy="655876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67"/>
            </a:p>
          </p:txBody>
        </p:sp>
        <p:sp>
          <p:nvSpPr>
            <p:cNvPr id="136" name="Google Shape;136;p10"/>
            <p:cNvSpPr txBox="1"/>
            <p:nvPr/>
          </p:nvSpPr>
          <p:spPr>
            <a:xfrm>
              <a:off x="845388" y="5407843"/>
              <a:ext cx="2100097" cy="569914"/>
            </a:xfrm>
            <a:prstGeom prst="rect">
              <a:avLst/>
            </a:prstGeom>
            <a:solidFill>
              <a:srgbClr val="4762F3"/>
            </a:solidFill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Fully Digital Process with Immutable Data</a:t>
              </a:r>
              <a:endParaRPr sz="2000" dirty="0"/>
            </a:p>
          </p:txBody>
        </p:sp>
        <p:sp>
          <p:nvSpPr>
            <p:cNvPr id="137" name="Google Shape;137;p10"/>
            <p:cNvSpPr txBox="1"/>
            <p:nvPr/>
          </p:nvSpPr>
          <p:spPr>
            <a:xfrm>
              <a:off x="3696918" y="5407843"/>
              <a:ext cx="2300305" cy="569914"/>
            </a:xfrm>
            <a:prstGeom prst="rect">
              <a:avLst/>
            </a:prstGeom>
            <a:solidFill>
              <a:srgbClr val="4762F3"/>
            </a:solidFill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HIPPA/GDPR Compliant </a:t>
              </a:r>
            </a:p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Data Security</a:t>
              </a:r>
              <a:endParaRPr sz="200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445B4CC-A41D-FA4E-9F66-9C02A71491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93523" y="5354845"/>
              <a:ext cx="677364" cy="6773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67"/>
            </a:p>
          </p:txBody>
        </p:sp>
        <p:sp>
          <p:nvSpPr>
            <p:cNvPr id="138" name="Google Shape;138;p10"/>
            <p:cNvSpPr txBox="1"/>
            <p:nvPr/>
          </p:nvSpPr>
          <p:spPr>
            <a:xfrm>
              <a:off x="6840643" y="5421954"/>
              <a:ext cx="2335256" cy="569914"/>
            </a:xfrm>
            <a:prstGeom prst="rect">
              <a:avLst/>
            </a:prstGeom>
            <a:solidFill>
              <a:srgbClr val="4762F3"/>
            </a:solidFill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Real Time Coordination</a:t>
              </a:r>
            </a:p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Automated Notifications</a:t>
              </a:r>
              <a:endParaRPr sz="2000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633240B-F092-CD44-8D42-F09D936DCD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27275" y="5354845"/>
              <a:ext cx="677364" cy="6773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67"/>
            </a:p>
          </p:txBody>
        </p:sp>
        <p:sp>
          <p:nvSpPr>
            <p:cNvPr id="139" name="Google Shape;139;p10"/>
            <p:cNvSpPr txBox="1"/>
            <p:nvPr/>
          </p:nvSpPr>
          <p:spPr>
            <a:xfrm>
              <a:off x="10047111" y="5407843"/>
              <a:ext cx="2032001" cy="569914"/>
            </a:xfrm>
            <a:prstGeom prst="rect">
              <a:avLst/>
            </a:prstGeom>
            <a:solidFill>
              <a:srgbClr val="4762F3"/>
            </a:solidFill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Full Process Visibility </a:t>
              </a:r>
            </a:p>
            <a:p>
              <a:pPr algn="ctr"/>
              <a:r>
                <a:rPr lang="en-US" sz="2000" b="1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Efficient Automation</a:t>
              </a:r>
              <a:endParaRPr sz="2000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0C32DD26-AA9A-B546-9BC1-29CDD38398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99222" y="5368956"/>
              <a:ext cx="677364" cy="67736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67"/>
            </a:p>
          </p:txBody>
        </p:sp>
        <p:pic>
          <p:nvPicPr>
            <p:cNvPr id="16" name="Graphic 15" descr="Checkmark">
              <a:extLst>
                <a:ext uri="{FF2B5EF4-FFF2-40B4-BE49-F238E27FC236}">
                  <a16:creationId xmlns:a16="http://schemas.microsoft.com/office/drawing/2014/main" id="{3C1A8200-CC7D-4646-B976-E606B7E3667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68112" y="5514917"/>
              <a:ext cx="360264" cy="360264"/>
            </a:xfrm>
            <a:prstGeom prst="rect">
              <a:avLst/>
            </a:prstGeom>
          </p:spPr>
        </p:pic>
        <p:pic>
          <p:nvPicPr>
            <p:cNvPr id="55" name="Graphic 54" descr="Checkmark">
              <a:extLst>
                <a:ext uri="{FF2B5EF4-FFF2-40B4-BE49-F238E27FC236}">
                  <a16:creationId xmlns:a16="http://schemas.microsoft.com/office/drawing/2014/main" id="{2B0849D3-F6E0-474F-92BF-724F01E336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161393" y="5498343"/>
              <a:ext cx="348615" cy="348615"/>
            </a:xfrm>
            <a:prstGeom prst="rect">
              <a:avLst/>
            </a:prstGeom>
          </p:spPr>
        </p:pic>
        <p:pic>
          <p:nvPicPr>
            <p:cNvPr id="57" name="Graphic 56" descr="Checkmark">
              <a:extLst>
                <a:ext uri="{FF2B5EF4-FFF2-40B4-BE49-F238E27FC236}">
                  <a16:creationId xmlns:a16="http://schemas.microsoft.com/office/drawing/2014/main" id="{B9FBBF75-E6FD-BC49-933F-3FA3EBD92D8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295144" y="5540676"/>
              <a:ext cx="348615" cy="348615"/>
            </a:xfrm>
            <a:prstGeom prst="rect">
              <a:avLst/>
            </a:prstGeom>
          </p:spPr>
        </p:pic>
        <p:pic>
          <p:nvPicPr>
            <p:cNvPr id="58" name="Graphic 57" descr="Checkmark">
              <a:extLst>
                <a:ext uri="{FF2B5EF4-FFF2-40B4-BE49-F238E27FC236}">
                  <a16:creationId xmlns:a16="http://schemas.microsoft.com/office/drawing/2014/main" id="{6A16B501-9FDA-464F-A1E5-15E5816EE7B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9481202" y="5498344"/>
              <a:ext cx="348615" cy="348615"/>
            </a:xfrm>
            <a:prstGeom prst="rect">
              <a:avLst/>
            </a:prstGeom>
          </p:spPr>
        </p:pic>
      </p:grpSp>
      <p:sp>
        <p:nvSpPr>
          <p:cNvPr id="46" name="Google Shape;125;p10">
            <a:extLst>
              <a:ext uri="{FF2B5EF4-FFF2-40B4-BE49-F238E27FC236}">
                <a16:creationId xmlns:a16="http://schemas.microsoft.com/office/drawing/2014/main" id="{54FBEFE1-E65A-0E49-9944-1A34D2C402AE}"/>
              </a:ext>
            </a:extLst>
          </p:cNvPr>
          <p:cNvSpPr txBox="1"/>
          <p:nvPr/>
        </p:nvSpPr>
        <p:spPr>
          <a:xfrm>
            <a:off x="240226" y="6532997"/>
            <a:ext cx="1930504" cy="1027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r>
              <a:rPr lang="en-US" sz="1978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OUR SOLUTION</a:t>
            </a:r>
            <a:endParaRPr sz="1978" b="1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0" name="Google Shape;78;p9">
            <a:extLst>
              <a:ext uri="{FF2B5EF4-FFF2-40B4-BE49-F238E27FC236}">
                <a16:creationId xmlns:a16="http://schemas.microsoft.com/office/drawing/2014/main" id="{BDE2F108-DC8A-364E-AB56-A84D288A1368}"/>
              </a:ext>
            </a:extLst>
          </p:cNvPr>
          <p:cNvSpPr txBox="1"/>
          <p:nvPr/>
        </p:nvSpPr>
        <p:spPr>
          <a:xfrm>
            <a:off x="398471" y="1189469"/>
            <a:ext cx="10227370" cy="506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How Are the Problems Solved Utilizing Blockchain? 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43" name="Google Shape;80;p9"/>
          <p:cNvCxnSpPr>
            <a:cxnSpLocks/>
          </p:cNvCxnSpPr>
          <p:nvPr/>
        </p:nvCxnSpPr>
        <p:spPr>
          <a:xfrm>
            <a:off x="432358" y="1923162"/>
            <a:ext cx="873450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Google Shape;147;p11"/>
          <p:cNvCxnSpPr/>
          <p:nvPr/>
        </p:nvCxnSpPr>
        <p:spPr>
          <a:xfrm>
            <a:off x="11748405" y="2313921"/>
            <a:ext cx="7408840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8" name="Google Shape;148;p11"/>
          <p:cNvSpPr txBox="1"/>
          <p:nvPr/>
        </p:nvSpPr>
        <p:spPr>
          <a:xfrm>
            <a:off x="11667858" y="1793177"/>
            <a:ext cx="3674217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30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Easy to Use Interface</a:t>
            </a:r>
            <a:endParaRPr sz="2307" b="1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9" name="Google Shape;149;p11"/>
          <p:cNvSpPr txBox="1"/>
          <p:nvPr/>
        </p:nvSpPr>
        <p:spPr>
          <a:xfrm>
            <a:off x="11764125" y="2469687"/>
            <a:ext cx="7730349" cy="167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860" rIns="0" bIns="0" anchor="t" anchorCtr="0">
            <a:noAutofit/>
          </a:bodyPr>
          <a:lstStyle/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r>
              <a:rPr lang="en-US" sz="2000" b="1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Innovative UX and UI  </a:t>
            </a: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for ease of use and training</a:t>
            </a:r>
          </a:p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r>
              <a:rPr lang="en-US" sz="2000" b="1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Patient Engagement App </a:t>
            </a: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for great patient experience</a:t>
            </a:r>
          </a:p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r>
              <a:rPr lang="en-US" sz="2000" b="1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Developer Apps </a:t>
            </a: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for smaller manufacturers</a:t>
            </a:r>
          </a:p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endParaRPr sz="2000" dirty="0">
              <a:solidFill>
                <a:srgbClr val="1D3C7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150" name="Google Shape;150;p11"/>
          <p:cNvCxnSpPr/>
          <p:nvPr/>
        </p:nvCxnSpPr>
        <p:spPr>
          <a:xfrm>
            <a:off x="11748391" y="8556778"/>
            <a:ext cx="740875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1" name="Google Shape;151;p11"/>
          <p:cNvSpPr txBox="1"/>
          <p:nvPr/>
        </p:nvSpPr>
        <p:spPr>
          <a:xfrm>
            <a:off x="11667860" y="8036023"/>
            <a:ext cx="3215867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30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Secure Backend</a:t>
            </a:r>
            <a:endParaRPr sz="2307" b="1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" name="Google Shape;152;p11"/>
          <p:cNvSpPr txBox="1"/>
          <p:nvPr/>
        </p:nvSpPr>
        <p:spPr>
          <a:xfrm>
            <a:off x="11748405" y="8737654"/>
            <a:ext cx="7392933" cy="222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9860" rIns="0" bIns="0" anchor="t" anchorCtr="0">
            <a:noAutofit/>
          </a:bodyPr>
          <a:lstStyle/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Built on distributed ledger platform, </a:t>
            </a:r>
            <a:r>
              <a:rPr lang="en-US" sz="2000" b="1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most secure solution</a:t>
            </a: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 currently available</a:t>
            </a:r>
            <a:endParaRPr sz="2000" dirty="0">
              <a:solidFill>
                <a:srgbClr val="1D3C73"/>
              </a:solidFill>
              <a:latin typeface="Open Sans"/>
              <a:ea typeface="Open Sans"/>
              <a:cs typeface="Open Sans"/>
            </a:endParaRPr>
          </a:p>
          <a:p>
            <a:pPr marL="316475" marR="8372" indent="-316475">
              <a:lnSpc>
                <a:spcPts val="3428"/>
              </a:lnSpc>
              <a:buClr>
                <a:srgbClr val="233D6F"/>
              </a:buClr>
              <a:buSzPts val="1120"/>
              <a:buFont typeface="Noto Sans Symbols"/>
              <a:buChar char="✔"/>
            </a:pPr>
            <a:r>
              <a:rPr lang="en-US" sz="2000" b="1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Integrates seamlessly</a:t>
            </a:r>
            <a:r>
              <a:rPr lang="en-US" sz="2000" dirty="0">
                <a:solidFill>
                  <a:srgbClr val="1D3C73"/>
                </a:solidFill>
                <a:latin typeface="Open Sans"/>
                <a:ea typeface="Open Sans"/>
                <a:cs typeface="Open Sans"/>
                <a:sym typeface="Open Sans"/>
              </a:rPr>
              <a:t> with hospitals, manufacturers, laboratories and courier systems</a:t>
            </a:r>
            <a:endParaRPr sz="2000" dirty="0">
              <a:solidFill>
                <a:srgbClr val="1D3C73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159" name="Google Shape;159;p11"/>
          <p:cNvSpPr/>
          <p:nvPr/>
        </p:nvSpPr>
        <p:spPr>
          <a:xfrm>
            <a:off x="14845861" y="4634422"/>
            <a:ext cx="528019" cy="1939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algn="ctr"/>
            <a:endParaRPr sz="23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1"/>
          <p:cNvSpPr/>
          <p:nvPr/>
        </p:nvSpPr>
        <p:spPr>
          <a:xfrm>
            <a:off x="17049466" y="4631600"/>
            <a:ext cx="528019" cy="1939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50682" tIns="75320" rIns="150682" bIns="75320" anchor="ctr" anchorCtr="0">
            <a:noAutofit/>
          </a:bodyPr>
          <a:lstStyle/>
          <a:p>
            <a:pPr algn="ctr"/>
            <a:endParaRPr sz="2307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1"/>
          <p:cNvSpPr txBox="1"/>
          <p:nvPr/>
        </p:nvSpPr>
        <p:spPr>
          <a:xfrm>
            <a:off x="465431" y="542200"/>
            <a:ext cx="9470333" cy="879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0868" tIns="100413" rIns="200868" bIns="100413" anchor="t" anchorCtr="0">
            <a:noAutofit/>
          </a:bodyPr>
          <a:lstStyle/>
          <a:p>
            <a:pPr>
              <a:buClr>
                <a:srgbClr val="000000"/>
              </a:buClr>
              <a:buSzPts val="2400"/>
            </a:pPr>
            <a:r>
              <a:rPr lang="en-GB" sz="5400" dirty="0">
                <a:solidFill>
                  <a:srgbClr val="002060"/>
                </a:solidFill>
                <a:latin typeface="+mj-lt"/>
                <a:ea typeface="Open Sans"/>
                <a:cs typeface="Open Sans"/>
                <a:sym typeface="Open Sans"/>
              </a:rPr>
              <a:t>Blockchain Architecture</a:t>
            </a:r>
            <a:endParaRPr sz="5400" dirty="0">
              <a:solidFill>
                <a:srgbClr val="002060"/>
              </a:solidFill>
              <a:latin typeface="+mj-lt"/>
              <a:ea typeface="Open Sans"/>
              <a:cs typeface="Open Sans"/>
              <a:sym typeface="Open San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FA63FBE-F2F3-824D-B8BE-827D35669AAE}"/>
              </a:ext>
            </a:extLst>
          </p:cNvPr>
          <p:cNvGrpSpPr/>
          <p:nvPr/>
        </p:nvGrpSpPr>
        <p:grpSpPr>
          <a:xfrm>
            <a:off x="1078226" y="3558352"/>
            <a:ext cx="8904054" cy="7349274"/>
            <a:chOff x="651207" y="1124694"/>
            <a:chExt cx="5451387" cy="5094293"/>
          </a:xfrm>
        </p:grpSpPr>
        <p:pic>
          <p:nvPicPr>
            <p:cNvPr id="146" name="Google Shape;146;p11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05550" y="1510313"/>
              <a:ext cx="5356128" cy="430859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" name="Google Shape;120;p10">
              <a:extLst>
                <a:ext uri="{FF2B5EF4-FFF2-40B4-BE49-F238E27FC236}">
                  <a16:creationId xmlns:a16="http://schemas.microsoft.com/office/drawing/2014/main" id="{56604C73-C0EE-FE4B-8622-361FEFB774DB}"/>
                </a:ext>
              </a:extLst>
            </p:cNvPr>
            <p:cNvSpPr txBox="1"/>
            <p:nvPr/>
          </p:nvSpPr>
          <p:spPr>
            <a:xfrm>
              <a:off x="651207" y="1124694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</a:t>
              </a:r>
              <a:b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</a:br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taken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1" name="Google Shape;121;p10">
              <a:extLst>
                <a:ext uri="{FF2B5EF4-FFF2-40B4-BE49-F238E27FC236}">
                  <a16:creationId xmlns:a16="http://schemas.microsoft.com/office/drawing/2014/main" id="{E2A11807-C0B6-B74E-BA27-59169BD8AB98}"/>
                </a:ext>
              </a:extLst>
            </p:cNvPr>
            <p:cNvSpPr txBox="1"/>
            <p:nvPr/>
          </p:nvSpPr>
          <p:spPr>
            <a:xfrm>
              <a:off x="2058975" y="1124694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Sample shipped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2" name="Google Shape;122;p10">
              <a:extLst>
                <a:ext uri="{FF2B5EF4-FFF2-40B4-BE49-F238E27FC236}">
                  <a16:creationId xmlns:a16="http://schemas.microsoft.com/office/drawing/2014/main" id="{B2ABA6B4-B31B-6949-AD7D-0C7389CEE2CA}"/>
                </a:ext>
              </a:extLst>
            </p:cNvPr>
            <p:cNvSpPr txBox="1"/>
            <p:nvPr/>
          </p:nvSpPr>
          <p:spPr>
            <a:xfrm>
              <a:off x="3504843" y="1124694"/>
              <a:ext cx="1189519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manufactured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3" name="Google Shape;123;p10">
              <a:extLst>
                <a:ext uri="{FF2B5EF4-FFF2-40B4-BE49-F238E27FC236}">
                  <a16:creationId xmlns:a16="http://schemas.microsoft.com/office/drawing/2014/main" id="{736FB4C5-FD35-B549-8BA6-0BB061F329EF}"/>
                </a:ext>
              </a:extLst>
            </p:cNvPr>
            <p:cNvSpPr txBox="1"/>
            <p:nvPr/>
          </p:nvSpPr>
          <p:spPr>
            <a:xfrm>
              <a:off x="4858794" y="1124694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Treatment administered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4" name="Google Shape;124;p10">
              <a:extLst>
                <a:ext uri="{FF2B5EF4-FFF2-40B4-BE49-F238E27FC236}">
                  <a16:creationId xmlns:a16="http://schemas.microsoft.com/office/drawing/2014/main" id="{6EFF1300-AB40-8048-825C-BA3CAEBE769E}"/>
                </a:ext>
              </a:extLst>
            </p:cNvPr>
            <p:cNvSpPr txBox="1"/>
            <p:nvPr/>
          </p:nvSpPr>
          <p:spPr>
            <a:xfrm>
              <a:off x="1336607" y="5788187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Verification at every step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5" name="Google Shape;124;p10">
              <a:extLst>
                <a:ext uri="{FF2B5EF4-FFF2-40B4-BE49-F238E27FC236}">
                  <a16:creationId xmlns:a16="http://schemas.microsoft.com/office/drawing/2014/main" id="{FD25030F-7A68-CE4A-BF23-7FD978E6DF43}"/>
                </a:ext>
              </a:extLst>
            </p:cNvPr>
            <p:cNvSpPr txBox="1"/>
            <p:nvPr/>
          </p:nvSpPr>
          <p:spPr>
            <a:xfrm>
              <a:off x="2743891" y="5788187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Auditing simplified</a:t>
              </a:r>
              <a:endParaRPr sz="2967" dirty="0">
                <a:solidFill>
                  <a:srgbClr val="1A2DF3"/>
                </a:solidFill>
              </a:endParaRPr>
            </a:p>
          </p:txBody>
        </p:sp>
        <p:sp>
          <p:nvSpPr>
            <p:cNvPr id="26" name="Google Shape;124;p10">
              <a:extLst>
                <a:ext uri="{FF2B5EF4-FFF2-40B4-BE49-F238E27FC236}">
                  <a16:creationId xmlns:a16="http://schemas.microsoft.com/office/drawing/2014/main" id="{64B10583-2AC0-8C47-9C52-0D44B69C43F7}"/>
                </a:ext>
              </a:extLst>
            </p:cNvPr>
            <p:cNvSpPr txBox="1"/>
            <p:nvPr/>
          </p:nvSpPr>
          <p:spPr>
            <a:xfrm>
              <a:off x="4144242" y="5788187"/>
              <a:ext cx="1243800" cy="43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0682" tIns="75320" rIns="150682" bIns="75320" anchor="t" anchorCtr="0">
              <a:noAutofit/>
            </a:bodyPr>
            <a:lstStyle/>
            <a:p>
              <a:pPr algn="ctr"/>
              <a:r>
                <a:rPr lang="en-US" sz="1813" b="1" dirty="0">
                  <a:solidFill>
                    <a:srgbClr val="1A2DF3"/>
                  </a:solidFill>
                  <a:latin typeface="Open Sans"/>
                  <a:ea typeface="Open Sans"/>
                  <a:cs typeface="Open Sans"/>
                  <a:sym typeface="Open Sans"/>
                </a:rPr>
                <a:t>Automatic analytics</a:t>
              </a:r>
              <a:endParaRPr sz="2967" dirty="0">
                <a:solidFill>
                  <a:srgbClr val="1A2DF3"/>
                </a:solidFill>
              </a:endParaRPr>
            </a:p>
          </p:txBody>
        </p:sp>
      </p:grpSp>
      <p:cxnSp>
        <p:nvCxnSpPr>
          <p:cNvPr id="30" name="Google Shape;80;p9"/>
          <p:cNvCxnSpPr>
            <a:cxnSpLocks/>
          </p:cNvCxnSpPr>
          <p:nvPr/>
        </p:nvCxnSpPr>
        <p:spPr>
          <a:xfrm>
            <a:off x="525386" y="2292635"/>
            <a:ext cx="873450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1" name="Picture 30" descr="App 2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47780" y="4023493"/>
            <a:ext cx="2790864" cy="4145091"/>
          </a:xfrm>
          <a:prstGeom prst="rect">
            <a:avLst/>
          </a:prstGeom>
        </p:spPr>
      </p:pic>
      <p:pic>
        <p:nvPicPr>
          <p:cNvPr id="32" name="Picture 31" descr="App 1.png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68457" y="3974143"/>
            <a:ext cx="2793657" cy="4142622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4308116" y="4023496"/>
            <a:ext cx="2860638" cy="4093268"/>
            <a:chOff x="8875889" y="2681111"/>
            <a:chExt cx="1509889" cy="2370666"/>
          </a:xfrm>
        </p:grpSpPr>
        <p:pic>
          <p:nvPicPr>
            <p:cNvPr id="155" name="Google Shape;155;p11" descr="Graph Screen2.png"/>
            <p:cNvPicPr preferRelativeResize="0"/>
            <p:nvPr/>
          </p:nvPicPr>
          <p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875889" y="2681111"/>
              <a:ext cx="1509889" cy="237066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3" descr="Screen Shot 2020-11-21 at 4.14.44 PM.png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170705" y="2878667"/>
              <a:ext cx="596080" cy="232978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539855" y="2581549"/>
            <a:ext cx="92563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Hataali is operational, installed and tested. There is interoperability between systems  It needs to scale and grow, globally</a:t>
            </a:r>
          </a:p>
        </p:txBody>
      </p:sp>
      <p:sp>
        <p:nvSpPr>
          <p:cNvPr id="3" name="Google Shape;78;p9">
            <a:extLst>
              <a:ext uri="{FF2B5EF4-FFF2-40B4-BE49-F238E27FC236}">
                <a16:creationId xmlns:a16="http://schemas.microsoft.com/office/drawing/2014/main" id="{1073DFD4-053C-692F-9254-8E2576DECC5C}"/>
              </a:ext>
            </a:extLst>
          </p:cNvPr>
          <p:cNvSpPr txBox="1"/>
          <p:nvPr/>
        </p:nvSpPr>
        <p:spPr>
          <a:xfrm>
            <a:off x="563697" y="1421322"/>
            <a:ext cx="92738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How do we put it together?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13"/>
          <p:cNvSpPr txBox="1"/>
          <p:nvPr/>
        </p:nvSpPr>
        <p:spPr>
          <a:xfrm>
            <a:off x="364250" y="4274236"/>
            <a:ext cx="624288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12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85B"/>
              </a:buClr>
              <a:buSzPts val="2300"/>
              <a:buFont typeface="Helvetica Neue"/>
              <a:buNone/>
            </a:pPr>
            <a:r>
              <a:rPr lang="en-GB" sz="28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Simultaneous R/T Coordination</a:t>
            </a:r>
            <a:endParaRPr sz="28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15" name="Google Shape;515;p13"/>
          <p:cNvSpPr txBox="1"/>
          <p:nvPr/>
        </p:nvSpPr>
        <p:spPr>
          <a:xfrm>
            <a:off x="342491" y="7834775"/>
            <a:ext cx="5314012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12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85B"/>
              </a:buClr>
              <a:buSzPts val="2300"/>
              <a:buFont typeface="Helvetica Neue"/>
              <a:buNone/>
            </a:pPr>
            <a:r>
              <a:rPr lang="en-US" sz="2800" b="1" dirty="0">
                <a:solidFill>
                  <a:schemeClr val="tx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FDA 21 CFR  11 by default</a:t>
            </a:r>
            <a:endParaRPr sz="2800" b="1" dirty="0">
              <a:solidFill>
                <a:schemeClr val="tx1"/>
              </a:solidFill>
            </a:endParaRPr>
          </a:p>
        </p:txBody>
      </p:sp>
      <p:sp>
        <p:nvSpPr>
          <p:cNvPr id="516" name="Google Shape;516;p13"/>
          <p:cNvSpPr txBox="1"/>
          <p:nvPr/>
        </p:nvSpPr>
        <p:spPr>
          <a:xfrm>
            <a:off x="364249" y="6703397"/>
            <a:ext cx="6242884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12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85B"/>
              </a:buClr>
              <a:buSzPts val="2300"/>
              <a:buFont typeface="Helvetica Neue"/>
              <a:buNone/>
            </a:pPr>
            <a:r>
              <a:rPr lang="en-GB" sz="28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Easier GDPR/HIPPA Compliance</a:t>
            </a:r>
            <a:endParaRPr sz="28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17" name="Google Shape;517;p13"/>
          <p:cNvSpPr txBox="1"/>
          <p:nvPr/>
        </p:nvSpPr>
        <p:spPr>
          <a:xfrm>
            <a:off x="364249" y="5482553"/>
            <a:ext cx="486696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12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85B"/>
              </a:buClr>
              <a:buSzPts val="2300"/>
              <a:buFont typeface="Helvetica Neue"/>
              <a:buNone/>
            </a:pPr>
            <a:r>
              <a:rPr lang="en-US" sz="2800" b="1" dirty="0">
                <a:solidFill>
                  <a:schemeClr val="tx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Security and Privacy</a:t>
            </a:r>
            <a:endParaRPr sz="2800" b="1" dirty="0">
              <a:solidFill>
                <a:schemeClr val="tx1"/>
              </a:solidFill>
            </a:endParaRPr>
          </a:p>
        </p:txBody>
      </p:sp>
      <p:sp>
        <p:nvSpPr>
          <p:cNvPr id="518" name="Google Shape;518;p13"/>
          <p:cNvSpPr txBox="1"/>
          <p:nvPr/>
        </p:nvSpPr>
        <p:spPr>
          <a:xfrm>
            <a:off x="442553" y="8965700"/>
            <a:ext cx="4788641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12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585B"/>
              </a:buClr>
              <a:buSzPts val="2300"/>
              <a:buFont typeface="Helvetica Neue"/>
              <a:buNone/>
            </a:pPr>
            <a:r>
              <a:rPr lang="en-US" sz="2800" b="1" dirty="0">
                <a:solidFill>
                  <a:schemeClr val="tx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Interoperability Strategy</a:t>
            </a:r>
            <a:endParaRPr sz="2800" b="1" dirty="0">
              <a:solidFill>
                <a:schemeClr val="tx1"/>
              </a:solidFill>
            </a:endParaRPr>
          </a:p>
        </p:txBody>
      </p:sp>
      <p:sp>
        <p:nvSpPr>
          <p:cNvPr id="519" name="Google Shape;519;p13"/>
          <p:cNvSpPr txBox="1">
            <a:spLocks noGrp="1"/>
          </p:cNvSpPr>
          <p:nvPr>
            <p:ph type="title"/>
          </p:nvPr>
        </p:nvSpPr>
        <p:spPr>
          <a:xfrm>
            <a:off x="364250" y="510844"/>
            <a:ext cx="16296855" cy="153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lvl="0" indent="12700" algn="l" rtl="0">
              <a:lnSpc>
                <a:spcPct val="120408"/>
              </a:lnSpc>
              <a:spcBef>
                <a:spcPts val="0"/>
              </a:spcBef>
              <a:spcAft>
                <a:spcPts val="0"/>
              </a:spcAft>
              <a:buClr>
                <a:srgbClr val="0B141B"/>
              </a:buClr>
              <a:buSzPts val="4900"/>
              <a:buFont typeface="Helvetica Neue"/>
              <a:buNone/>
            </a:pPr>
            <a:r>
              <a:rPr lang="en-US" sz="4900" b="0" dirty="0">
                <a:solidFill>
                  <a:srgbClr val="0B141B"/>
                </a:solidFill>
              </a:rPr>
              <a:t>What</a:t>
            </a:r>
            <a:r>
              <a:rPr lang="en-US" dirty="0"/>
              <a:t> </a:t>
            </a:r>
            <a:r>
              <a:rPr lang="en-US" sz="4900" b="0" dirty="0">
                <a:solidFill>
                  <a:srgbClr val="0B141B"/>
                </a:solidFill>
              </a:rPr>
              <a:t>Difference Does Blockchain Make?</a:t>
            </a:r>
            <a:endParaRPr dirty="0"/>
          </a:p>
        </p:txBody>
      </p:sp>
      <p:cxnSp>
        <p:nvCxnSpPr>
          <p:cNvPr id="520" name="Google Shape;520;p13"/>
          <p:cNvCxnSpPr/>
          <p:nvPr/>
        </p:nvCxnSpPr>
        <p:spPr>
          <a:xfrm>
            <a:off x="376950" y="376950"/>
            <a:ext cx="18638177" cy="1"/>
          </a:xfrm>
          <a:prstGeom prst="straightConnector1">
            <a:avLst/>
          </a:prstGeom>
          <a:noFill/>
          <a:ln w="10450" cap="flat" cmpd="sng">
            <a:solidFill>
              <a:srgbClr val="929497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21" name="Google Shape;521;p13"/>
          <p:cNvSpPr/>
          <p:nvPr/>
        </p:nvSpPr>
        <p:spPr>
          <a:xfrm>
            <a:off x="19392075" y="4"/>
            <a:ext cx="712027" cy="11308552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1600" y="0"/>
                </a:moveTo>
                <a:lnTo>
                  <a:pt x="12070" y="0"/>
                </a:lnTo>
                <a:lnTo>
                  <a:pt x="12070" y="740"/>
                </a:lnTo>
                <a:lnTo>
                  <a:pt x="0" y="740"/>
                </a:lnTo>
                <a:lnTo>
                  <a:pt x="0" y="5400"/>
                </a:lnTo>
                <a:lnTo>
                  <a:pt x="12070" y="5400"/>
                </a:lnTo>
                <a:lnTo>
                  <a:pt x="1207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F5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A020037-EFCA-9569-4B5B-99C82F80AD65}"/>
              </a:ext>
            </a:extLst>
          </p:cNvPr>
          <p:cNvGrpSpPr/>
          <p:nvPr/>
        </p:nvGrpSpPr>
        <p:grpSpPr>
          <a:xfrm>
            <a:off x="13486497" y="8800110"/>
            <a:ext cx="5528629" cy="745433"/>
            <a:chOff x="13401927" y="6177217"/>
            <a:chExt cx="5528629" cy="745433"/>
          </a:xfrm>
        </p:grpSpPr>
        <p:sp>
          <p:nvSpPr>
            <p:cNvPr id="525" name="Google Shape;525;p13"/>
            <p:cNvSpPr/>
            <p:nvPr/>
          </p:nvSpPr>
          <p:spPr>
            <a:xfrm>
              <a:off x="13401927" y="6177217"/>
              <a:ext cx="5528629" cy="745433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solidFill>
              <a:srgbClr val="0AD084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13"/>
            <p:cNvSpPr txBox="1"/>
            <p:nvPr/>
          </p:nvSpPr>
          <p:spPr>
            <a:xfrm>
              <a:off x="13662277" y="6316224"/>
              <a:ext cx="4341860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127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Helvetica Neue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Many different systems</a:t>
              </a:r>
              <a:endParaRPr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F75F29F-9FC4-DF6B-9783-CA22602E9C6A}"/>
              </a:ext>
            </a:extLst>
          </p:cNvPr>
          <p:cNvGrpSpPr/>
          <p:nvPr/>
        </p:nvGrpSpPr>
        <p:grpSpPr>
          <a:xfrm>
            <a:off x="13486498" y="4211069"/>
            <a:ext cx="5528629" cy="745434"/>
            <a:chOff x="13486498" y="4211069"/>
            <a:chExt cx="5528629" cy="745434"/>
          </a:xfrm>
        </p:grpSpPr>
        <p:sp>
          <p:nvSpPr>
            <p:cNvPr id="526" name="Google Shape;526;p13"/>
            <p:cNvSpPr/>
            <p:nvPr/>
          </p:nvSpPr>
          <p:spPr>
            <a:xfrm>
              <a:off x="13486498" y="4211069"/>
              <a:ext cx="5528629" cy="745434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solidFill>
              <a:srgbClr val="0AD084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13"/>
            <p:cNvSpPr txBox="1"/>
            <p:nvPr/>
          </p:nvSpPr>
          <p:spPr>
            <a:xfrm>
              <a:off x="13662276" y="4357367"/>
              <a:ext cx="4159963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127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Helvetica Neue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Reduce Treatment Time</a:t>
              </a:r>
              <a:endParaRPr dirty="0"/>
            </a:p>
          </p:txBody>
        </p:sp>
        <p:pic>
          <p:nvPicPr>
            <p:cNvPr id="532" name="Google Shape;532;p13" descr="object 2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199195" y="4250092"/>
              <a:ext cx="626650" cy="60391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3465ACD-FE95-8237-E624-54FF082424EE}"/>
              </a:ext>
            </a:extLst>
          </p:cNvPr>
          <p:cNvGrpSpPr/>
          <p:nvPr/>
        </p:nvGrpSpPr>
        <p:grpSpPr>
          <a:xfrm>
            <a:off x="13486498" y="5344717"/>
            <a:ext cx="5528629" cy="725064"/>
            <a:chOff x="13486498" y="5290909"/>
            <a:chExt cx="5528629" cy="745433"/>
          </a:xfrm>
        </p:grpSpPr>
        <p:sp>
          <p:nvSpPr>
            <p:cNvPr id="522" name="Google Shape;522;p13"/>
            <p:cNvSpPr/>
            <p:nvPr/>
          </p:nvSpPr>
          <p:spPr>
            <a:xfrm>
              <a:off x="13486498" y="5290909"/>
              <a:ext cx="5528629" cy="745433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solidFill>
              <a:srgbClr val="0AD084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13"/>
            <p:cNvSpPr txBox="1"/>
            <p:nvPr/>
          </p:nvSpPr>
          <p:spPr>
            <a:xfrm>
              <a:off x="13662276" y="5414928"/>
              <a:ext cx="4641629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127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Helvetica Neue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Key Concern for Pharma </a:t>
              </a:r>
              <a:endParaRPr dirty="0"/>
            </a:p>
          </p:txBody>
        </p:sp>
        <p:pic>
          <p:nvPicPr>
            <p:cNvPr id="533" name="Google Shape;533;p13" descr="object 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199195" y="5335746"/>
              <a:ext cx="626650" cy="6039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BBC6263-B13A-0F53-961C-52AF367AC56B}"/>
              </a:ext>
            </a:extLst>
          </p:cNvPr>
          <p:cNvGrpSpPr/>
          <p:nvPr/>
        </p:nvGrpSpPr>
        <p:grpSpPr>
          <a:xfrm>
            <a:off x="13486498" y="6535032"/>
            <a:ext cx="5528629" cy="725064"/>
            <a:chOff x="13486498" y="6535032"/>
            <a:chExt cx="5528629" cy="725064"/>
          </a:xfrm>
        </p:grpSpPr>
        <p:sp>
          <p:nvSpPr>
            <p:cNvPr id="524" name="Google Shape;524;p13"/>
            <p:cNvSpPr/>
            <p:nvPr/>
          </p:nvSpPr>
          <p:spPr>
            <a:xfrm>
              <a:off x="13486498" y="6535032"/>
              <a:ext cx="5528629" cy="725064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solidFill>
              <a:srgbClr val="0AD084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13"/>
            <p:cNvSpPr txBox="1"/>
            <p:nvPr/>
          </p:nvSpPr>
          <p:spPr>
            <a:xfrm>
              <a:off x="13712152" y="6699663"/>
              <a:ext cx="3735574" cy="4191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127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Helvetica Neue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Protecting Patient Data</a:t>
              </a:r>
              <a:endParaRPr dirty="0"/>
            </a:p>
          </p:txBody>
        </p:sp>
        <p:pic>
          <p:nvPicPr>
            <p:cNvPr id="534" name="Google Shape;534;p13" descr="object 23"/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198398" y="6590902"/>
              <a:ext cx="626651" cy="57034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BF1F5CF-4F5A-2573-E743-97B37A516DBC}"/>
              </a:ext>
            </a:extLst>
          </p:cNvPr>
          <p:cNvGrpSpPr/>
          <p:nvPr/>
        </p:nvGrpSpPr>
        <p:grpSpPr>
          <a:xfrm>
            <a:off x="13486498" y="7666462"/>
            <a:ext cx="5528629" cy="745433"/>
            <a:chOff x="13486498" y="7666462"/>
            <a:chExt cx="5528629" cy="745433"/>
          </a:xfrm>
        </p:grpSpPr>
        <p:sp>
          <p:nvSpPr>
            <p:cNvPr id="523" name="Google Shape;523;p13"/>
            <p:cNvSpPr/>
            <p:nvPr/>
          </p:nvSpPr>
          <p:spPr>
            <a:xfrm>
              <a:off x="13486498" y="7666462"/>
              <a:ext cx="5528629" cy="745433"/>
            </a:xfrm>
            <a:custGeom>
              <a:avLst/>
              <a:gdLst/>
              <a:ahLst/>
              <a:cxnLst/>
              <a:rect l="l" t="t" r="r" b="b"/>
              <a:pathLst>
                <a:path w="21600" h="21600" extrusionOk="0">
                  <a:moveTo>
                    <a:pt x="20373" y="0"/>
                  </a:moveTo>
                  <a:lnTo>
                    <a:pt x="1227" y="0"/>
                  </a:lnTo>
                  <a:lnTo>
                    <a:pt x="1046" y="99"/>
                  </a:lnTo>
                  <a:lnTo>
                    <a:pt x="873" y="385"/>
                  </a:lnTo>
                  <a:lnTo>
                    <a:pt x="710" y="846"/>
                  </a:lnTo>
                  <a:lnTo>
                    <a:pt x="559" y="1466"/>
                  </a:lnTo>
                  <a:lnTo>
                    <a:pt x="422" y="2233"/>
                  </a:lnTo>
                  <a:lnTo>
                    <a:pt x="301" y="3131"/>
                  </a:lnTo>
                  <a:lnTo>
                    <a:pt x="198" y="4146"/>
                  </a:lnTo>
                  <a:lnTo>
                    <a:pt x="114" y="5265"/>
                  </a:lnTo>
                  <a:lnTo>
                    <a:pt x="52" y="6473"/>
                  </a:lnTo>
                  <a:lnTo>
                    <a:pt x="13" y="7757"/>
                  </a:lnTo>
                  <a:lnTo>
                    <a:pt x="0" y="9102"/>
                  </a:lnTo>
                  <a:lnTo>
                    <a:pt x="0" y="12498"/>
                  </a:lnTo>
                  <a:lnTo>
                    <a:pt x="13" y="13843"/>
                  </a:lnTo>
                  <a:lnTo>
                    <a:pt x="52" y="15127"/>
                  </a:lnTo>
                  <a:lnTo>
                    <a:pt x="114" y="16335"/>
                  </a:lnTo>
                  <a:lnTo>
                    <a:pt x="198" y="17454"/>
                  </a:lnTo>
                  <a:lnTo>
                    <a:pt x="301" y="18470"/>
                  </a:lnTo>
                  <a:lnTo>
                    <a:pt x="422" y="19367"/>
                  </a:lnTo>
                  <a:lnTo>
                    <a:pt x="559" y="20134"/>
                  </a:lnTo>
                  <a:lnTo>
                    <a:pt x="710" y="20754"/>
                  </a:lnTo>
                  <a:lnTo>
                    <a:pt x="873" y="21215"/>
                  </a:lnTo>
                  <a:lnTo>
                    <a:pt x="1046" y="21501"/>
                  </a:lnTo>
                  <a:lnTo>
                    <a:pt x="1227" y="21600"/>
                  </a:lnTo>
                  <a:lnTo>
                    <a:pt x="20373" y="21600"/>
                  </a:lnTo>
                  <a:lnTo>
                    <a:pt x="20554" y="21501"/>
                  </a:lnTo>
                  <a:lnTo>
                    <a:pt x="20727" y="21215"/>
                  </a:lnTo>
                  <a:lnTo>
                    <a:pt x="20890" y="20754"/>
                  </a:lnTo>
                  <a:lnTo>
                    <a:pt x="21041" y="20134"/>
                  </a:lnTo>
                  <a:lnTo>
                    <a:pt x="21178" y="19367"/>
                  </a:lnTo>
                  <a:lnTo>
                    <a:pt x="21299" y="18470"/>
                  </a:lnTo>
                  <a:lnTo>
                    <a:pt x="21402" y="17454"/>
                  </a:lnTo>
                  <a:lnTo>
                    <a:pt x="21486" y="16335"/>
                  </a:lnTo>
                  <a:lnTo>
                    <a:pt x="21548" y="15127"/>
                  </a:lnTo>
                  <a:lnTo>
                    <a:pt x="21587" y="13843"/>
                  </a:lnTo>
                  <a:lnTo>
                    <a:pt x="21600" y="12498"/>
                  </a:lnTo>
                  <a:lnTo>
                    <a:pt x="21600" y="9102"/>
                  </a:lnTo>
                  <a:lnTo>
                    <a:pt x="21587" y="7757"/>
                  </a:lnTo>
                  <a:lnTo>
                    <a:pt x="21548" y="6473"/>
                  </a:lnTo>
                  <a:lnTo>
                    <a:pt x="21486" y="5265"/>
                  </a:lnTo>
                  <a:lnTo>
                    <a:pt x="21402" y="4146"/>
                  </a:lnTo>
                  <a:lnTo>
                    <a:pt x="21299" y="3131"/>
                  </a:lnTo>
                  <a:lnTo>
                    <a:pt x="21178" y="2233"/>
                  </a:lnTo>
                  <a:lnTo>
                    <a:pt x="21041" y="1466"/>
                  </a:lnTo>
                  <a:lnTo>
                    <a:pt x="20890" y="846"/>
                  </a:lnTo>
                  <a:lnTo>
                    <a:pt x="20727" y="385"/>
                  </a:lnTo>
                  <a:lnTo>
                    <a:pt x="20554" y="99"/>
                  </a:lnTo>
                  <a:lnTo>
                    <a:pt x="20373" y="0"/>
                  </a:lnTo>
                  <a:close/>
                </a:path>
              </a:pathLst>
            </a:custGeom>
            <a:solidFill>
              <a:srgbClr val="0AD084"/>
            </a:solidFill>
            <a:ln>
              <a:noFill/>
            </a:ln>
          </p:spPr>
          <p:txBody>
            <a:bodyPr spcFirstLastPara="1" wrap="square" lIns="45700" tIns="45700" rIns="457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13"/>
            <p:cNvSpPr txBox="1"/>
            <p:nvPr/>
          </p:nvSpPr>
          <p:spPr>
            <a:xfrm>
              <a:off x="13662277" y="7819092"/>
              <a:ext cx="3860653" cy="430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127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800"/>
                <a:buFont typeface="Helvetica Neue"/>
                <a:buNone/>
              </a:pPr>
              <a:r>
                <a:rPr lang="en-US" sz="2800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Reduces Costs</a:t>
              </a:r>
              <a:endParaRPr dirty="0"/>
            </a:p>
          </p:txBody>
        </p:sp>
        <p:pic>
          <p:nvPicPr>
            <p:cNvPr id="535" name="Google Shape;535;p13" descr="object 2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199195" y="7726425"/>
              <a:ext cx="626650" cy="60391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39" name="Google Shape;539;p13" descr="object 2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90609" y="4271358"/>
            <a:ext cx="626649" cy="603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0" name="Google Shape;540;p13" descr="object 3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90609" y="5444096"/>
            <a:ext cx="626649" cy="60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1" name="Google Shape;541;p13" descr="object 3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90609" y="7747691"/>
            <a:ext cx="626649" cy="603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3" name="Google Shape;543;p13" descr="object 3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04117" y="4271358"/>
            <a:ext cx="626650" cy="603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44" name="Google Shape;544;p13" descr="object 3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04117" y="5444096"/>
            <a:ext cx="626650" cy="60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5" name="Google Shape;545;p13" descr="object 3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04117" y="6595904"/>
            <a:ext cx="626650" cy="6039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46" name="Google Shape;546;p13" descr="object 3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04117" y="7747691"/>
            <a:ext cx="626650" cy="6039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7" name="Google Shape;547;p13"/>
          <p:cNvGrpSpPr/>
          <p:nvPr/>
        </p:nvGrpSpPr>
        <p:grpSpPr>
          <a:xfrm>
            <a:off x="376950" y="2229778"/>
            <a:ext cx="18638178" cy="7957875"/>
            <a:chOff x="0" y="0"/>
            <a:chExt cx="18638175" cy="7957873"/>
          </a:xfrm>
        </p:grpSpPr>
        <p:cxnSp>
          <p:nvCxnSpPr>
            <p:cNvPr id="548" name="Google Shape;548;p13"/>
            <p:cNvCxnSpPr/>
            <p:nvPr/>
          </p:nvCxnSpPr>
          <p:spPr>
            <a:xfrm flipH="1">
              <a:off x="9669863" y="0"/>
              <a:ext cx="1" cy="7957873"/>
            </a:xfrm>
            <a:prstGeom prst="straightConnector1">
              <a:avLst/>
            </a:prstGeom>
            <a:noFill/>
            <a:ln w="10450" cap="flat" cmpd="sng">
              <a:solidFill>
                <a:srgbClr val="929497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9" name="Google Shape;549;p13"/>
            <p:cNvCxnSpPr/>
            <p:nvPr/>
          </p:nvCxnSpPr>
          <p:spPr>
            <a:xfrm>
              <a:off x="0" y="1565398"/>
              <a:ext cx="18638175" cy="1"/>
            </a:xfrm>
            <a:prstGeom prst="straightConnector1">
              <a:avLst/>
            </a:prstGeom>
            <a:noFill/>
            <a:ln w="10450" cap="flat" cmpd="sng">
              <a:solidFill>
                <a:srgbClr val="929497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55" name="Google Shape;555;p13"/>
          <p:cNvSpPr/>
          <p:nvPr/>
        </p:nvSpPr>
        <p:spPr>
          <a:xfrm>
            <a:off x="19380473" y="382034"/>
            <a:ext cx="712026" cy="3778931"/>
          </a:xfrm>
          <a:prstGeom prst="rect">
            <a:avLst/>
          </a:prstGeom>
          <a:solidFill>
            <a:srgbClr val="000F52"/>
          </a:solidFill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541;p13" descr="object 31">
            <a:extLst>
              <a:ext uri="{FF2B5EF4-FFF2-40B4-BE49-F238E27FC236}">
                <a16:creationId xmlns:a16="http://schemas.microsoft.com/office/drawing/2014/main" id="{381FE4A0-2968-C83A-981E-59A40FBC06F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903863" y="6608003"/>
            <a:ext cx="626649" cy="603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51;p13" descr="object 43">
            <a:extLst>
              <a:ext uri="{FF2B5EF4-FFF2-40B4-BE49-F238E27FC236}">
                <a16:creationId xmlns:a16="http://schemas.microsoft.com/office/drawing/2014/main" id="{28D0574F-FBBC-1E6B-AC6F-3E08890D109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903862" y="8937529"/>
            <a:ext cx="626649" cy="60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46;p13" descr="object 37">
            <a:extLst>
              <a:ext uri="{FF2B5EF4-FFF2-40B4-BE49-F238E27FC236}">
                <a16:creationId xmlns:a16="http://schemas.microsoft.com/office/drawing/2014/main" id="{A3FE5340-9CAD-EC06-AFDD-C6250EC43EC6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04117" y="8882875"/>
            <a:ext cx="626650" cy="6039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6FEAA60-9D76-5EE9-12BC-0E8FDAA09AC0}"/>
              </a:ext>
            </a:extLst>
          </p:cNvPr>
          <p:cNvSpPr txBox="1"/>
          <p:nvPr/>
        </p:nvSpPr>
        <p:spPr>
          <a:xfrm>
            <a:off x="10713047" y="2703139"/>
            <a:ext cx="2389435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Blockchain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C7481C-8B2D-082A-1468-3B3745AA41EB}"/>
              </a:ext>
            </a:extLst>
          </p:cNvPr>
          <p:cNvSpPr txBox="1"/>
          <p:nvPr/>
        </p:nvSpPr>
        <p:spPr>
          <a:xfrm>
            <a:off x="6291315" y="2711976"/>
            <a:ext cx="3436195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Non-Blockchain</a:t>
            </a:r>
          </a:p>
        </p:txBody>
      </p:sp>
    </p:spTree>
    <p:extLst>
      <p:ext uri="{BB962C8B-B14F-4D97-AF65-F5344CB8AC3E}">
        <p14:creationId xmlns:p14="http://schemas.microsoft.com/office/powerpoint/2010/main" val="27516216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" grpId="0"/>
      <p:bldP spid="515" grpId="0"/>
      <p:bldP spid="516" grpId="0"/>
      <p:bldP spid="517" grpId="0"/>
      <p:bldP spid="5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644" y="556731"/>
            <a:ext cx="11611355" cy="1094532"/>
          </a:xfrm>
        </p:spPr>
        <p:txBody>
          <a:bodyPr/>
          <a:lstStyle/>
          <a:p>
            <a:r>
              <a:rPr lang="en-US" sz="3955" dirty="0">
                <a:latin typeface="Open sans"/>
                <a:cs typeface="Open sans"/>
              </a:rPr>
              <a:t>Status and Background</a:t>
            </a:r>
          </a:p>
        </p:txBody>
      </p:sp>
      <p:sp>
        <p:nvSpPr>
          <p:cNvPr id="4" name="Google Shape;78;p9">
            <a:extLst>
              <a:ext uri="{FF2B5EF4-FFF2-40B4-BE49-F238E27FC236}">
                <a16:creationId xmlns:a16="http://schemas.microsoft.com/office/drawing/2014/main" id="{BDE2F108-DC8A-364E-AB56-A84D288A1368}"/>
              </a:ext>
            </a:extLst>
          </p:cNvPr>
          <p:cNvSpPr txBox="1"/>
          <p:nvPr/>
        </p:nvSpPr>
        <p:spPr>
          <a:xfrm>
            <a:off x="514756" y="1582199"/>
            <a:ext cx="92738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50682" tIns="75320" rIns="150682" bIns="7532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2967" b="1" dirty="0">
                <a:solidFill>
                  <a:srgbClr val="1A2DF3"/>
                </a:solidFill>
                <a:latin typeface="Open Sans"/>
                <a:ea typeface="Open Sans"/>
                <a:cs typeface="Open Sans"/>
                <a:sym typeface="Open Sans"/>
              </a:rPr>
              <a:t>What Have We Learnt So Far? </a:t>
            </a:r>
            <a:endParaRPr sz="2307" dirty="0">
              <a:solidFill>
                <a:srgbClr val="1A2DF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5" name="Google Shape;80;p9"/>
          <p:cNvCxnSpPr>
            <a:cxnSpLocks/>
          </p:cNvCxnSpPr>
          <p:nvPr/>
        </p:nvCxnSpPr>
        <p:spPr>
          <a:xfrm>
            <a:off x="525386" y="2292635"/>
            <a:ext cx="8734506" cy="0"/>
          </a:xfrm>
          <a:prstGeom prst="straightConnector1">
            <a:avLst/>
          </a:prstGeom>
          <a:noFill/>
          <a:ln w="28575" cap="flat" cmpd="sng">
            <a:solidFill>
              <a:srgbClr val="4762F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129EB1D-B2F9-A5DE-46B2-A7A8EEF90B5F}"/>
              </a:ext>
            </a:extLst>
          </p:cNvPr>
          <p:cNvSpPr txBox="1"/>
          <p:nvPr/>
        </p:nvSpPr>
        <p:spPr>
          <a:xfrm>
            <a:off x="838647" y="3468898"/>
            <a:ext cx="18426806" cy="55091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Blockchain is now better understood –  distinction between Cryptoc</a:t>
            </a:r>
            <a:r>
              <a:rPr lang="en-US" sz="3200" b="1" dirty="0">
                <a:solidFill>
                  <a:srgbClr val="0070C0"/>
                </a:solidFill>
              </a:rPr>
              <a:t>urrencies and a Blockchain platform</a:t>
            </a: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3200" b="1" dirty="0">
              <a:solidFill>
                <a:srgbClr val="0070C0"/>
              </a:solidFill>
            </a:endParaRP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3200" b="1" dirty="0">
                <a:solidFill>
                  <a:srgbClr val="0070C0"/>
                </a:solidFill>
              </a:rPr>
              <a:t> Sunday Newspaper Experts - ‘Blockchain” is a solution looking for a problem to solve</a:t>
            </a:r>
          </a:p>
          <a:p>
            <a:pPr marR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sz="3200" b="1" dirty="0">
              <a:solidFill>
                <a:srgbClr val="0070C0"/>
              </a:solidFill>
            </a:endParaRP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Legacy tec</a:t>
            </a:r>
            <a:r>
              <a:rPr lang="en-US" sz="3200" b="1" dirty="0">
                <a:solidFill>
                  <a:srgbClr val="0070C0"/>
                </a:solidFill>
              </a:rPr>
              <a:t>hnology continues to dominate and “it it </a:t>
            </a:r>
            <a:r>
              <a:rPr lang="en-US" sz="3200" b="1" dirty="0" err="1">
                <a:solidFill>
                  <a:srgbClr val="0070C0"/>
                </a:solidFill>
              </a:rPr>
              <a:t>ain’t</a:t>
            </a:r>
            <a:r>
              <a:rPr lang="en-US" sz="3200" b="1" dirty="0">
                <a:solidFill>
                  <a:srgbClr val="0070C0"/>
                </a:solidFill>
              </a:rPr>
              <a:t> broke, why fix it?” attitude</a:t>
            </a: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sz="3200" b="1" dirty="0">
              <a:solidFill>
                <a:srgbClr val="0070C0"/>
              </a:solidFill>
            </a:endParaRP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Blockchain</a:t>
            </a:r>
            <a:r>
              <a:rPr lang="en-US" sz="3200" b="1" dirty="0">
                <a:solidFill>
                  <a:srgbClr val="0070C0"/>
                </a:solidFill>
              </a:rPr>
              <a:t> stuck in innovation departments in Pharma companies and Education still required</a:t>
            </a:r>
          </a:p>
          <a:p>
            <a:pPr marR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en-US" sz="3200" b="1" dirty="0">
              <a:solidFill>
                <a:srgbClr val="0070C0"/>
              </a:solidFill>
            </a:endParaRP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Some sectors are more receptive to blockchain - pharma still seems to be very conservative</a:t>
            </a:r>
          </a:p>
          <a:p>
            <a:pPr marR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n-US" sz="3200" b="1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  <a:p>
            <a:pPr marL="457200" marR="0" indent="-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3200" b="1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Better Commercialization Strategies are re</a:t>
            </a:r>
            <a:r>
              <a:rPr lang="en-US" sz="3200" b="1" dirty="0">
                <a:solidFill>
                  <a:srgbClr val="0070C0"/>
                </a:solidFill>
              </a:rPr>
              <a:t>quired</a:t>
            </a:r>
            <a:endParaRPr kumimoji="0" lang="en-US" sz="3200" b="1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787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5929</TotalTime>
  <Words>678</Words>
  <Application>Microsoft Macintosh PowerPoint</Application>
  <PresentationFormat>Custom</PresentationFormat>
  <Paragraphs>146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Helvetica</vt:lpstr>
      <vt:lpstr>Helvetica Neue</vt:lpstr>
      <vt:lpstr>Noto Sans Symbols</vt:lpstr>
      <vt:lpstr>Open sans</vt:lpstr>
      <vt:lpstr>Open sans</vt:lpstr>
      <vt:lpstr>Open Sans Light</vt:lpstr>
      <vt:lpstr>Times New Roman</vt:lpstr>
      <vt:lpstr>Office Theme</vt:lpstr>
      <vt:lpstr>1_Office Theme</vt:lpstr>
      <vt:lpstr>Hataali  A Unified Platform for Personalized Medicine </vt:lpstr>
      <vt:lpstr>PowerPoint Presentation</vt:lpstr>
      <vt:lpstr>What are We Trying to Solve</vt:lpstr>
      <vt:lpstr>How We Use Blockchain</vt:lpstr>
      <vt:lpstr>PowerPoint Presentation</vt:lpstr>
      <vt:lpstr>PowerPoint Presentation</vt:lpstr>
      <vt:lpstr>PowerPoint Presentation</vt:lpstr>
      <vt:lpstr>What Difference Does Blockchain Make?</vt:lpstr>
      <vt:lpstr>Status and Background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Hataali  A Unified Technical Platform for Personalised Medicine </dc:title>
  <cp:lastModifiedBy>Raja Sharif</cp:lastModifiedBy>
  <cp:revision>78</cp:revision>
  <cp:lastPrinted>2021-12-01T11:47:01Z</cp:lastPrinted>
  <dcterms:modified xsi:type="dcterms:W3CDTF">2023-08-17T11:28:16Z</dcterms:modified>
</cp:coreProperties>
</file>