
<file path=[Content_Types].xml><?xml version="1.0" encoding="utf-8"?>
<Types xmlns="http://schemas.openxmlformats.org/package/2006/content-types"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Default Extension="jpeg" ContentType="image/jpeg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Default Extension="fntdata" ContentType="application/x-fontdata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32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80" r:id="rId1"/>
    <p:sldMasterId id="2147483881" r:id="rId2"/>
  </p:sldMasterIdLst>
  <p:notesMasterIdLst>
    <p:notesMasterId r:id="rId10"/>
  </p:notesMasterIdLst>
  <p:sldIdLst>
    <p:sldId id="262" r:id="rId3"/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embeddedFontLst>
    <p:embeddedFont>
      <p:font typeface="Nunito Medium" charset="0"/>
      <p:regular r:id="rId11"/>
      <p:bold r:id="rId12"/>
      <p:italic r:id="rId13"/>
      <p:boldItalic r:id="rId14"/>
    </p:embeddedFont>
    <p:embeddedFont>
      <p:font typeface="Nunito SemiBold" charset="0"/>
      <p:regular r:id="rId15"/>
      <p:bold r:id="rId16"/>
      <p:italic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Nunito Light" charset="0"/>
      <p:regular r:id="rId23"/>
      <p:bold r:id="rId24"/>
      <p:italic r:id="rId25"/>
      <p:boldItalic r:id="rId26"/>
    </p:embeddedFont>
    <p:embeddedFont>
      <p:font typeface="Nunito" charset="0"/>
      <p:regular r:id="rId27"/>
      <p:bold r:id="rId28"/>
      <p:italic r:id="rId29"/>
      <p:boldItalic r:id="rId30"/>
    </p:embeddedFont>
    <p:embeddedFont>
      <p:font typeface="Helvetica Neue" charset="0"/>
      <p:regular r:id="rId31"/>
      <p:bold r:id="rId32"/>
      <p:italic r:id="rId33"/>
      <p:boldItalic r:id="rId34"/>
    </p:embeddedFont>
    <p:embeddedFont>
      <p:font typeface="Book Antiqua" pitchFamily="18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34" Type="http://schemas.openxmlformats.org/officeDocument/2006/relationships/font" Target="fonts/font2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font" Target="fonts/font2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font" Target="fonts/font26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14002a2499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g14002a249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7" name="Google Shape;997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Seems to be a lack of focus on Virtual in the presentation. Does Virtual have multiple interfaces? One for personal./patient use and one for use by “Investigators”? Who are the investigators? Are these the Patient Advocacy group?, If not what are these. There is a lack of focus on the benefit VIRTUAL brings to the patient. Is the only platform that integrates with your EMR records (regardless of health system? Only participating partners?) and wearables? – Is this not unique?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What is the benefit of combining genomic data and real-world data for FDA submission? Is the genome data flowing through HIVE and Virtual? What are the sources? Does HIVE pull data from various projects and databases?  And also C&amp;GT biotechs? The biotechs use HIVE?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Is collecting real-world data a big value driver? Or is this the market with the lowest barriers to entry/ least level of sophistication?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Is clinical trial data not considered real-world data?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“Real world data in medicine is data derived from a number of sources that are associated with outcomes in a heterogeneous patient population in real-world settings, such as patient surveys, clinical trials, and observational cohort studies.”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fe0b3bbc01_0_10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gfe0b3bbc01_0_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fe0b3bbc01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8" name="Google Shape;1198;gfe0b3bbc01_0_11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1" name="Google Shape;1231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Where does real world data come into this equation? Is there revenue generation from this? More importantly is the consumer facing app actually that important?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Who creates the patient advocacy groups? Is this something done by the Epilepsy Foundation?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 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 2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0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101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10" name="Google Shape;410;p10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10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 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0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02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102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16" name="Google Shape;416;p10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2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03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03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10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0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24" name="Google Shape;424;p10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3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0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05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p10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 3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0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06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10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 3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0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36" name="Google Shape;436;p10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 3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08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08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40" name="Google Shape;440;p108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10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 2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0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 2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1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 3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1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11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50" name="Google Shape;450;p11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51" name="Google Shape;451;p11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1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12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5" name="Google Shape;455;p112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56" name="Google Shape;456;p11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4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13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13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60" name="Google Shape;460;p11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 2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1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64" name="Google Shape;464;p11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5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1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15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68" name="Google Shape;468;p11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 4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16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72" name="Google Shape;472;p11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 4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76" name="Google Shape;476;p11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 4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18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18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118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81" name="Google Shape;481;p11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 3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1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 3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2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 4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2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 4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95" name="Google Shape;495;p122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6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23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23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 3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04" name="Google Shape;504;p12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08" name="Google Shape;508;p125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 6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26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26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12" name="Google Shape;512;p12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1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12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12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20" name="Google Shape;520;p12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13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24" name="Google Shape;524;p12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14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28" name="Google Shape;528;p13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15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32" name="Google Shape;532;p13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 8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2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32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3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 8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33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40" name="Google Shape;540;p13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8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44" name="Google Shape;544;p13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8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35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35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48" name="Google Shape;548;p135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49" name="Google Shape;549;p13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 8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3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36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53" name="Google Shape;553;p136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54" name="Google Shape;554;p13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 8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3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3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58" name="Google Shape;558;p137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59" name="Google Shape;559;p13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 9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38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38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63" name="Google Shape;563;p13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 5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3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67" name="Google Shape;567;p13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 5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71" name="Google Shape;571;p14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 5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4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41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75" name="Google Shape;575;p141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4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7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4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7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4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 5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4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144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85" name="Google Shape;585;p144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4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 5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4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45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145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14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 10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46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146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95" name="Google Shape;595;p14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16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99" name="Google Shape;599;p14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7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48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48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03" name="Google Shape;603;p14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 6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4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4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07" name="Google Shape;607;p14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 6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5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 6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5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51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15" name="Google Shape;615;p151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16" name="Google Shape;616;p15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 4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5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 4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5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 6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5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54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25" name="Google Shape;625;p154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26" name="Google Shape;626;p15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 6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5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55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30" name="Google Shape;630;p155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31" name="Google Shape;631;p15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8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56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56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35" name="Google Shape;635;p15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 4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5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9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58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58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43" name="Google Shape;643;p15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 7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5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5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47" name="Google Shape;647;p15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 7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6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 7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6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61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55" name="Google Shape;655;p161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56" name="Google Shape;656;p16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 5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16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 5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6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 7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6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64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65" name="Google Shape;665;p164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66" name="Google Shape;666;p16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 7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6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65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0" name="Google Shape;670;p165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71" name="Google Shape;671;p16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10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66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66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75" name="Google Shape;675;p16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 5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79" name="Google Shape;679;p16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11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68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68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83" name="Google Shape;683;p16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 8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6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16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p16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 8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91" name="Google Shape;691;p17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 8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7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71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95" name="Google Shape;695;p171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96" name="Google Shape;696;p17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 6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 6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7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 8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7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174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705" name="Google Shape;705;p174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706" name="Google Shape;706;p17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 8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7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75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0" name="Google Shape;710;p175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711" name="Google Shape;711;p17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 12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76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176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715" name="Google Shape;715;p17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 6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719" name="Google Shape;719;p17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 2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78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80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80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1" name="Google Shape;731;p180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5" name="Google Shape;735;p181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2">
  <p:cSld name="Two Content 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9" name="Google Shape;739;p182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3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3" name="Google Shape;743;p183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84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4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0" name="Google Shape;750;p18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5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4" name="Google Shape;754;p18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6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8" name="Google Shape;758;p18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88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88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2" name="Google Shape;762;p18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8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18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6" name="Google Shape;766;p189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0" name="Google Shape;770;p19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9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91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4" name="Google Shape;774;p191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5" name="Google Shape;775;p19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">
  <p:cSld name="Comparison 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9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92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9" name="Google Shape;779;p192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92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9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93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4" name="Google Shape;784;p193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5" name="Google Shape;785;p193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94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194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9" name="Google Shape;789;p194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 2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9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9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3" name="Google Shape;793;p19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7" name="Google Shape;797;p19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2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9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97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1" name="Google Shape;801;p197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2" name="Google Shape;802;p19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2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9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99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 2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0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20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1" name="Google Shape;811;p200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2" name="Google Shape;812;p20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 2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20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201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6" name="Google Shape;816;p201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7" name="Google Shape;817;p20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202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202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1" name="Google Shape;821;p202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20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0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203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 2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204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04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9" name="Google Shape;829;p204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 3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20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0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3" name="Google Shape;833;p20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3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2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0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7" name="Google Shape;837;p20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3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0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07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1" name="Google Shape;841;p207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2" name="Google Shape;842;p20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3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20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20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2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09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 3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21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21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1" name="Google Shape;851;p210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2" name="Google Shape;852;p21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 3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1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211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6" name="Google Shape;856;p211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7" name="Google Shape;857;p21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 2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212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212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1" name="Google Shape;861;p212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2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2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5" name="Google Shape;865;p213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 3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14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214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9" name="Google Shape;869;p214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 4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21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3" name="Google Shape;873;p21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4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2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2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7" name="Google Shape;877;p21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4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1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217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1" name="Google Shape;881;p217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2" name="Google Shape;882;p21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4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21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3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9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 4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2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2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1" name="Google Shape;891;p220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2" name="Google Shape;892;p22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 4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22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221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6" name="Google Shape;896;p221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7" name="Google Shape;897;p22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2">
  <p:cSld name="Content with Caption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 3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22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222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1" name="Google Shape;901;p222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2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5" name="Google Shape;905;p223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 4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224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224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9" name="Google Shape;909;p224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 5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2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2" name="Google Shape;912;p22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3" name="Google Shape;913;p22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5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2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2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7" name="Google Shape;917;p22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5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2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227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1" name="Google Shape;921;p227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2" name="Google Shape;922;p22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5"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2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22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4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229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 5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23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23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1" name="Google Shape;931;p230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2" name="Google Shape;932;p23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 5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23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231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6" name="Google Shape;936;p231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7" name="Google Shape;937;p23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2">
  <p:cSld name="Picture with Caption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2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 4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232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232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1" name="Google Shape;941;p232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4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2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5" name="Google Shape;945;p233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9" name="Google Shape;949;p2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2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3">
  <p:cSld name="Two Conten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3">
  <p:cSld name="Comparison 3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3">
  <p:cSld name="Content with Caption 3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3">
  <p:cSld name="Picture with Caption 3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3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3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2">
  <p:cSld name="1_Title Slid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5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">
  <p:cSld name="1_Title and Content 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3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7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7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8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4">
  <p:cSld name="Two Content 4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4">
  <p:cSld name="Comparison 4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0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40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4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">
  <p:cSld name="Blank 3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4">
  <p:cSld name="Content with Caption 4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3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43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4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4">
  <p:cSld name="Picture with Caption 4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4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4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3">
  <p:cSld name="1_Title Slide 3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5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4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3">
  <p:cSld name="1_Title and Content 3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4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 Slide 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7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7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4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8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4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5">
  <p:cSld name="Two Content 5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4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5">
  <p:cSld name="Comparison 5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0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0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5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3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4">
  <p:cSld name="Blank 4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5">
  <p:cSld name="Content with Caption 5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3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53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5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5">
  <p:cSld name="Picture with Caption 5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5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5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4">
  <p:cSld name="1_Title Slide 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5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4">
  <p:cSld name="1_Title and Content 4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5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57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8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8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58"/>
          <p:cNvSpPr txBox="1">
            <a:spLocks noGrp="1"/>
          </p:cNvSpPr>
          <p:nvPr>
            <p:ph type="sldNum" idx="12"/>
          </p:nvPr>
        </p:nvSpPr>
        <p:spPr>
          <a:xfrm>
            <a:off x="11095192" y="6414827"/>
            <a:ext cx="258584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7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59"/>
          <p:cNvSpPr txBox="1">
            <a:spLocks noGrp="1"/>
          </p:cNvSpPr>
          <p:nvPr>
            <p:ph type="sldNum" idx="12"/>
          </p:nvPr>
        </p:nvSpPr>
        <p:spPr>
          <a:xfrm>
            <a:off x="11095192" y="6414827"/>
            <a:ext cx="258584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60"/>
          <p:cNvSpPr txBox="1">
            <a:spLocks noGrp="1"/>
          </p:cNvSpPr>
          <p:nvPr>
            <p:ph type="sldNum" idx="12"/>
          </p:nvPr>
        </p:nvSpPr>
        <p:spPr>
          <a:xfrm>
            <a:off x="11095193" y="6414828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Title and Content 3 2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 3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1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61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61"/>
          <p:cNvSpPr txBox="1">
            <a:spLocks noGrp="1"/>
          </p:cNvSpPr>
          <p:nvPr>
            <p:ph type="sldNum" idx="12"/>
          </p:nvPr>
        </p:nvSpPr>
        <p:spPr>
          <a:xfrm>
            <a:off x="11095193" y="6414828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 6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62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62"/>
          <p:cNvSpPr txBox="1">
            <a:spLocks noGrp="1"/>
          </p:cNvSpPr>
          <p:nvPr>
            <p:ph type="sldNum" idx="12"/>
          </p:nvPr>
        </p:nvSpPr>
        <p:spPr>
          <a:xfrm>
            <a:off x="11095193" y="6414828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6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63"/>
          <p:cNvSpPr txBox="1">
            <a:spLocks noGrp="1"/>
          </p:cNvSpPr>
          <p:nvPr>
            <p:ph type="sldNum" idx="12"/>
          </p:nvPr>
        </p:nvSpPr>
        <p:spPr>
          <a:xfrm>
            <a:off x="11095193" y="6414828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6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4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4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900" cy="82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64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00" cy="82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64"/>
          <p:cNvSpPr txBox="1">
            <a:spLocks noGrp="1"/>
          </p:cNvSpPr>
          <p:nvPr>
            <p:ph type="sldNum" idx="12"/>
          </p:nvPr>
        </p:nvSpPr>
        <p:spPr>
          <a:xfrm>
            <a:off x="11095193" y="6414828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 6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65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65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65"/>
          <p:cNvSpPr txBox="1">
            <a:spLocks noGrp="1"/>
          </p:cNvSpPr>
          <p:nvPr>
            <p:ph type="sldNum" idx="12"/>
          </p:nvPr>
        </p:nvSpPr>
        <p:spPr>
          <a:xfrm>
            <a:off x="11095193" y="6414828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 6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6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1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66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66"/>
          <p:cNvSpPr txBox="1">
            <a:spLocks noGrp="1"/>
          </p:cNvSpPr>
          <p:nvPr>
            <p:ph type="sldNum" idx="12"/>
          </p:nvPr>
        </p:nvSpPr>
        <p:spPr>
          <a:xfrm>
            <a:off x="11095193" y="6414828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5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7"/>
          <p:cNvSpPr txBox="1">
            <a:spLocks noGrp="1"/>
          </p:cNvSpPr>
          <p:nvPr>
            <p:ph type="sldNum" idx="12"/>
          </p:nvPr>
        </p:nvSpPr>
        <p:spPr>
          <a:xfrm>
            <a:off x="11095193" y="6414828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>
  <p:cSld name="Vide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8"/>
          <p:cNvSpPr txBox="1">
            <a:spLocks noGrp="1"/>
          </p:cNvSpPr>
          <p:nvPr>
            <p:ph type="sldNum" idx="12"/>
          </p:nvPr>
        </p:nvSpPr>
        <p:spPr>
          <a:xfrm>
            <a:off x="11685954" y="6521450"/>
            <a:ext cx="203501" cy="20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575" tIns="44575" rIns="44575" bIns="44575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Book Antiqua"/>
              <a:buNone/>
              <a:defRPr sz="800">
                <a:solidFill>
                  <a:srgbClr val="333333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Book Antiqua"/>
              <a:buNone/>
              <a:defRPr sz="800">
                <a:solidFill>
                  <a:srgbClr val="333333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Book Antiqua"/>
              <a:buNone/>
              <a:defRPr sz="800">
                <a:solidFill>
                  <a:srgbClr val="333333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Book Antiqua"/>
              <a:buNone/>
              <a:defRPr sz="800">
                <a:solidFill>
                  <a:srgbClr val="333333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Book Antiqua"/>
              <a:buNone/>
              <a:defRPr sz="800">
                <a:solidFill>
                  <a:srgbClr val="333333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Book Antiqua"/>
              <a:buNone/>
              <a:defRPr sz="800">
                <a:solidFill>
                  <a:srgbClr val="333333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Book Antiqua"/>
              <a:buNone/>
              <a:defRPr sz="800">
                <a:solidFill>
                  <a:srgbClr val="333333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Book Antiqua"/>
              <a:buNone/>
              <a:defRPr sz="800">
                <a:solidFill>
                  <a:srgbClr val="333333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Book Antiqua"/>
              <a:buNone/>
              <a:defRPr sz="800">
                <a:solidFill>
                  <a:srgbClr val="333333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2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69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0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70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70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4">
  <p:cSld name="Title and Content 4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1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71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71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Title and Content 3 3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72"/>
          <p:cNvSpPr txBox="1">
            <a:spLocks noGrp="1"/>
          </p:cNvSpPr>
          <p:nvPr>
            <p:ph type="sldNum" idx="12"/>
          </p:nvPr>
        </p:nvSpPr>
        <p:spPr>
          <a:xfrm>
            <a:off x="11095197" y="6414829"/>
            <a:ext cx="258584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 5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3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73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7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5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7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6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7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7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7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7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8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7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9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7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 5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9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79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7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 7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80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8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5">
  <p:cSld name="Title and Content 5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7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8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7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2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8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82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8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 7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83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83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8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 7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8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8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8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 6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8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8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p8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88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88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88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6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8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6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6">
  <p:cSld name="Title and Content 6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91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p9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9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9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92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5" name="Google Shape;375;p92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92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 7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3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93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93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10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9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94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9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5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95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 2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6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6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 2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97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 2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98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98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98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98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99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00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75" Type="http://schemas.openxmlformats.org/officeDocument/2006/relationships/slideLayout" Target="../slideLayouts/slideLayout175.xml"/><Relationship Id="rId170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77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72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26" Type="http://schemas.openxmlformats.org/officeDocument/2006/relationships/slideLayout" Target="../slideLayouts/slideLayout203.xml"/><Relationship Id="rId39" Type="http://schemas.openxmlformats.org/officeDocument/2006/relationships/slideLayout" Target="../slideLayouts/slideLayout216.xml"/><Relationship Id="rId21" Type="http://schemas.openxmlformats.org/officeDocument/2006/relationships/slideLayout" Target="../slideLayouts/slideLayout198.xml"/><Relationship Id="rId34" Type="http://schemas.openxmlformats.org/officeDocument/2006/relationships/slideLayout" Target="../slideLayouts/slideLayout211.xml"/><Relationship Id="rId42" Type="http://schemas.openxmlformats.org/officeDocument/2006/relationships/slideLayout" Target="../slideLayouts/slideLayout219.xml"/><Relationship Id="rId47" Type="http://schemas.openxmlformats.org/officeDocument/2006/relationships/slideLayout" Target="../slideLayouts/slideLayout224.xml"/><Relationship Id="rId50" Type="http://schemas.openxmlformats.org/officeDocument/2006/relationships/slideLayout" Target="../slideLayouts/slideLayout227.xml"/><Relationship Id="rId55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5" Type="http://schemas.openxmlformats.org/officeDocument/2006/relationships/slideLayout" Target="../slideLayouts/slideLayout202.xml"/><Relationship Id="rId33" Type="http://schemas.openxmlformats.org/officeDocument/2006/relationships/slideLayout" Target="../slideLayouts/slideLayout210.xml"/><Relationship Id="rId38" Type="http://schemas.openxmlformats.org/officeDocument/2006/relationships/slideLayout" Target="../slideLayouts/slideLayout215.xml"/><Relationship Id="rId46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97.xml"/><Relationship Id="rId29" Type="http://schemas.openxmlformats.org/officeDocument/2006/relationships/slideLayout" Target="../slideLayouts/slideLayout206.xml"/><Relationship Id="rId41" Type="http://schemas.openxmlformats.org/officeDocument/2006/relationships/slideLayout" Target="../slideLayouts/slideLayout218.xml"/><Relationship Id="rId54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201.xml"/><Relationship Id="rId32" Type="http://schemas.openxmlformats.org/officeDocument/2006/relationships/slideLayout" Target="../slideLayouts/slideLayout209.xml"/><Relationship Id="rId37" Type="http://schemas.openxmlformats.org/officeDocument/2006/relationships/slideLayout" Target="../slideLayouts/slideLayout214.xml"/><Relationship Id="rId40" Type="http://schemas.openxmlformats.org/officeDocument/2006/relationships/slideLayout" Target="../slideLayouts/slideLayout217.xml"/><Relationship Id="rId45" Type="http://schemas.openxmlformats.org/officeDocument/2006/relationships/slideLayout" Target="../slideLayouts/slideLayout222.xml"/><Relationship Id="rId53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23" Type="http://schemas.openxmlformats.org/officeDocument/2006/relationships/slideLayout" Target="../slideLayouts/slideLayout200.xml"/><Relationship Id="rId28" Type="http://schemas.openxmlformats.org/officeDocument/2006/relationships/slideLayout" Target="../slideLayouts/slideLayout205.xml"/><Relationship Id="rId36" Type="http://schemas.openxmlformats.org/officeDocument/2006/relationships/slideLayout" Target="../slideLayouts/slideLayout213.xml"/><Relationship Id="rId49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08.xml"/><Relationship Id="rId44" Type="http://schemas.openxmlformats.org/officeDocument/2006/relationships/slideLayout" Target="../slideLayouts/slideLayout221.xml"/><Relationship Id="rId52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Relationship Id="rId27" Type="http://schemas.openxmlformats.org/officeDocument/2006/relationships/slideLayout" Target="../slideLayouts/slideLayout204.xml"/><Relationship Id="rId30" Type="http://schemas.openxmlformats.org/officeDocument/2006/relationships/slideLayout" Target="../slideLayouts/slideLayout207.xml"/><Relationship Id="rId35" Type="http://schemas.openxmlformats.org/officeDocument/2006/relationships/slideLayout" Target="../slideLayouts/slideLayout212.xml"/><Relationship Id="rId43" Type="http://schemas.openxmlformats.org/officeDocument/2006/relationships/slideLayout" Target="../slideLayouts/slideLayout220.xml"/><Relationship Id="rId48" Type="http://schemas.openxmlformats.org/officeDocument/2006/relationships/slideLayout" Target="../slideLayouts/slideLayout225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185.xml"/><Relationship Id="rId51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1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095217" y="6414780"/>
            <a:ext cx="258584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  <p:sldLayoutId id="2147483763" r:id="rId116"/>
    <p:sldLayoutId id="2147483764" r:id="rId117"/>
    <p:sldLayoutId id="2147483765" r:id="rId118"/>
    <p:sldLayoutId id="2147483766" r:id="rId119"/>
    <p:sldLayoutId id="2147483767" r:id="rId120"/>
    <p:sldLayoutId id="2147483768" r:id="rId121"/>
    <p:sldLayoutId id="2147483769" r:id="rId122"/>
    <p:sldLayoutId id="2147483770" r:id="rId123"/>
    <p:sldLayoutId id="2147483771" r:id="rId124"/>
    <p:sldLayoutId id="2147483772" r:id="rId125"/>
    <p:sldLayoutId id="2147483773" r:id="rId126"/>
    <p:sldLayoutId id="2147483774" r:id="rId127"/>
    <p:sldLayoutId id="2147483775" r:id="rId128"/>
    <p:sldLayoutId id="2147483776" r:id="rId129"/>
    <p:sldLayoutId id="2147483777" r:id="rId130"/>
    <p:sldLayoutId id="2147483778" r:id="rId131"/>
    <p:sldLayoutId id="2147483779" r:id="rId132"/>
    <p:sldLayoutId id="2147483780" r:id="rId133"/>
    <p:sldLayoutId id="2147483781" r:id="rId134"/>
    <p:sldLayoutId id="2147483782" r:id="rId135"/>
    <p:sldLayoutId id="2147483783" r:id="rId136"/>
    <p:sldLayoutId id="2147483784" r:id="rId137"/>
    <p:sldLayoutId id="2147483785" r:id="rId138"/>
    <p:sldLayoutId id="2147483786" r:id="rId139"/>
    <p:sldLayoutId id="2147483787" r:id="rId140"/>
    <p:sldLayoutId id="2147483788" r:id="rId141"/>
    <p:sldLayoutId id="2147483789" r:id="rId142"/>
    <p:sldLayoutId id="2147483790" r:id="rId143"/>
    <p:sldLayoutId id="2147483791" r:id="rId144"/>
    <p:sldLayoutId id="2147483792" r:id="rId145"/>
    <p:sldLayoutId id="2147483793" r:id="rId146"/>
    <p:sldLayoutId id="2147483794" r:id="rId147"/>
    <p:sldLayoutId id="2147483795" r:id="rId148"/>
    <p:sldLayoutId id="2147483796" r:id="rId149"/>
    <p:sldLayoutId id="2147483797" r:id="rId150"/>
    <p:sldLayoutId id="2147483798" r:id="rId151"/>
    <p:sldLayoutId id="2147483799" r:id="rId152"/>
    <p:sldLayoutId id="2147483800" r:id="rId153"/>
    <p:sldLayoutId id="2147483801" r:id="rId154"/>
    <p:sldLayoutId id="2147483802" r:id="rId155"/>
    <p:sldLayoutId id="2147483803" r:id="rId156"/>
    <p:sldLayoutId id="2147483804" r:id="rId157"/>
    <p:sldLayoutId id="2147483805" r:id="rId158"/>
    <p:sldLayoutId id="2147483806" r:id="rId159"/>
    <p:sldLayoutId id="2147483807" r:id="rId160"/>
    <p:sldLayoutId id="2147483808" r:id="rId161"/>
    <p:sldLayoutId id="2147483809" r:id="rId162"/>
    <p:sldLayoutId id="2147483810" r:id="rId163"/>
    <p:sldLayoutId id="2147483811" r:id="rId164"/>
    <p:sldLayoutId id="2147483812" r:id="rId165"/>
    <p:sldLayoutId id="2147483813" r:id="rId166"/>
    <p:sldLayoutId id="2147483814" r:id="rId167"/>
    <p:sldLayoutId id="2147483815" r:id="rId168"/>
    <p:sldLayoutId id="2147483816" r:id="rId169"/>
    <p:sldLayoutId id="2147483817" r:id="rId170"/>
    <p:sldLayoutId id="2147483818" r:id="rId171"/>
    <p:sldLayoutId id="2147483819" r:id="rId172"/>
    <p:sldLayoutId id="2147483820" r:id="rId173"/>
    <p:sldLayoutId id="2147483821" r:id="rId174"/>
    <p:sldLayoutId id="2147483822" r:id="rId175"/>
    <p:sldLayoutId id="2147483823" r:id="rId176"/>
    <p:sldLayoutId id="2147483824" r:id="rId17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6" name="Google Shape;726;p1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7" name="Google Shape;727;p179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  <p:sldLayoutId id="2147483848" r:id="rId24"/>
    <p:sldLayoutId id="2147483849" r:id="rId25"/>
    <p:sldLayoutId id="2147483850" r:id="rId26"/>
    <p:sldLayoutId id="2147483851" r:id="rId27"/>
    <p:sldLayoutId id="2147483852" r:id="rId28"/>
    <p:sldLayoutId id="2147483853" r:id="rId29"/>
    <p:sldLayoutId id="2147483854" r:id="rId30"/>
    <p:sldLayoutId id="2147483855" r:id="rId31"/>
    <p:sldLayoutId id="2147483856" r:id="rId32"/>
    <p:sldLayoutId id="2147483857" r:id="rId33"/>
    <p:sldLayoutId id="2147483858" r:id="rId34"/>
    <p:sldLayoutId id="2147483859" r:id="rId35"/>
    <p:sldLayoutId id="2147483860" r:id="rId36"/>
    <p:sldLayoutId id="2147483861" r:id="rId37"/>
    <p:sldLayoutId id="2147483862" r:id="rId38"/>
    <p:sldLayoutId id="2147483863" r:id="rId39"/>
    <p:sldLayoutId id="2147483864" r:id="rId40"/>
    <p:sldLayoutId id="2147483865" r:id="rId41"/>
    <p:sldLayoutId id="2147483866" r:id="rId42"/>
    <p:sldLayoutId id="2147483867" r:id="rId43"/>
    <p:sldLayoutId id="2147483868" r:id="rId44"/>
    <p:sldLayoutId id="2147483869" r:id="rId45"/>
    <p:sldLayoutId id="2147483870" r:id="rId46"/>
    <p:sldLayoutId id="2147483871" r:id="rId47"/>
    <p:sldLayoutId id="2147483872" r:id="rId48"/>
    <p:sldLayoutId id="2147483873" r:id="rId49"/>
    <p:sldLayoutId id="2147483874" r:id="rId50"/>
    <p:sldLayoutId id="2147483875" r:id="rId51"/>
    <p:sldLayoutId id="2147483876" r:id="rId52"/>
    <p:sldLayoutId id="2147483877" r:id="rId53"/>
    <p:sldLayoutId id="2147483878" r:id="rId54"/>
    <p:sldLayoutId id="2147483879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computeobject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angle 3">
            <a:extLst>
              <a:ext uri="{FF2B5EF4-FFF2-40B4-BE49-F238E27FC236}">
                <a16:creationId xmlns="" xmlns:a16="http://schemas.microsoft.com/office/drawing/2014/main" id="{20A3D11E-3300-C00F-11C1-DE1E3F7E9177}"/>
              </a:ext>
            </a:extLst>
          </p:cNvPr>
          <p:cNvSpPr/>
          <p:nvPr/>
        </p:nvSpPr>
        <p:spPr>
          <a:xfrm>
            <a:off x="0" y="4363278"/>
            <a:ext cx="5750115" cy="2494722"/>
          </a:xfrm>
          <a:prstGeom prst="triangle">
            <a:avLst>
              <a:gd name="adj" fmla="val 4960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riangle 33">
            <a:extLst>
              <a:ext uri="{FF2B5EF4-FFF2-40B4-BE49-F238E27FC236}">
                <a16:creationId xmlns="" xmlns:a16="http://schemas.microsoft.com/office/drawing/2014/main" id="{C8B4DE14-0FA6-7672-A566-17B43E9C8BD7}"/>
              </a:ext>
            </a:extLst>
          </p:cNvPr>
          <p:cNvSpPr/>
          <p:nvPr/>
        </p:nvSpPr>
        <p:spPr>
          <a:xfrm>
            <a:off x="404953" y="4293705"/>
            <a:ext cx="6359994" cy="2564296"/>
          </a:xfrm>
          <a:prstGeom prst="triangle">
            <a:avLst>
              <a:gd name="adj" fmla="val 4960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>
            <a:extLst>
              <a:ext uri="{FF2B5EF4-FFF2-40B4-BE49-F238E27FC236}">
                <a16:creationId xmlns="" xmlns:a16="http://schemas.microsoft.com/office/drawing/2014/main" id="{A2F45486-7D03-8370-AD92-08495CEDC487}"/>
              </a:ext>
            </a:extLst>
          </p:cNvPr>
          <p:cNvSpPr/>
          <p:nvPr/>
        </p:nvSpPr>
        <p:spPr>
          <a:xfrm>
            <a:off x="0" y="0"/>
            <a:ext cx="8530775" cy="6858000"/>
          </a:xfrm>
          <a:custGeom>
            <a:avLst/>
            <a:gdLst>
              <a:gd name="connsiteX0" fmla="*/ 0 w 6418217"/>
              <a:gd name="connsiteY0" fmla="*/ 5434149 h 5434149"/>
              <a:gd name="connsiteX1" fmla="*/ 0 w 6418217"/>
              <a:gd name="connsiteY1" fmla="*/ 0 h 5434149"/>
              <a:gd name="connsiteX2" fmla="*/ 6418217 w 6418217"/>
              <a:gd name="connsiteY2" fmla="*/ 5434149 h 5434149"/>
              <a:gd name="connsiteX3" fmla="*/ 0 w 6418217"/>
              <a:gd name="connsiteY3" fmla="*/ 5434149 h 5434149"/>
              <a:gd name="connsiteX0" fmla="*/ 0 w 7167154"/>
              <a:gd name="connsiteY0" fmla="*/ 5442857 h 5442857"/>
              <a:gd name="connsiteX1" fmla="*/ 0 w 7167154"/>
              <a:gd name="connsiteY1" fmla="*/ 8708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  <a:gd name="connsiteX0" fmla="*/ 0 w 7167154"/>
              <a:gd name="connsiteY0" fmla="*/ 5442857 h 5442857"/>
              <a:gd name="connsiteX1" fmla="*/ 0 w 7167154"/>
              <a:gd name="connsiteY1" fmla="*/ 1796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7154" h="5442857">
                <a:moveTo>
                  <a:pt x="0" y="5442857"/>
                </a:moveTo>
                <a:lnTo>
                  <a:pt x="0" y="1796"/>
                </a:lnTo>
                <a:lnTo>
                  <a:pt x="7167154" y="0"/>
                </a:lnTo>
                <a:lnTo>
                  <a:pt x="0" y="5442857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18313" t="-4602" r="-603" b="-46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iagonal Stripe 26">
            <a:extLst>
              <a:ext uri="{FF2B5EF4-FFF2-40B4-BE49-F238E27FC236}">
                <a16:creationId xmlns="" xmlns:a16="http://schemas.microsoft.com/office/drawing/2014/main" id="{678D605C-C06E-6F10-8AE3-CF66E1F737E5}"/>
              </a:ext>
            </a:extLst>
          </p:cNvPr>
          <p:cNvSpPr/>
          <p:nvPr/>
        </p:nvSpPr>
        <p:spPr>
          <a:xfrm>
            <a:off x="1" y="0"/>
            <a:ext cx="8542116" cy="6858000"/>
          </a:xfrm>
          <a:custGeom>
            <a:avLst/>
            <a:gdLst>
              <a:gd name="connsiteX0" fmla="*/ 0 w 7715794"/>
              <a:gd name="connsiteY0" fmla="*/ 2904309 h 5808617"/>
              <a:gd name="connsiteX1" fmla="*/ 3857897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2904309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5412378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5412378 h 580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794" h="5808617">
                <a:moveTo>
                  <a:pt x="0" y="5412378"/>
                </a:moveTo>
                <a:lnTo>
                  <a:pt x="7219405" y="0"/>
                </a:lnTo>
                <a:lnTo>
                  <a:pt x="7715794" y="0"/>
                </a:lnTo>
                <a:lnTo>
                  <a:pt x="0" y="5808617"/>
                </a:lnTo>
                <a:lnTo>
                  <a:pt x="0" y="5412378"/>
                </a:lnTo>
                <a:close/>
              </a:path>
            </a:pathLst>
          </a:custGeom>
          <a:solidFill>
            <a:schemeClr val="bg1">
              <a:alpha val="637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21292D5-E981-D14C-989B-7CEC2C8200F3}"/>
              </a:ext>
            </a:extLst>
          </p:cNvPr>
          <p:cNvSpPr/>
          <p:nvPr/>
        </p:nvSpPr>
        <p:spPr>
          <a:xfrm>
            <a:off x="3962400" y="388620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Chu, Co-Founder &amp; CEO,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Embleema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F46F97D-C12F-D44D-BDA1-BA2147102035}"/>
              </a:ext>
            </a:extLst>
          </p:cNvPr>
          <p:cNvSpPr/>
          <p:nvPr/>
        </p:nvSpPr>
        <p:spPr>
          <a:xfrm>
            <a:off x="4876800" y="3429000"/>
            <a:ext cx="6644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Blockchain for Precision Medicine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35B16FB-86BA-8024-5328-2E66380CFFBD}"/>
              </a:ext>
            </a:extLst>
          </p:cNvPr>
          <p:cNvSpPr txBox="1"/>
          <p:nvPr/>
        </p:nvSpPr>
        <p:spPr>
          <a:xfrm>
            <a:off x="365760" y="372495"/>
            <a:ext cx="5416732" cy="1636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20"/>
              </a:lnSpc>
            </a:pP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Blockchain in Healthcare </a:t>
            </a:r>
            <a:b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</a:b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Today &amp; </a:t>
            </a:r>
            <a:r>
              <a:rPr lang="en-US" sz="4400" b="1" i="0" u="none" strike="noStrike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Tomorrow</a:t>
            </a:r>
            <a:endParaRPr lang="en-US" sz="4400" b="1" i="0" u="none" strike="noStrike" dirty="0" smtClean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Roboto" panose="02000000000000000000" pitchFamily="2" charset="0"/>
            </a:endParaRPr>
          </a:p>
        </p:txBody>
      </p:sp>
      <p:grpSp>
        <p:nvGrpSpPr>
          <p:cNvPr id="3" name="Group 36">
            <a:extLst>
              <a:ext uri="{FF2B5EF4-FFF2-40B4-BE49-F238E27FC236}">
                <a16:creationId xmlns="" xmlns:a16="http://schemas.microsoft.com/office/drawing/2014/main" id="{00FF01A1-0AC9-66D6-36AA-6B7153118590}"/>
              </a:ext>
            </a:extLst>
          </p:cNvPr>
          <p:cNvGrpSpPr/>
          <p:nvPr/>
        </p:nvGrpSpPr>
        <p:grpSpPr>
          <a:xfrm>
            <a:off x="7924800" y="5466940"/>
            <a:ext cx="4060526" cy="1220049"/>
            <a:chOff x="7494104" y="749459"/>
            <a:chExt cx="4060526" cy="1220049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D76886AE-FAF5-D046-BC08-8CA71270A5FE}"/>
                </a:ext>
              </a:extLst>
            </p:cNvPr>
            <p:cNvSpPr/>
            <p:nvPr/>
          </p:nvSpPr>
          <p:spPr>
            <a:xfrm>
              <a:off x="10125365" y="1446288"/>
              <a:ext cx="14292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dirty="0">
                  <a:solidFill>
                    <a:srgbClr val="E72625"/>
                  </a:solidFill>
                  <a:cs typeface="Arial" panose="020B0604020202020204" pitchFamily="34" charset="0"/>
                </a:rPr>
                <a:t>2022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8A700317-99D7-8FBE-8310-65CF3E63C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104" y="749459"/>
              <a:ext cx="3940036" cy="1197947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D566CCEE-A373-CF6D-FE03-CAF2E5D65789}"/>
              </a:ext>
            </a:extLst>
          </p:cNvPr>
          <p:cNvSpPr>
            <a:spLocks noChangeAspect="1"/>
          </p:cNvSpPr>
          <p:nvPr/>
        </p:nvSpPr>
        <p:spPr>
          <a:xfrm>
            <a:off x="7772400" y="249737"/>
            <a:ext cx="1807663" cy="1807663"/>
          </a:xfrm>
          <a:prstGeom prst="ellipse">
            <a:avLst/>
          </a:prstGeom>
          <a:blipFill dpi="0" rotWithShape="1">
            <a:blip r:embed="rId4"/>
            <a:srcRect/>
            <a:stretch>
              <a:fillRect l="-39881" t="-2720" r="-13520" b="-2720"/>
            </a:stretch>
          </a:blip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72812EE-3428-CF42-8A28-F07B3331D4D6}"/>
              </a:ext>
            </a:extLst>
          </p:cNvPr>
          <p:cNvSpPr/>
          <p:nvPr/>
        </p:nvSpPr>
        <p:spPr>
          <a:xfrm>
            <a:off x="9144000" y="533400"/>
            <a:ext cx="27430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15, 2022</a:t>
            </a:r>
          </a:p>
          <a:p>
            <a:pPr algn="r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Public Library</a:t>
            </a:r>
          </a:p>
          <a:p>
            <a:pPr algn="r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Austin, TX  USA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2EA90EC-C1DC-BE4C-6C05-7270DFDE810F}"/>
              </a:ext>
            </a:extLst>
          </p:cNvPr>
          <p:cNvSpPr txBox="1"/>
          <p:nvPr/>
        </p:nvSpPr>
        <p:spPr>
          <a:xfrm>
            <a:off x="482826" y="6438973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conv2xsymposium.com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Isosceles Triangle 19"/>
          <p:cNvSpPr/>
          <p:nvPr/>
        </p:nvSpPr>
        <p:spPr>
          <a:xfrm>
            <a:off x="0" y="4495800"/>
            <a:ext cx="6172200" cy="2362200"/>
          </a:xfrm>
          <a:prstGeom prst="triangl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B247252-4211-03EC-30CF-1AC1153955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031997" y="5562600"/>
            <a:ext cx="2082803" cy="966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2319584"/>
            <a:ext cx="2819400" cy="28194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8391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235" descr="Embleema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122" y="-999067"/>
            <a:ext cx="12288244" cy="846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235" descr="Google Shape;472;p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9390" y="2158392"/>
            <a:ext cx="5433373" cy="1076032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235"/>
          <p:cNvSpPr txBox="1"/>
          <p:nvPr/>
        </p:nvSpPr>
        <p:spPr>
          <a:xfrm>
            <a:off x="1601992" y="4150726"/>
            <a:ext cx="8988000" cy="28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unito ExtraLight"/>
              <a:buNone/>
            </a:pPr>
            <a:r>
              <a:rPr lang="en-US" sz="3000">
                <a:solidFill>
                  <a:srgbClr val="FFFFFF"/>
                </a:solidFill>
                <a:latin typeface="Nunito Medium"/>
                <a:ea typeface="Nunito Medium"/>
                <a:cs typeface="Nunito Medium"/>
                <a:sym typeface="Nunito Medium"/>
              </a:rPr>
              <a:t>Blockchain for Precision Medicine</a:t>
            </a:r>
            <a:endParaRPr sz="3000">
              <a:solidFill>
                <a:srgbClr val="FFFFFF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unito ExtraLight"/>
              <a:buNone/>
            </a:pPr>
            <a:endParaRPr sz="3000">
              <a:solidFill>
                <a:srgbClr val="FFFFFF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unito ExtraLight"/>
              <a:buNone/>
            </a:pPr>
            <a:r>
              <a:rPr lang="en-US" sz="2200">
                <a:solidFill>
                  <a:srgbClr val="FFFFFF"/>
                </a:solidFill>
                <a:latin typeface="Nunito Medium"/>
                <a:ea typeface="Nunito Medium"/>
                <a:cs typeface="Nunito Medium"/>
                <a:sym typeface="Nunito Medium"/>
              </a:rPr>
              <a:t>ConV2X Blockchain Event</a:t>
            </a:r>
            <a:endParaRPr sz="2200">
              <a:solidFill>
                <a:srgbClr val="FFFFFF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unito ExtraLight"/>
              <a:buNone/>
            </a:pPr>
            <a:r>
              <a:rPr lang="en-US" sz="2200">
                <a:solidFill>
                  <a:srgbClr val="FFFFFF"/>
                </a:solidFill>
                <a:latin typeface="Nunito Medium"/>
                <a:ea typeface="Nunito Medium"/>
                <a:cs typeface="Nunito Medium"/>
                <a:sym typeface="Nunito Medium"/>
              </a:rPr>
              <a:t>September 15, 2022</a:t>
            </a:r>
            <a:endParaRPr sz="2200">
              <a:solidFill>
                <a:srgbClr val="FFFFFF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unito ExtraLight"/>
              <a:buNone/>
            </a:pPr>
            <a:r>
              <a:rPr lang="en-US" sz="2200">
                <a:solidFill>
                  <a:srgbClr val="FFFFFF"/>
                </a:solidFill>
                <a:latin typeface="Nunito Medium"/>
                <a:ea typeface="Nunito Medium"/>
                <a:cs typeface="Nunito Medium"/>
                <a:sym typeface="Nunito Medium"/>
              </a:rPr>
              <a:t>Austin</a:t>
            </a:r>
            <a:endParaRPr sz="2200">
              <a:solidFill>
                <a:srgbClr val="FFFFFF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unito ExtraLight"/>
              <a:buNone/>
            </a:pPr>
            <a:endParaRPr sz="2200">
              <a:solidFill>
                <a:srgbClr val="FFFFFF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unito ExtraLight"/>
              <a:buNone/>
            </a:pPr>
            <a:endParaRPr sz="2200">
              <a:solidFill>
                <a:srgbClr val="FFFFFF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unito ExtraLight"/>
              <a:buNone/>
            </a:pPr>
            <a:endParaRPr sz="1900">
              <a:solidFill>
                <a:schemeClr val="dk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236"/>
          <p:cNvSpPr/>
          <p:nvPr/>
        </p:nvSpPr>
        <p:spPr>
          <a:xfrm>
            <a:off x="-16031" y="-36935"/>
            <a:ext cx="6856200" cy="6906000"/>
          </a:xfrm>
          <a:prstGeom prst="rect">
            <a:avLst/>
          </a:prstGeom>
          <a:solidFill>
            <a:srgbClr val="747480">
              <a:alpha val="745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236"/>
          <p:cNvSpPr/>
          <p:nvPr/>
        </p:nvSpPr>
        <p:spPr>
          <a:xfrm>
            <a:off x="59975" y="3139497"/>
            <a:ext cx="6723600" cy="3033600"/>
          </a:xfrm>
          <a:prstGeom prst="roundRect">
            <a:avLst>
              <a:gd name="adj" fmla="val 910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236"/>
          <p:cNvSpPr txBox="1">
            <a:spLocks noGrp="1"/>
          </p:cNvSpPr>
          <p:nvPr>
            <p:ph type="sldNum" idx="4294967295"/>
          </p:nvPr>
        </p:nvSpPr>
        <p:spPr>
          <a:xfrm>
            <a:off x="11172435" y="6414828"/>
            <a:ext cx="181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</a:pPr>
              <a:t>3</a:t>
            </a:fld>
            <a:endParaRPr/>
          </a:p>
        </p:txBody>
      </p:sp>
      <p:pic>
        <p:nvPicPr>
          <p:cNvPr id="966" name="Google Shape;966;p236" descr="Google Shape;501;p115"/>
          <p:cNvPicPr preferRelativeResize="0"/>
          <p:nvPr/>
        </p:nvPicPr>
        <p:blipFill rotWithShape="1">
          <a:blip r:embed="rId3">
            <a:alphaModFix/>
          </a:blip>
          <a:srcRect t="32120" b="31991"/>
          <a:stretch/>
        </p:blipFill>
        <p:spPr>
          <a:xfrm>
            <a:off x="8064226" y="1562150"/>
            <a:ext cx="2825067" cy="58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236" descr="Google Shape;504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27914" y="851020"/>
            <a:ext cx="886699" cy="380258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236"/>
          <p:cNvSpPr txBox="1"/>
          <p:nvPr/>
        </p:nvSpPr>
        <p:spPr>
          <a:xfrm>
            <a:off x="9823578" y="2318351"/>
            <a:ext cx="1917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Cell &amp; Gene Therapy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Biotechs</a:t>
            </a:r>
            <a:endParaRPr/>
          </a:p>
        </p:txBody>
      </p:sp>
      <p:pic>
        <p:nvPicPr>
          <p:cNvPr id="969" name="Google Shape;969;p236" descr="Google Shape;506;p115"/>
          <p:cNvPicPr preferRelativeResize="0"/>
          <p:nvPr/>
        </p:nvPicPr>
        <p:blipFill rotWithShape="1">
          <a:blip r:embed="rId5">
            <a:alphaModFix/>
          </a:blip>
          <a:srcRect b="34413"/>
          <a:stretch/>
        </p:blipFill>
        <p:spPr>
          <a:xfrm>
            <a:off x="10330249" y="825462"/>
            <a:ext cx="1599468" cy="48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0" name="Google Shape;970;p236"/>
          <p:cNvGrpSpPr/>
          <p:nvPr/>
        </p:nvGrpSpPr>
        <p:grpSpPr>
          <a:xfrm>
            <a:off x="6874019" y="307085"/>
            <a:ext cx="5228700" cy="430800"/>
            <a:chOff x="0" y="-1"/>
            <a:chExt cx="5228700" cy="430800"/>
          </a:xfrm>
        </p:grpSpPr>
        <p:sp>
          <p:nvSpPr>
            <p:cNvPr id="971" name="Google Shape;971;p236"/>
            <p:cNvSpPr/>
            <p:nvPr/>
          </p:nvSpPr>
          <p:spPr>
            <a:xfrm>
              <a:off x="0" y="69574"/>
              <a:ext cx="5228700" cy="3231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77ACF6"/>
                </a:gs>
                <a:gs pos="100000">
                  <a:srgbClr val="7D93EF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unito Light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36"/>
            <p:cNvSpPr txBox="1"/>
            <p:nvPr/>
          </p:nvSpPr>
          <p:spPr>
            <a:xfrm>
              <a:off x="47315" y="-1"/>
              <a:ext cx="51342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Nunito Light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Clients</a:t>
              </a:r>
              <a:endParaRPr/>
            </a:p>
          </p:txBody>
        </p:sp>
      </p:grpSp>
      <p:pic>
        <p:nvPicPr>
          <p:cNvPr id="973" name="Google Shape;973;p236" descr="Google Shape;1004;p1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035" y="6396071"/>
            <a:ext cx="2040948" cy="39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236" descr="Google Shape;505;p1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13031" y="3142925"/>
            <a:ext cx="1126897" cy="93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236" descr="Google Shape;501;p10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86907" y="4324274"/>
            <a:ext cx="1790943" cy="39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236" descr="nyu-langone-health-logo-vecto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05958" y="3248285"/>
            <a:ext cx="1352839" cy="57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2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37574" y="4981686"/>
            <a:ext cx="886694" cy="4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2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105953" y="5888786"/>
            <a:ext cx="1352850" cy="581423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236"/>
          <p:cNvSpPr txBox="1"/>
          <p:nvPr/>
        </p:nvSpPr>
        <p:spPr>
          <a:xfrm>
            <a:off x="483150" y="5390775"/>
            <a:ext cx="6238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200"/>
              <a:buFont typeface="Nunito Light"/>
              <a:buNone/>
            </a:pPr>
            <a:r>
              <a:rPr lang="en-US" sz="1600">
                <a:solidFill>
                  <a:srgbClr val="535353"/>
                </a:solidFill>
                <a:latin typeface="Nunito Light"/>
                <a:ea typeface="Nunito Light"/>
                <a:cs typeface="Nunito Light"/>
                <a:sym typeface="Nunito Light"/>
              </a:rPr>
              <a:t>Enhanced Patient Monitoring with Clinical-Grade Real-World Data from &gt; 60,000 Care Centers and Better Engagement</a:t>
            </a:r>
            <a:endParaRPr sz="1800"/>
          </a:p>
        </p:txBody>
      </p:sp>
      <p:pic>
        <p:nvPicPr>
          <p:cNvPr id="980" name="Google Shape;980;p236" descr="Google Shape;517;p11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6838" y="4773186"/>
            <a:ext cx="225889" cy="210983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236"/>
          <p:cNvSpPr txBox="1"/>
          <p:nvPr/>
        </p:nvSpPr>
        <p:spPr>
          <a:xfrm>
            <a:off x="483150" y="4694027"/>
            <a:ext cx="541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200"/>
              <a:buFont typeface="Nunito Light"/>
              <a:buNone/>
            </a:pPr>
            <a:r>
              <a:rPr lang="en-US" sz="1600">
                <a:solidFill>
                  <a:schemeClr val="lt2"/>
                </a:solidFill>
                <a:latin typeface="Nunito Light"/>
                <a:ea typeface="Nunito Light"/>
                <a:cs typeface="Nunito Light"/>
                <a:sym typeface="Nunito Light"/>
              </a:rPr>
              <a:t>Regulatory Bioinformatics with the FDA</a:t>
            </a:r>
            <a:endParaRPr sz="1600" b="0" i="0" u="none" strike="noStrike" cap="none">
              <a:solidFill>
                <a:srgbClr val="535353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982" name="Google Shape;982;p236" descr="Google Shape;517;p11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6838" y="4098329"/>
            <a:ext cx="225889" cy="210983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236"/>
          <p:cNvSpPr txBox="1"/>
          <p:nvPr/>
        </p:nvSpPr>
        <p:spPr>
          <a:xfrm>
            <a:off x="198600" y="1164150"/>
            <a:ext cx="64644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200"/>
              <a:buFont typeface="Nunito Light"/>
              <a:buNone/>
            </a:pPr>
            <a:r>
              <a:rPr lang="en-US" sz="1900" b="0" i="0" u="none" strike="noStrike" cap="none">
                <a:solidFill>
                  <a:srgbClr val="535353"/>
                </a:solidFill>
                <a:latin typeface="Nunito Light"/>
                <a:ea typeface="Nunito Light"/>
                <a:cs typeface="Nunito Light"/>
                <a:sym typeface="Nunito Light"/>
              </a:rPr>
              <a:t>Embleema’s regulatory-grade health data and analytics SaaS platform </a:t>
            </a:r>
            <a:r>
              <a:rPr lang="en-US" sz="1900" b="0" i="0" u="none" strike="noStrike" cap="none">
                <a:solidFill>
                  <a:srgbClr val="7794F6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accelerates p</a:t>
            </a:r>
            <a:r>
              <a:rPr lang="en-US" sz="1900">
                <a:solidFill>
                  <a:srgbClr val="7794F6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recision</a:t>
            </a:r>
            <a:r>
              <a:rPr lang="en-US" sz="1900" b="0" i="0" u="none" strike="noStrike" cap="none">
                <a:solidFill>
                  <a:srgbClr val="7794F6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medicine </a:t>
            </a:r>
            <a:r>
              <a:rPr lang="en-US" sz="1900" b="0" i="0" u="none" strike="noStrike" cap="none">
                <a:solidFill>
                  <a:srgbClr val="535353"/>
                </a:solidFill>
                <a:latin typeface="Nunito Light"/>
                <a:ea typeface="Nunito Light"/>
                <a:cs typeface="Nunito Light"/>
                <a:sym typeface="Nunito Light"/>
              </a:rPr>
              <a:t>by expediting evidence generation and regulatory reviews of novel treatments</a:t>
            </a:r>
            <a:endParaRPr sz="2100"/>
          </a:p>
        </p:txBody>
      </p:sp>
      <p:sp>
        <p:nvSpPr>
          <p:cNvPr id="984" name="Google Shape;984;p236"/>
          <p:cNvSpPr txBox="1"/>
          <p:nvPr/>
        </p:nvSpPr>
        <p:spPr>
          <a:xfrm>
            <a:off x="198600" y="3297750"/>
            <a:ext cx="6464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200"/>
              <a:buFont typeface="Nunito Light"/>
              <a:buNone/>
            </a:pPr>
            <a:r>
              <a:rPr lang="en-US" sz="1900" b="0" i="0" u="none" strike="noStrike" cap="none">
                <a:solidFill>
                  <a:srgbClr val="535353"/>
                </a:solidFill>
                <a:latin typeface="Nunito Light"/>
                <a:ea typeface="Nunito Light"/>
                <a:cs typeface="Nunito Light"/>
                <a:sym typeface="Nunito Light"/>
              </a:rPr>
              <a:t>Embleema</a:t>
            </a:r>
            <a:r>
              <a:rPr lang="en-US" sz="1900">
                <a:solidFill>
                  <a:srgbClr val="535353"/>
                </a:solidFill>
                <a:latin typeface="Nunito Light"/>
                <a:ea typeface="Nunito Light"/>
                <a:cs typeface="Nunito Light"/>
                <a:sym typeface="Nunito Light"/>
              </a:rPr>
              <a:t> fills 3 unmet needs for precision medicine</a:t>
            </a:r>
            <a:endParaRPr sz="2100"/>
          </a:p>
        </p:txBody>
      </p:sp>
      <p:cxnSp>
        <p:nvCxnSpPr>
          <p:cNvPr id="985" name="Google Shape;985;p236"/>
          <p:cNvCxnSpPr/>
          <p:nvPr/>
        </p:nvCxnSpPr>
        <p:spPr>
          <a:xfrm>
            <a:off x="-523" y="688157"/>
            <a:ext cx="2582700" cy="0"/>
          </a:xfrm>
          <a:prstGeom prst="straightConnector1">
            <a:avLst/>
          </a:prstGeom>
          <a:noFill/>
          <a:ln w="12700" cap="flat" cmpd="sng">
            <a:solidFill>
              <a:srgbClr val="A7A7A7"/>
            </a:solidFill>
            <a:prstDash val="dot"/>
            <a:miter lim="400000"/>
            <a:headEnd type="none" w="sm" len="sm"/>
            <a:tailEnd type="none" w="sm" len="sm"/>
          </a:ln>
        </p:spPr>
      </p:cxnSp>
      <p:sp>
        <p:nvSpPr>
          <p:cNvPr id="986" name="Google Shape;986;p236"/>
          <p:cNvSpPr txBox="1"/>
          <p:nvPr/>
        </p:nvSpPr>
        <p:spPr>
          <a:xfrm>
            <a:off x="192024" y="73152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2800"/>
              <a:buFont typeface="Nunito ExtraLight"/>
              <a:buNone/>
            </a:pPr>
            <a:r>
              <a:rPr lang="en-US" sz="2800">
                <a:solidFill>
                  <a:srgbClr val="7794F6"/>
                </a:solidFill>
                <a:latin typeface="Nunito"/>
                <a:ea typeface="Nunito"/>
                <a:cs typeface="Nunito"/>
                <a:sym typeface="Nunito"/>
              </a:rPr>
              <a:t>Embleema in a Nutshell…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87" name="Google Shape;987;p2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65688" y="848767"/>
            <a:ext cx="1749763" cy="43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23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793368" y="2425189"/>
            <a:ext cx="1166224" cy="4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236" descr="Google Shape;517;p11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6838" y="5458986"/>
            <a:ext cx="225889" cy="210983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236"/>
          <p:cNvSpPr txBox="1"/>
          <p:nvPr/>
        </p:nvSpPr>
        <p:spPr>
          <a:xfrm>
            <a:off x="483150" y="4008225"/>
            <a:ext cx="602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200"/>
              <a:buFont typeface="Nunito Light"/>
              <a:buNone/>
            </a:pPr>
            <a:r>
              <a:rPr lang="en-US" sz="1600">
                <a:solidFill>
                  <a:schemeClr val="lt2"/>
                </a:solidFill>
                <a:latin typeface="Nunito Light"/>
                <a:ea typeface="Nunito Light"/>
                <a:cs typeface="Nunito Light"/>
                <a:sym typeface="Nunito Light"/>
              </a:rPr>
              <a:t>Integrated Platform for Clinical, Real-World and Molecular Data</a:t>
            </a:r>
            <a:endParaRPr sz="1600" b="0" i="0" u="none" strike="noStrike" cap="none">
              <a:solidFill>
                <a:srgbClr val="535353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991" name="Google Shape;991;p23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464998" y="4184150"/>
            <a:ext cx="1822964" cy="6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23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025183" y="5012118"/>
            <a:ext cx="1514390" cy="5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23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793367" y="5847727"/>
            <a:ext cx="1166225" cy="66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23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700055" y="4931999"/>
            <a:ext cx="1352850" cy="734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237"/>
          <p:cNvSpPr/>
          <p:nvPr/>
        </p:nvSpPr>
        <p:spPr>
          <a:xfrm>
            <a:off x="7600750" y="6084925"/>
            <a:ext cx="5082000" cy="122430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7ACF6"/>
              </a:gs>
              <a:gs pos="100000">
                <a:srgbClr val="7D93EF"/>
              </a:gs>
            </a:gsLst>
            <a:lin ang="1619866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unito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237"/>
          <p:cNvSpPr txBox="1"/>
          <p:nvPr/>
        </p:nvSpPr>
        <p:spPr>
          <a:xfrm>
            <a:off x="8354641" y="6291893"/>
            <a:ext cx="4011002" cy="38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Nunito Light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HIPAA &amp; GDPR Compliant</a:t>
            </a:r>
            <a:endParaRPr/>
          </a:p>
        </p:txBody>
      </p:sp>
      <p:sp>
        <p:nvSpPr>
          <p:cNvPr id="1001" name="Google Shape;1001;p237"/>
          <p:cNvSpPr/>
          <p:nvPr/>
        </p:nvSpPr>
        <p:spPr>
          <a:xfrm>
            <a:off x="845925" y="5098900"/>
            <a:ext cx="7235101" cy="625201"/>
          </a:xfrm>
          <a:prstGeom prst="roundRect">
            <a:avLst>
              <a:gd name="adj" fmla="val 2271"/>
            </a:avLst>
          </a:prstGeom>
          <a:solidFill>
            <a:srgbClr val="FFFFFF"/>
          </a:solidFill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nir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2" name="Google Shape;1002;p237" descr="Google Shape;753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565" y="6267832"/>
            <a:ext cx="2040947" cy="396854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237"/>
          <p:cNvSpPr/>
          <p:nvPr/>
        </p:nvSpPr>
        <p:spPr>
          <a:xfrm>
            <a:off x="8148315" y="2104445"/>
            <a:ext cx="3217201" cy="2678101"/>
          </a:xfrm>
          <a:prstGeom prst="roundRect">
            <a:avLst>
              <a:gd name="adj" fmla="val 2271"/>
            </a:avLst>
          </a:prstGeom>
          <a:solidFill>
            <a:srgbClr val="FFFFFF"/>
          </a:solidFill>
          <a:ln w="19050" cap="flat" cmpd="sng">
            <a:solidFill>
              <a:srgbClr val="CCCCCC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Avenir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237"/>
          <p:cNvSpPr/>
          <p:nvPr/>
        </p:nvSpPr>
        <p:spPr>
          <a:xfrm>
            <a:off x="4863248" y="2104445"/>
            <a:ext cx="3217201" cy="2678101"/>
          </a:xfrm>
          <a:prstGeom prst="roundRect">
            <a:avLst>
              <a:gd name="adj" fmla="val 2271"/>
            </a:avLst>
          </a:prstGeom>
          <a:solidFill>
            <a:srgbClr val="FFFFFF"/>
          </a:solidFill>
          <a:ln w="19050" cap="flat" cmpd="sng">
            <a:solidFill>
              <a:srgbClr val="CCCCCC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nir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237"/>
          <p:cNvSpPr/>
          <p:nvPr/>
        </p:nvSpPr>
        <p:spPr>
          <a:xfrm>
            <a:off x="850048" y="2104445"/>
            <a:ext cx="3962400" cy="2678100"/>
          </a:xfrm>
          <a:prstGeom prst="roundRect">
            <a:avLst>
              <a:gd name="adj" fmla="val 2271"/>
            </a:avLst>
          </a:prstGeom>
          <a:solidFill>
            <a:srgbClr val="FFFFFF"/>
          </a:solidFill>
          <a:ln w="19050" cap="flat" cmpd="sng">
            <a:solidFill>
              <a:srgbClr val="CCCCCC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venir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237"/>
          <p:cNvSpPr txBox="1"/>
          <p:nvPr/>
        </p:nvSpPr>
        <p:spPr>
          <a:xfrm>
            <a:off x="1382322" y="2166233"/>
            <a:ext cx="2898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SemiBold"/>
              <a:buNone/>
            </a:pPr>
            <a:r>
              <a:rPr lang="en-US" sz="1500">
                <a:solidFill>
                  <a:srgbClr val="7794F6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CLINICAL, MOLECULAR AND REAl-WORLD DATA</a:t>
            </a:r>
            <a:endParaRPr/>
          </a:p>
        </p:txBody>
      </p:sp>
      <p:sp>
        <p:nvSpPr>
          <p:cNvPr id="1007" name="Google Shape;1007;p237"/>
          <p:cNvSpPr txBox="1"/>
          <p:nvPr/>
        </p:nvSpPr>
        <p:spPr>
          <a:xfrm>
            <a:off x="2740409" y="3699879"/>
            <a:ext cx="10353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25" tIns="17125" rIns="17125" bIns="171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800"/>
              <a:buFont typeface="Nunito Light"/>
              <a:buNone/>
            </a:pPr>
            <a:r>
              <a:rPr lang="en-US" sz="800">
                <a:solidFill>
                  <a:srgbClr val="A7A7A7"/>
                </a:solidFill>
                <a:latin typeface="Nunito Light"/>
                <a:ea typeface="Nunito Light"/>
                <a:cs typeface="Nunito Light"/>
                <a:sym typeface="Nunito Light"/>
              </a:rPr>
              <a:t>MOLECULAR</a:t>
            </a:r>
            <a:endParaRPr/>
          </a:p>
        </p:txBody>
      </p:sp>
      <p:pic>
        <p:nvPicPr>
          <p:cNvPr id="1008" name="Google Shape;1008;p237" descr="Google Shape;760;p122"/>
          <p:cNvPicPr preferRelativeResize="0"/>
          <p:nvPr/>
        </p:nvPicPr>
        <p:blipFill rotWithShape="1">
          <a:blip r:embed="rId4">
            <a:alphaModFix amt="38000"/>
          </a:blip>
          <a:srcRect/>
          <a:stretch/>
        </p:blipFill>
        <p:spPr>
          <a:xfrm rot="2883417">
            <a:off x="3103554" y="3951444"/>
            <a:ext cx="309062" cy="309061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237"/>
          <p:cNvSpPr/>
          <p:nvPr/>
        </p:nvSpPr>
        <p:spPr>
          <a:xfrm>
            <a:off x="3015483" y="3895187"/>
            <a:ext cx="485191" cy="41920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0800"/>
                </a:moveTo>
                <a:lnTo>
                  <a:pt x="4665" y="0"/>
                </a:lnTo>
                <a:lnTo>
                  <a:pt x="16935" y="0"/>
                </a:lnTo>
                <a:lnTo>
                  <a:pt x="21600" y="10800"/>
                </a:lnTo>
                <a:lnTo>
                  <a:pt x="16935" y="21600"/>
                </a:lnTo>
                <a:lnTo>
                  <a:pt x="4665" y="2160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25400" cap="flat" cmpd="sng">
            <a:solidFill>
              <a:srgbClr val="7794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Avenir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0" name="Google Shape;1010;p237"/>
          <p:cNvGrpSpPr/>
          <p:nvPr/>
        </p:nvGrpSpPr>
        <p:grpSpPr>
          <a:xfrm>
            <a:off x="3451599" y="3547475"/>
            <a:ext cx="1234802" cy="766916"/>
            <a:chOff x="-76210" y="-152404"/>
            <a:chExt cx="1234800" cy="766914"/>
          </a:xfrm>
        </p:grpSpPr>
        <p:sp>
          <p:nvSpPr>
            <p:cNvPr id="1011" name="Google Shape;1011;p237"/>
            <p:cNvSpPr txBox="1"/>
            <p:nvPr/>
          </p:nvSpPr>
          <p:spPr>
            <a:xfrm>
              <a:off x="-76210" y="-152404"/>
              <a:ext cx="12348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7125" rIns="17125" bIns="17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A7A7"/>
                </a:buClr>
                <a:buSzPts val="800"/>
                <a:buFont typeface="Nunito Light"/>
                <a:buNone/>
              </a:pPr>
              <a:r>
                <a:rPr lang="en-US" sz="800">
                  <a:solidFill>
                    <a:srgbClr val="A7A7A7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CASE REPORT</a:t>
              </a:r>
              <a:endParaRPr sz="800">
                <a:solidFill>
                  <a:srgbClr val="A7A7A7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A7A7"/>
                </a:buClr>
                <a:buSzPts val="800"/>
                <a:buFont typeface="Nunito Light"/>
                <a:buNone/>
              </a:pPr>
              <a:r>
                <a:rPr lang="en-US" sz="800">
                  <a:solidFill>
                    <a:srgbClr val="A7A7A7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FORMS</a:t>
              </a:r>
              <a:endParaRPr/>
            </a:p>
          </p:txBody>
        </p:sp>
        <p:sp>
          <p:nvSpPr>
            <p:cNvPr id="1012" name="Google Shape;1012;p237"/>
            <p:cNvSpPr/>
            <p:nvPr/>
          </p:nvSpPr>
          <p:spPr>
            <a:xfrm>
              <a:off x="275075" y="195307"/>
              <a:ext cx="485191" cy="4192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0800"/>
                  </a:moveTo>
                  <a:lnTo>
                    <a:pt x="4665" y="0"/>
                  </a:lnTo>
                  <a:lnTo>
                    <a:pt x="16935" y="0"/>
                  </a:lnTo>
                  <a:lnTo>
                    <a:pt x="21600" y="10800"/>
                  </a:lnTo>
                  <a:lnTo>
                    <a:pt x="16935" y="21600"/>
                  </a:lnTo>
                  <a:lnTo>
                    <a:pt x="4665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7D93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1400"/>
                <a:buFont typeface="Avenir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13" name="Google Shape;1013;p237" descr="Google Shape;765;p122"/>
            <p:cNvPicPr preferRelativeResize="0"/>
            <p:nvPr/>
          </p:nvPicPr>
          <p:blipFill rotWithShape="1">
            <a:blip r:embed="rId5">
              <a:alphaModFix amt="41000"/>
            </a:blip>
            <a:srcRect/>
            <a:stretch/>
          </p:blipFill>
          <p:spPr>
            <a:xfrm>
              <a:off x="406337" y="268730"/>
              <a:ext cx="258998" cy="2589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4" name="Google Shape;1014;p237"/>
          <p:cNvGrpSpPr/>
          <p:nvPr/>
        </p:nvGrpSpPr>
        <p:grpSpPr>
          <a:xfrm>
            <a:off x="2740409" y="2810879"/>
            <a:ext cx="1035302" cy="614512"/>
            <a:chOff x="0" y="0"/>
            <a:chExt cx="1035300" cy="614510"/>
          </a:xfrm>
        </p:grpSpPr>
        <p:sp>
          <p:nvSpPr>
            <p:cNvPr id="1015" name="Google Shape;1015;p237"/>
            <p:cNvSpPr txBox="1"/>
            <p:nvPr/>
          </p:nvSpPr>
          <p:spPr>
            <a:xfrm>
              <a:off x="0" y="0"/>
              <a:ext cx="1035300" cy="174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7125" rIns="17125" bIns="17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A7A7"/>
                </a:buClr>
                <a:buSzPts val="800"/>
                <a:buFont typeface="Nunito Light"/>
                <a:buNone/>
              </a:pPr>
              <a:r>
                <a:rPr lang="en-US" sz="800" b="0" i="0" u="none" strike="noStrike" cap="none">
                  <a:solidFill>
                    <a:srgbClr val="A7A7A7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DEVICES</a:t>
              </a:r>
              <a:endParaRPr/>
            </a:p>
          </p:txBody>
        </p:sp>
        <p:sp>
          <p:nvSpPr>
            <p:cNvPr id="1016" name="Google Shape;1016;p237"/>
            <p:cNvSpPr/>
            <p:nvPr/>
          </p:nvSpPr>
          <p:spPr>
            <a:xfrm>
              <a:off x="275075" y="195307"/>
              <a:ext cx="485191" cy="4192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0800"/>
                  </a:moveTo>
                  <a:lnTo>
                    <a:pt x="4665" y="0"/>
                  </a:lnTo>
                  <a:lnTo>
                    <a:pt x="16935" y="0"/>
                  </a:lnTo>
                  <a:lnTo>
                    <a:pt x="21600" y="10800"/>
                  </a:lnTo>
                  <a:lnTo>
                    <a:pt x="16935" y="21600"/>
                  </a:lnTo>
                  <a:lnTo>
                    <a:pt x="4665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7D93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1400"/>
                <a:buFont typeface="Avenir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17" name="Google Shape;1017;p237" descr="Google Shape;769;p122"/>
            <p:cNvPicPr preferRelativeResize="0"/>
            <p:nvPr/>
          </p:nvPicPr>
          <p:blipFill rotWithShape="1">
            <a:blip r:embed="rId6">
              <a:alphaModFix amt="34000"/>
            </a:blip>
            <a:srcRect/>
            <a:stretch/>
          </p:blipFill>
          <p:spPr>
            <a:xfrm>
              <a:off x="373161" y="247905"/>
              <a:ext cx="314989" cy="314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8" name="Google Shape;1018;p237"/>
          <p:cNvGrpSpPr/>
          <p:nvPr/>
        </p:nvGrpSpPr>
        <p:grpSpPr>
          <a:xfrm>
            <a:off x="3527809" y="2810879"/>
            <a:ext cx="1035302" cy="614512"/>
            <a:chOff x="0" y="0"/>
            <a:chExt cx="1035300" cy="614510"/>
          </a:xfrm>
        </p:grpSpPr>
        <p:sp>
          <p:nvSpPr>
            <p:cNvPr id="1019" name="Google Shape;1019;p237"/>
            <p:cNvSpPr txBox="1"/>
            <p:nvPr/>
          </p:nvSpPr>
          <p:spPr>
            <a:xfrm>
              <a:off x="0" y="0"/>
              <a:ext cx="1035300" cy="174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7125" rIns="17125" bIns="17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A7A7"/>
                </a:buClr>
                <a:buSzPts val="800"/>
                <a:buFont typeface="Nunito Light"/>
                <a:buNone/>
              </a:pPr>
              <a:r>
                <a:rPr lang="en-US" sz="800" b="0" i="0" u="none" strike="noStrike" cap="none">
                  <a:solidFill>
                    <a:srgbClr val="A7A7A7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PRO</a:t>
              </a:r>
              <a:endParaRPr/>
            </a:p>
          </p:txBody>
        </p:sp>
        <p:sp>
          <p:nvSpPr>
            <p:cNvPr id="1020" name="Google Shape;1020;p237"/>
            <p:cNvSpPr/>
            <p:nvPr/>
          </p:nvSpPr>
          <p:spPr>
            <a:xfrm>
              <a:off x="275075" y="195307"/>
              <a:ext cx="485191" cy="4192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0800"/>
                  </a:moveTo>
                  <a:lnTo>
                    <a:pt x="4665" y="0"/>
                  </a:lnTo>
                  <a:lnTo>
                    <a:pt x="16935" y="0"/>
                  </a:lnTo>
                  <a:lnTo>
                    <a:pt x="21600" y="10800"/>
                  </a:lnTo>
                  <a:lnTo>
                    <a:pt x="16935" y="21600"/>
                  </a:lnTo>
                  <a:lnTo>
                    <a:pt x="4665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7794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1400"/>
                <a:buFont typeface="Avenir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21" name="Google Shape;1021;p237" descr="Google Shape;773;p122"/>
            <p:cNvPicPr preferRelativeResize="0"/>
            <p:nvPr/>
          </p:nvPicPr>
          <p:blipFill rotWithShape="1">
            <a:blip r:embed="rId7">
              <a:alphaModFix amt="52000"/>
            </a:blip>
            <a:srcRect/>
            <a:stretch/>
          </p:blipFill>
          <p:spPr>
            <a:xfrm>
              <a:off x="375477" y="270979"/>
              <a:ext cx="292543" cy="24458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22" name="Google Shape;1022;p237"/>
          <p:cNvCxnSpPr/>
          <p:nvPr/>
        </p:nvCxnSpPr>
        <p:spPr>
          <a:xfrm>
            <a:off x="7972245" y="3842032"/>
            <a:ext cx="84901" cy="161701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23" name="Google Shape;1023;p237"/>
          <p:cNvSpPr txBox="1"/>
          <p:nvPr/>
        </p:nvSpPr>
        <p:spPr>
          <a:xfrm>
            <a:off x="8697214" y="2166233"/>
            <a:ext cx="2119501" cy="299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Nunito SemiBold"/>
              <a:buNone/>
            </a:pPr>
            <a:r>
              <a:rPr lang="en-US" sz="1500" b="0" i="0" u="none" strike="noStrike" cap="none">
                <a:solidFill>
                  <a:srgbClr val="7F7F7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FDA HIVE</a:t>
            </a:r>
            <a:endParaRPr/>
          </a:p>
        </p:txBody>
      </p:sp>
      <p:cxnSp>
        <p:nvCxnSpPr>
          <p:cNvPr id="1024" name="Google Shape;1024;p237"/>
          <p:cNvCxnSpPr/>
          <p:nvPr/>
        </p:nvCxnSpPr>
        <p:spPr>
          <a:xfrm>
            <a:off x="3231677" y="4793115"/>
            <a:ext cx="1" cy="261601"/>
          </a:xfrm>
          <a:prstGeom prst="straightConnector1">
            <a:avLst/>
          </a:prstGeom>
          <a:noFill/>
          <a:ln w="12700" cap="flat" cmpd="sng">
            <a:solidFill>
              <a:srgbClr val="7794F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25" name="Google Shape;1025;p237"/>
          <p:cNvSpPr txBox="1"/>
          <p:nvPr/>
        </p:nvSpPr>
        <p:spPr>
          <a:xfrm>
            <a:off x="1063415" y="2835086"/>
            <a:ext cx="809401" cy="62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Nunito Light"/>
              <a:buNone/>
            </a:pPr>
            <a:r>
              <a:rPr lang="en-US" sz="1500" b="0" i="0" u="none" strike="noStrike" cap="none">
                <a:solidFill>
                  <a:srgbClr val="999999"/>
                </a:solidFill>
                <a:latin typeface="Nunito Light"/>
                <a:ea typeface="Nunito Light"/>
                <a:cs typeface="Nunito Light"/>
                <a:sym typeface="Nunito Light"/>
              </a:rPr>
              <a:t>Patient Led</a:t>
            </a:r>
            <a:endParaRPr/>
          </a:p>
        </p:txBody>
      </p:sp>
      <p:sp>
        <p:nvSpPr>
          <p:cNvPr id="1026" name="Google Shape;1026;p237"/>
          <p:cNvSpPr txBox="1"/>
          <p:nvPr/>
        </p:nvSpPr>
        <p:spPr>
          <a:xfrm>
            <a:off x="826348" y="3774887"/>
            <a:ext cx="1300500" cy="62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Nunito Light"/>
              <a:buNone/>
            </a:pPr>
            <a:r>
              <a:rPr lang="en-US" sz="1500" b="0" i="0" u="none" strike="noStrike" cap="none">
                <a:solidFill>
                  <a:srgbClr val="999999"/>
                </a:solidFill>
                <a:latin typeface="Nunito Light"/>
                <a:ea typeface="Nunito Light"/>
                <a:cs typeface="Nunito Light"/>
                <a:sym typeface="Nunito Light"/>
              </a:rPr>
              <a:t>Investigator Led</a:t>
            </a:r>
            <a:endParaRPr/>
          </a:p>
        </p:txBody>
      </p:sp>
      <p:grpSp>
        <p:nvGrpSpPr>
          <p:cNvPr id="1027" name="Google Shape;1027;p237"/>
          <p:cNvGrpSpPr/>
          <p:nvPr/>
        </p:nvGrpSpPr>
        <p:grpSpPr>
          <a:xfrm>
            <a:off x="1936075" y="2810879"/>
            <a:ext cx="1035302" cy="614512"/>
            <a:chOff x="0" y="0"/>
            <a:chExt cx="1035300" cy="614510"/>
          </a:xfrm>
        </p:grpSpPr>
        <p:sp>
          <p:nvSpPr>
            <p:cNvPr id="1028" name="Google Shape;1028;p237"/>
            <p:cNvSpPr/>
            <p:nvPr/>
          </p:nvSpPr>
          <p:spPr>
            <a:xfrm>
              <a:off x="275075" y="195307"/>
              <a:ext cx="485191" cy="4192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0800"/>
                  </a:moveTo>
                  <a:lnTo>
                    <a:pt x="4665" y="0"/>
                  </a:lnTo>
                  <a:lnTo>
                    <a:pt x="16935" y="0"/>
                  </a:lnTo>
                  <a:lnTo>
                    <a:pt x="21600" y="10800"/>
                  </a:lnTo>
                  <a:lnTo>
                    <a:pt x="16935" y="21600"/>
                  </a:lnTo>
                  <a:lnTo>
                    <a:pt x="4665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7794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1400"/>
                <a:buFont typeface="Avenir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29" name="Google Shape;1029;p237" descr="Google Shape;781;p122"/>
            <p:cNvPicPr preferRelativeResize="0"/>
            <p:nvPr/>
          </p:nvPicPr>
          <p:blipFill rotWithShape="1">
            <a:blip r:embed="rId8">
              <a:alphaModFix amt="70550"/>
            </a:blip>
            <a:srcRect/>
            <a:stretch/>
          </p:blipFill>
          <p:spPr>
            <a:xfrm>
              <a:off x="406835" y="294067"/>
              <a:ext cx="221684" cy="221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0" name="Google Shape;1030;p237"/>
            <p:cNvSpPr txBox="1"/>
            <p:nvPr/>
          </p:nvSpPr>
          <p:spPr>
            <a:xfrm>
              <a:off x="0" y="0"/>
              <a:ext cx="1035300" cy="174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7125" rIns="17125" bIns="17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A7A7"/>
                </a:buClr>
                <a:buSzPts val="800"/>
                <a:buFont typeface="Nunito Light"/>
                <a:buNone/>
              </a:pPr>
              <a:r>
                <a:rPr lang="en-US" sz="800" b="0" i="0" u="none" strike="noStrike" cap="none">
                  <a:solidFill>
                    <a:srgbClr val="A7A7A7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EMR &amp; CLAIMS</a:t>
              </a:r>
              <a:endParaRPr/>
            </a:p>
          </p:txBody>
        </p:sp>
      </p:grpSp>
      <p:cxnSp>
        <p:nvCxnSpPr>
          <p:cNvPr id="1031" name="Google Shape;1031;p237"/>
          <p:cNvCxnSpPr/>
          <p:nvPr/>
        </p:nvCxnSpPr>
        <p:spPr>
          <a:xfrm>
            <a:off x="4027545" y="4793115"/>
            <a:ext cx="1" cy="261601"/>
          </a:xfrm>
          <a:prstGeom prst="straightConnector1">
            <a:avLst/>
          </a:prstGeom>
          <a:noFill/>
          <a:ln w="12700" cap="flat" cmpd="sng">
            <a:solidFill>
              <a:srgbClr val="7794F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32" name="Google Shape;1032;p237"/>
          <p:cNvCxnSpPr/>
          <p:nvPr/>
        </p:nvCxnSpPr>
        <p:spPr>
          <a:xfrm>
            <a:off x="2469677" y="4793115"/>
            <a:ext cx="1" cy="261601"/>
          </a:xfrm>
          <a:prstGeom prst="straightConnector1">
            <a:avLst/>
          </a:prstGeom>
          <a:noFill/>
          <a:ln w="12700" cap="flat" cmpd="sng">
            <a:solidFill>
              <a:srgbClr val="7794F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33" name="Google Shape;1033;p237"/>
          <p:cNvSpPr txBox="1"/>
          <p:nvPr/>
        </p:nvSpPr>
        <p:spPr>
          <a:xfrm>
            <a:off x="1556801" y="1254100"/>
            <a:ext cx="1876500" cy="42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unito Light"/>
              <a:buNone/>
            </a:pPr>
            <a:r>
              <a:rPr lang="en-US" sz="1800" b="0" i="0" u="none" strike="noStrike" cap="none">
                <a:solidFill>
                  <a:srgbClr val="7F7F7F"/>
                </a:solidFill>
                <a:latin typeface="Nunito Light"/>
                <a:ea typeface="Nunito Light"/>
                <a:cs typeface="Nunito Light"/>
                <a:sym typeface="Nunito Light"/>
              </a:rPr>
              <a:t>Data Collection</a:t>
            </a:r>
            <a:endParaRPr/>
          </a:p>
        </p:txBody>
      </p:sp>
      <p:sp>
        <p:nvSpPr>
          <p:cNvPr id="1034" name="Google Shape;1034;p237"/>
          <p:cNvSpPr txBox="1"/>
          <p:nvPr/>
        </p:nvSpPr>
        <p:spPr>
          <a:xfrm>
            <a:off x="4245174" y="1254100"/>
            <a:ext cx="2040902" cy="42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unito Light"/>
              <a:buNone/>
            </a:pPr>
            <a:r>
              <a:rPr lang="en-US" sz="1800" b="0" i="0" u="none" strike="noStrike" cap="none">
                <a:solidFill>
                  <a:srgbClr val="7F7F7F"/>
                </a:solidFill>
                <a:latin typeface="Nunito Light"/>
                <a:ea typeface="Nunito Light"/>
                <a:cs typeface="Nunito Light"/>
                <a:sym typeface="Nunito Light"/>
              </a:rPr>
              <a:t>Data Enrichment</a:t>
            </a:r>
            <a:endParaRPr/>
          </a:p>
        </p:txBody>
      </p:sp>
      <p:sp>
        <p:nvSpPr>
          <p:cNvPr id="1035" name="Google Shape;1035;p237"/>
          <p:cNvSpPr txBox="1"/>
          <p:nvPr/>
        </p:nvSpPr>
        <p:spPr>
          <a:xfrm>
            <a:off x="6119207" y="938405"/>
            <a:ext cx="1876501" cy="73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unito Light"/>
              <a:buNone/>
            </a:pPr>
            <a:r>
              <a:rPr lang="en-US" sz="1800" b="0" i="0" u="none" strike="noStrike" cap="none">
                <a:solidFill>
                  <a:srgbClr val="7F7F7F"/>
                </a:solidFill>
                <a:latin typeface="Nunito Light"/>
                <a:ea typeface="Nunito Light"/>
                <a:cs typeface="Nunito Light"/>
                <a:sym typeface="Nunito Light"/>
              </a:rPr>
              <a:t>Analytics &amp; Visualizations</a:t>
            </a:r>
            <a:endParaRPr/>
          </a:p>
        </p:txBody>
      </p:sp>
      <p:sp>
        <p:nvSpPr>
          <p:cNvPr id="1036" name="Google Shape;1036;p237"/>
          <p:cNvSpPr txBox="1"/>
          <p:nvPr/>
        </p:nvSpPr>
        <p:spPr>
          <a:xfrm>
            <a:off x="8357651" y="1254099"/>
            <a:ext cx="2811601" cy="42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unito Light"/>
              <a:buNone/>
            </a:pPr>
            <a:r>
              <a:rPr lang="en-US" sz="1800" b="0" i="0" u="none" strike="noStrike" cap="none">
                <a:solidFill>
                  <a:srgbClr val="7F7F7F"/>
                </a:solidFill>
                <a:latin typeface="Nunito Light"/>
                <a:ea typeface="Nunito Light"/>
                <a:cs typeface="Nunito Light"/>
                <a:sym typeface="Nunito Light"/>
              </a:rPr>
              <a:t>Regulatory Submission</a:t>
            </a:r>
            <a:endParaRPr/>
          </a:p>
        </p:txBody>
      </p:sp>
      <p:sp>
        <p:nvSpPr>
          <p:cNvPr id="1037" name="Google Shape;1037;p237"/>
          <p:cNvSpPr txBox="1"/>
          <p:nvPr/>
        </p:nvSpPr>
        <p:spPr>
          <a:xfrm>
            <a:off x="5249416" y="2166233"/>
            <a:ext cx="2445001" cy="299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SemiBold"/>
              <a:buNone/>
            </a:pPr>
            <a:r>
              <a:rPr lang="en-US" sz="1500" b="0" i="0" u="none" strike="noStrike" cap="none">
                <a:solidFill>
                  <a:srgbClr val="7794F6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EMBLEEMA HIVE (*)</a:t>
            </a:r>
            <a:endParaRPr/>
          </a:p>
        </p:txBody>
      </p:sp>
      <p:cxnSp>
        <p:nvCxnSpPr>
          <p:cNvPr id="1038" name="Google Shape;1038;p237"/>
          <p:cNvCxnSpPr/>
          <p:nvPr/>
        </p:nvCxnSpPr>
        <p:spPr>
          <a:xfrm rot="10800000" flipH="1">
            <a:off x="6485419" y="4793116"/>
            <a:ext cx="1" cy="261601"/>
          </a:xfrm>
          <a:prstGeom prst="straightConnector1">
            <a:avLst/>
          </a:prstGeom>
          <a:noFill/>
          <a:ln w="12700" cap="flat" cmpd="sng">
            <a:solidFill>
              <a:srgbClr val="7794F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39" name="Google Shape;1039;p237"/>
          <p:cNvCxnSpPr/>
          <p:nvPr/>
        </p:nvCxnSpPr>
        <p:spPr>
          <a:xfrm rot="10800000" flipH="1">
            <a:off x="7281286" y="4793116"/>
            <a:ext cx="1" cy="261601"/>
          </a:xfrm>
          <a:prstGeom prst="straightConnector1">
            <a:avLst/>
          </a:prstGeom>
          <a:noFill/>
          <a:ln w="12700" cap="flat" cmpd="sng">
            <a:solidFill>
              <a:srgbClr val="7794F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40" name="Google Shape;1040;p237"/>
          <p:cNvCxnSpPr/>
          <p:nvPr/>
        </p:nvCxnSpPr>
        <p:spPr>
          <a:xfrm rot="10800000" flipH="1">
            <a:off x="5723419" y="4793116"/>
            <a:ext cx="1" cy="261601"/>
          </a:xfrm>
          <a:prstGeom prst="straightConnector1">
            <a:avLst/>
          </a:prstGeom>
          <a:noFill/>
          <a:ln w="12700" cap="flat" cmpd="sng">
            <a:solidFill>
              <a:srgbClr val="7794F6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1041" name="Google Shape;1041;p237"/>
          <p:cNvGrpSpPr/>
          <p:nvPr/>
        </p:nvGrpSpPr>
        <p:grpSpPr>
          <a:xfrm>
            <a:off x="1936075" y="3699881"/>
            <a:ext cx="1035302" cy="614512"/>
            <a:chOff x="0" y="0"/>
            <a:chExt cx="1035300" cy="614510"/>
          </a:xfrm>
        </p:grpSpPr>
        <p:sp>
          <p:nvSpPr>
            <p:cNvPr id="1042" name="Google Shape;1042;p237"/>
            <p:cNvSpPr/>
            <p:nvPr/>
          </p:nvSpPr>
          <p:spPr>
            <a:xfrm>
              <a:off x="275075" y="195307"/>
              <a:ext cx="485191" cy="4192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0800"/>
                  </a:moveTo>
                  <a:lnTo>
                    <a:pt x="4665" y="0"/>
                  </a:lnTo>
                  <a:lnTo>
                    <a:pt x="16935" y="0"/>
                  </a:lnTo>
                  <a:lnTo>
                    <a:pt x="21600" y="10800"/>
                  </a:lnTo>
                  <a:lnTo>
                    <a:pt x="16935" y="21600"/>
                  </a:lnTo>
                  <a:lnTo>
                    <a:pt x="4665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7794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ts val="1400"/>
                <a:buFont typeface="Avenir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43" name="Google Shape;1043;p237" descr="Google Shape;795;p122"/>
            <p:cNvPicPr preferRelativeResize="0"/>
            <p:nvPr/>
          </p:nvPicPr>
          <p:blipFill rotWithShape="1">
            <a:blip r:embed="rId8">
              <a:alphaModFix amt="70550"/>
            </a:blip>
            <a:srcRect/>
            <a:stretch/>
          </p:blipFill>
          <p:spPr>
            <a:xfrm>
              <a:off x="406835" y="294067"/>
              <a:ext cx="221684" cy="221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4" name="Google Shape;1044;p237"/>
            <p:cNvSpPr txBox="1"/>
            <p:nvPr/>
          </p:nvSpPr>
          <p:spPr>
            <a:xfrm>
              <a:off x="0" y="0"/>
              <a:ext cx="1035300" cy="174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7125" rIns="17125" bIns="171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7A7A7"/>
                </a:buClr>
                <a:buSzPts val="800"/>
                <a:buFont typeface="Nunito Light"/>
                <a:buNone/>
              </a:pPr>
              <a:r>
                <a:rPr lang="en-US" sz="800" b="0" i="0" u="none" strike="noStrike" cap="none">
                  <a:solidFill>
                    <a:srgbClr val="A7A7A7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EMR</a:t>
              </a:r>
              <a:endParaRPr/>
            </a:p>
          </p:txBody>
        </p:sp>
      </p:grpSp>
      <p:sp>
        <p:nvSpPr>
          <p:cNvPr id="1045" name="Google Shape;1045;p237"/>
          <p:cNvSpPr/>
          <p:nvPr/>
        </p:nvSpPr>
        <p:spPr>
          <a:xfrm>
            <a:off x="4459015" y="2902399"/>
            <a:ext cx="809401" cy="728100"/>
          </a:xfrm>
          <a:prstGeom prst="chevron">
            <a:avLst>
              <a:gd name="adj" fmla="val 92402"/>
            </a:avLst>
          </a:prstGeom>
          <a:solidFill>
            <a:srgbClr val="D6D6D6">
              <a:alpha val="4745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237"/>
          <p:cNvSpPr/>
          <p:nvPr/>
        </p:nvSpPr>
        <p:spPr>
          <a:xfrm>
            <a:off x="7709748" y="3201821"/>
            <a:ext cx="809401" cy="728101"/>
          </a:xfrm>
          <a:prstGeom prst="chevron">
            <a:avLst>
              <a:gd name="adj" fmla="val 93766"/>
            </a:avLst>
          </a:prstGeom>
          <a:solidFill>
            <a:srgbClr val="D6D6D6">
              <a:alpha val="4745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237"/>
          <p:cNvSpPr/>
          <p:nvPr/>
        </p:nvSpPr>
        <p:spPr>
          <a:xfrm rot="5400000">
            <a:off x="9140500" y="2761782"/>
            <a:ext cx="621811" cy="53676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0800"/>
                </a:moveTo>
                <a:lnTo>
                  <a:pt x="4662" y="0"/>
                </a:lnTo>
                <a:lnTo>
                  <a:pt x="16938" y="0"/>
                </a:lnTo>
                <a:lnTo>
                  <a:pt x="21600" y="10800"/>
                </a:lnTo>
                <a:lnTo>
                  <a:pt x="16938" y="21600"/>
                </a:lnTo>
                <a:lnTo>
                  <a:pt x="4662" y="2160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Avenir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237"/>
          <p:cNvSpPr/>
          <p:nvPr/>
        </p:nvSpPr>
        <p:spPr>
          <a:xfrm rot="5400000">
            <a:off x="9450686" y="3304058"/>
            <a:ext cx="621811" cy="53676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0800"/>
                </a:moveTo>
                <a:lnTo>
                  <a:pt x="4662" y="0"/>
                </a:lnTo>
                <a:lnTo>
                  <a:pt x="16938" y="0"/>
                </a:lnTo>
                <a:lnTo>
                  <a:pt x="21600" y="10800"/>
                </a:lnTo>
                <a:lnTo>
                  <a:pt x="16938" y="21600"/>
                </a:lnTo>
                <a:lnTo>
                  <a:pt x="4662" y="2160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Avenir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237"/>
          <p:cNvSpPr/>
          <p:nvPr/>
        </p:nvSpPr>
        <p:spPr>
          <a:xfrm rot="5400000">
            <a:off x="9153200" y="3846333"/>
            <a:ext cx="621811" cy="53676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0800"/>
                </a:moveTo>
                <a:lnTo>
                  <a:pt x="4662" y="0"/>
                </a:lnTo>
                <a:lnTo>
                  <a:pt x="16938" y="0"/>
                </a:lnTo>
                <a:lnTo>
                  <a:pt x="21600" y="10800"/>
                </a:lnTo>
                <a:lnTo>
                  <a:pt x="16938" y="21600"/>
                </a:lnTo>
                <a:lnTo>
                  <a:pt x="4662" y="2160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Avenir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237"/>
          <p:cNvSpPr/>
          <p:nvPr/>
        </p:nvSpPr>
        <p:spPr>
          <a:xfrm rot="5400000">
            <a:off x="9764159" y="3846333"/>
            <a:ext cx="621811" cy="53676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0800"/>
                </a:moveTo>
                <a:lnTo>
                  <a:pt x="4662" y="0"/>
                </a:lnTo>
                <a:lnTo>
                  <a:pt x="16938" y="0"/>
                </a:lnTo>
                <a:lnTo>
                  <a:pt x="21600" y="10800"/>
                </a:lnTo>
                <a:lnTo>
                  <a:pt x="16938" y="21600"/>
                </a:lnTo>
                <a:lnTo>
                  <a:pt x="4662" y="2160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Avenir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237"/>
          <p:cNvSpPr/>
          <p:nvPr/>
        </p:nvSpPr>
        <p:spPr>
          <a:xfrm rot="5400000">
            <a:off x="10049175" y="3290980"/>
            <a:ext cx="621811" cy="53676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0800"/>
                </a:moveTo>
                <a:lnTo>
                  <a:pt x="4662" y="0"/>
                </a:lnTo>
                <a:lnTo>
                  <a:pt x="16938" y="0"/>
                </a:lnTo>
                <a:lnTo>
                  <a:pt x="21600" y="10800"/>
                </a:lnTo>
                <a:lnTo>
                  <a:pt x="16938" y="21600"/>
                </a:lnTo>
                <a:lnTo>
                  <a:pt x="4662" y="21600"/>
                </a:ln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Avenir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2" name="Google Shape;1052;p237" descr="Google Shape;804;p122"/>
          <p:cNvPicPr preferRelativeResize="0"/>
          <p:nvPr/>
        </p:nvPicPr>
        <p:blipFill rotWithShape="1">
          <a:blip r:embed="rId8">
            <a:alphaModFix amt="46760"/>
          </a:blip>
          <a:srcRect/>
          <a:stretch/>
        </p:blipFill>
        <p:spPr>
          <a:xfrm>
            <a:off x="9326782" y="2883629"/>
            <a:ext cx="275461" cy="275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237" descr="Google Shape;805;p122"/>
          <p:cNvPicPr preferRelativeResize="0"/>
          <p:nvPr/>
        </p:nvPicPr>
        <p:blipFill rotWithShape="1">
          <a:blip r:embed="rId9">
            <a:alphaModFix amt="32540"/>
          </a:blip>
          <a:srcRect/>
          <a:stretch/>
        </p:blipFill>
        <p:spPr>
          <a:xfrm>
            <a:off x="9856300" y="2827688"/>
            <a:ext cx="414880" cy="41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237" descr="Google Shape;806;p122"/>
          <p:cNvPicPr preferRelativeResize="0"/>
          <p:nvPr/>
        </p:nvPicPr>
        <p:blipFill rotWithShape="1">
          <a:blip r:embed="rId10">
            <a:alphaModFix amt="29729"/>
          </a:blip>
          <a:srcRect/>
          <a:stretch/>
        </p:blipFill>
        <p:spPr>
          <a:xfrm>
            <a:off x="9268597" y="3928245"/>
            <a:ext cx="390777" cy="39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237" descr="Google Shape;807;p122"/>
          <p:cNvPicPr preferRelativeResize="0"/>
          <p:nvPr/>
        </p:nvPicPr>
        <p:blipFill rotWithShape="1">
          <a:blip r:embed="rId5">
            <a:alphaModFix amt="41000"/>
          </a:blip>
          <a:srcRect/>
          <a:stretch/>
        </p:blipFill>
        <p:spPr>
          <a:xfrm>
            <a:off x="9914033" y="3953767"/>
            <a:ext cx="321824" cy="32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237" descr="Google Shape;808;p122"/>
          <p:cNvPicPr preferRelativeResize="0"/>
          <p:nvPr/>
        </p:nvPicPr>
        <p:blipFill rotWithShape="1">
          <a:blip r:embed="rId7">
            <a:alphaModFix amt="52000"/>
          </a:blip>
          <a:srcRect/>
          <a:stretch/>
        </p:blipFill>
        <p:spPr>
          <a:xfrm>
            <a:off x="10178311" y="3368269"/>
            <a:ext cx="363507" cy="30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237" descr="Google Shape;809;p122"/>
          <p:cNvPicPr preferRelativeResize="0"/>
          <p:nvPr/>
        </p:nvPicPr>
        <p:blipFill rotWithShape="1">
          <a:blip r:embed="rId11">
            <a:alphaModFix amt="29448"/>
          </a:blip>
          <a:srcRect/>
          <a:stretch/>
        </p:blipFill>
        <p:spPr>
          <a:xfrm>
            <a:off x="9580067" y="3504601"/>
            <a:ext cx="234443" cy="23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237" descr="Google Shape;810;p122"/>
          <p:cNvPicPr preferRelativeResize="0"/>
          <p:nvPr/>
        </p:nvPicPr>
        <p:blipFill rotWithShape="1">
          <a:blip r:embed="rId12">
            <a:alphaModFix amt="29448"/>
          </a:blip>
          <a:srcRect/>
          <a:stretch/>
        </p:blipFill>
        <p:spPr>
          <a:xfrm>
            <a:off x="9755003" y="3413697"/>
            <a:ext cx="193979" cy="195366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237"/>
          <p:cNvSpPr/>
          <p:nvPr/>
        </p:nvSpPr>
        <p:spPr>
          <a:xfrm rot="5400000">
            <a:off x="9735701" y="2748705"/>
            <a:ext cx="621811" cy="53676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0800"/>
                </a:moveTo>
                <a:lnTo>
                  <a:pt x="4662" y="0"/>
                </a:lnTo>
                <a:lnTo>
                  <a:pt x="16938" y="0"/>
                </a:lnTo>
                <a:lnTo>
                  <a:pt x="21600" y="10800"/>
                </a:lnTo>
                <a:lnTo>
                  <a:pt x="16938" y="21600"/>
                </a:lnTo>
                <a:lnTo>
                  <a:pt x="4662" y="21600"/>
                </a:lnTo>
                <a:close/>
              </a:path>
            </a:pathLst>
          </a:custGeom>
          <a:noFill/>
          <a:ln w="254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Avenir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237"/>
          <p:cNvSpPr/>
          <p:nvPr/>
        </p:nvSpPr>
        <p:spPr>
          <a:xfrm rot="5400000">
            <a:off x="8843016" y="3304058"/>
            <a:ext cx="621811" cy="53676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0800"/>
                </a:moveTo>
                <a:lnTo>
                  <a:pt x="4662" y="0"/>
                </a:lnTo>
                <a:lnTo>
                  <a:pt x="16938" y="0"/>
                </a:lnTo>
                <a:lnTo>
                  <a:pt x="21600" y="10800"/>
                </a:lnTo>
                <a:lnTo>
                  <a:pt x="16938" y="21600"/>
                </a:lnTo>
                <a:lnTo>
                  <a:pt x="4662" y="21600"/>
                </a:lnTo>
                <a:close/>
              </a:path>
            </a:pathLst>
          </a:custGeom>
          <a:noFill/>
          <a:ln w="254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Avenir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1" name="Google Shape;1061;p237" descr="Google Shape;813;p122"/>
          <p:cNvPicPr preferRelativeResize="0"/>
          <p:nvPr/>
        </p:nvPicPr>
        <p:blipFill rotWithShape="1">
          <a:blip r:embed="rId4">
            <a:alphaModFix amt="38000"/>
          </a:blip>
          <a:srcRect/>
          <a:stretch/>
        </p:blipFill>
        <p:spPr>
          <a:xfrm rot="2883415">
            <a:off x="8973495" y="3411944"/>
            <a:ext cx="334927" cy="334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2" name="Google Shape;1062;p237"/>
          <p:cNvGrpSpPr/>
          <p:nvPr/>
        </p:nvGrpSpPr>
        <p:grpSpPr>
          <a:xfrm>
            <a:off x="5600444" y="2706176"/>
            <a:ext cx="1742951" cy="1719415"/>
            <a:chOff x="-2" y="-2"/>
            <a:chExt cx="1742950" cy="1719413"/>
          </a:xfrm>
        </p:grpSpPr>
        <p:grpSp>
          <p:nvGrpSpPr>
            <p:cNvPr id="1063" name="Google Shape;1063;p237"/>
            <p:cNvGrpSpPr/>
            <p:nvPr/>
          </p:nvGrpSpPr>
          <p:grpSpPr>
            <a:xfrm>
              <a:off x="-2" y="-2"/>
              <a:ext cx="1742950" cy="1719413"/>
              <a:chOff x="-1" y="0"/>
              <a:chExt cx="1742948" cy="1719411"/>
            </a:xfrm>
          </p:grpSpPr>
          <p:sp>
            <p:nvSpPr>
              <p:cNvPr id="1064" name="Google Shape;1064;p237"/>
              <p:cNvSpPr/>
              <p:nvPr/>
            </p:nvSpPr>
            <p:spPr>
              <a:xfrm rot="5400000">
                <a:off x="254985" y="55574"/>
                <a:ext cx="621783" cy="53678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10800"/>
                    </a:moveTo>
                    <a:lnTo>
                      <a:pt x="4662" y="0"/>
                    </a:lnTo>
                    <a:lnTo>
                      <a:pt x="16938" y="0"/>
                    </a:lnTo>
                    <a:lnTo>
                      <a:pt x="21600" y="10800"/>
                    </a:lnTo>
                    <a:lnTo>
                      <a:pt x="16938" y="21600"/>
                    </a:lnTo>
                    <a:lnTo>
                      <a:pt x="4662" y="2160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7D93EF">
                    <a:alpha val="70196"/>
                  </a:srgbClr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3333"/>
                  </a:buClr>
                  <a:buSzPts val="1400"/>
                  <a:buFont typeface="Avenir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37"/>
              <p:cNvSpPr/>
              <p:nvPr/>
            </p:nvSpPr>
            <p:spPr>
              <a:xfrm rot="5400000">
                <a:off x="565171" y="597850"/>
                <a:ext cx="621784" cy="53678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10800"/>
                    </a:moveTo>
                    <a:lnTo>
                      <a:pt x="4662" y="0"/>
                    </a:lnTo>
                    <a:lnTo>
                      <a:pt x="16938" y="0"/>
                    </a:lnTo>
                    <a:lnTo>
                      <a:pt x="21600" y="10800"/>
                    </a:lnTo>
                    <a:lnTo>
                      <a:pt x="16938" y="21600"/>
                    </a:lnTo>
                    <a:lnTo>
                      <a:pt x="4662" y="2160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7D93EF">
                    <a:alpha val="70196"/>
                  </a:srgbClr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3333"/>
                  </a:buClr>
                  <a:buSzPts val="1400"/>
                  <a:buFont typeface="Avenir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37"/>
              <p:cNvSpPr/>
              <p:nvPr/>
            </p:nvSpPr>
            <p:spPr>
              <a:xfrm rot="5400000">
                <a:off x="267685" y="1140125"/>
                <a:ext cx="621783" cy="53678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10800"/>
                    </a:moveTo>
                    <a:lnTo>
                      <a:pt x="4662" y="0"/>
                    </a:lnTo>
                    <a:lnTo>
                      <a:pt x="16938" y="0"/>
                    </a:lnTo>
                    <a:lnTo>
                      <a:pt x="21600" y="10800"/>
                    </a:lnTo>
                    <a:lnTo>
                      <a:pt x="16938" y="21600"/>
                    </a:lnTo>
                    <a:lnTo>
                      <a:pt x="4662" y="2160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7D93EF">
                    <a:alpha val="70196"/>
                  </a:srgbClr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3333"/>
                  </a:buClr>
                  <a:buSzPts val="1400"/>
                  <a:buFont typeface="Avenir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37"/>
              <p:cNvSpPr/>
              <p:nvPr/>
            </p:nvSpPr>
            <p:spPr>
              <a:xfrm rot="5400000">
                <a:off x="878644" y="1140125"/>
                <a:ext cx="621783" cy="53678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10800"/>
                    </a:moveTo>
                    <a:lnTo>
                      <a:pt x="4662" y="0"/>
                    </a:lnTo>
                    <a:lnTo>
                      <a:pt x="16938" y="0"/>
                    </a:lnTo>
                    <a:lnTo>
                      <a:pt x="21600" y="10800"/>
                    </a:lnTo>
                    <a:lnTo>
                      <a:pt x="16938" y="21600"/>
                    </a:lnTo>
                    <a:lnTo>
                      <a:pt x="4662" y="2160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7D93EF">
                    <a:alpha val="70196"/>
                  </a:srgbClr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3333"/>
                  </a:buClr>
                  <a:buSzPts val="1400"/>
                  <a:buFont typeface="Avenir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237"/>
              <p:cNvSpPr/>
              <p:nvPr/>
            </p:nvSpPr>
            <p:spPr>
              <a:xfrm rot="5400000">
                <a:off x="1163661" y="584773"/>
                <a:ext cx="621784" cy="53678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10800"/>
                    </a:moveTo>
                    <a:lnTo>
                      <a:pt x="4662" y="0"/>
                    </a:lnTo>
                    <a:lnTo>
                      <a:pt x="16938" y="0"/>
                    </a:lnTo>
                    <a:lnTo>
                      <a:pt x="21600" y="10800"/>
                    </a:lnTo>
                    <a:lnTo>
                      <a:pt x="16938" y="21600"/>
                    </a:lnTo>
                    <a:lnTo>
                      <a:pt x="4662" y="2160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7D93EF">
                    <a:alpha val="70196"/>
                  </a:srgbClr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3333"/>
                  </a:buClr>
                  <a:buSzPts val="1400"/>
                  <a:buFont typeface="Avenir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69" name="Google Shape;1069;p237" descr="Google Shape;821;p122"/>
              <p:cNvPicPr preferRelativeResize="0"/>
              <p:nvPr/>
            </p:nvPicPr>
            <p:blipFill rotWithShape="1">
              <a:blip r:embed="rId8">
                <a:alphaModFix amt="46760"/>
              </a:blip>
              <a:srcRect/>
              <a:stretch/>
            </p:blipFill>
            <p:spPr>
              <a:xfrm>
                <a:off x="441268" y="177448"/>
                <a:ext cx="275460" cy="2754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0" name="Google Shape;1070;p237" descr="Google Shape;822;p122"/>
              <p:cNvPicPr preferRelativeResize="0"/>
              <p:nvPr/>
            </p:nvPicPr>
            <p:blipFill rotWithShape="1">
              <a:blip r:embed="rId9">
                <a:alphaModFix amt="32540"/>
              </a:blip>
              <a:srcRect/>
              <a:stretch/>
            </p:blipFill>
            <p:spPr>
              <a:xfrm>
                <a:off x="970786" y="121507"/>
                <a:ext cx="414879" cy="4148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1" name="Google Shape;1071;p237" descr="Google Shape;823;p122"/>
              <p:cNvPicPr preferRelativeResize="0"/>
              <p:nvPr/>
            </p:nvPicPr>
            <p:blipFill rotWithShape="1">
              <a:blip r:embed="rId10">
                <a:alphaModFix amt="29729"/>
              </a:blip>
              <a:srcRect/>
              <a:stretch/>
            </p:blipFill>
            <p:spPr>
              <a:xfrm>
                <a:off x="383082" y="1222064"/>
                <a:ext cx="390777" cy="3907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2" name="Google Shape;1072;p237" descr="Google Shape;824;p122"/>
              <p:cNvPicPr preferRelativeResize="0"/>
              <p:nvPr/>
            </p:nvPicPr>
            <p:blipFill rotWithShape="1">
              <a:blip r:embed="rId5">
                <a:alphaModFix amt="41000"/>
              </a:blip>
              <a:srcRect/>
              <a:stretch/>
            </p:blipFill>
            <p:spPr>
              <a:xfrm>
                <a:off x="1028518" y="1247587"/>
                <a:ext cx="321824" cy="3218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3" name="Google Shape;1073;p237" descr="Google Shape;825;p122"/>
              <p:cNvPicPr preferRelativeResize="0"/>
              <p:nvPr/>
            </p:nvPicPr>
            <p:blipFill rotWithShape="1">
              <a:blip r:embed="rId7">
                <a:alphaModFix amt="52000"/>
              </a:blip>
              <a:srcRect/>
              <a:stretch/>
            </p:blipFill>
            <p:spPr>
              <a:xfrm>
                <a:off x="1292795" y="662089"/>
                <a:ext cx="363506" cy="3039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4" name="Google Shape;1074;p237" descr="Google Shape;826;p122"/>
              <p:cNvPicPr preferRelativeResize="0"/>
              <p:nvPr/>
            </p:nvPicPr>
            <p:blipFill rotWithShape="1">
              <a:blip r:embed="rId11">
                <a:alphaModFix amt="29448"/>
              </a:blip>
              <a:srcRect/>
              <a:stretch/>
            </p:blipFill>
            <p:spPr>
              <a:xfrm>
                <a:off x="694551" y="798420"/>
                <a:ext cx="234443" cy="2344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5" name="Google Shape;1075;p237" descr="Google Shape;827;p122"/>
              <p:cNvPicPr preferRelativeResize="0"/>
              <p:nvPr/>
            </p:nvPicPr>
            <p:blipFill rotWithShape="1">
              <a:blip r:embed="rId12">
                <a:alphaModFix amt="29448"/>
              </a:blip>
              <a:srcRect/>
              <a:stretch/>
            </p:blipFill>
            <p:spPr>
              <a:xfrm>
                <a:off x="869488" y="707516"/>
                <a:ext cx="193980" cy="1953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76" name="Google Shape;1076;p237"/>
              <p:cNvSpPr/>
              <p:nvPr/>
            </p:nvSpPr>
            <p:spPr>
              <a:xfrm rot="5400000">
                <a:off x="850186" y="42497"/>
                <a:ext cx="621783" cy="53678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10800"/>
                    </a:moveTo>
                    <a:lnTo>
                      <a:pt x="4662" y="0"/>
                    </a:lnTo>
                    <a:lnTo>
                      <a:pt x="16938" y="0"/>
                    </a:lnTo>
                    <a:lnTo>
                      <a:pt x="21600" y="10800"/>
                    </a:lnTo>
                    <a:lnTo>
                      <a:pt x="16938" y="21600"/>
                    </a:lnTo>
                    <a:lnTo>
                      <a:pt x="4662" y="2160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7D93EF">
                    <a:alpha val="70196"/>
                  </a:srgbClr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3333"/>
                  </a:buClr>
                  <a:buSzPts val="1400"/>
                  <a:buFont typeface="Avenir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37"/>
              <p:cNvSpPr/>
              <p:nvPr/>
            </p:nvSpPr>
            <p:spPr>
              <a:xfrm rot="5400000">
                <a:off x="-42498" y="597850"/>
                <a:ext cx="621783" cy="53678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10800"/>
                    </a:moveTo>
                    <a:lnTo>
                      <a:pt x="4662" y="0"/>
                    </a:lnTo>
                    <a:lnTo>
                      <a:pt x="16938" y="0"/>
                    </a:lnTo>
                    <a:lnTo>
                      <a:pt x="21600" y="10800"/>
                    </a:lnTo>
                    <a:lnTo>
                      <a:pt x="16938" y="21600"/>
                    </a:lnTo>
                    <a:lnTo>
                      <a:pt x="4662" y="2160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7D93EF">
                    <a:alpha val="70196"/>
                  </a:srgbClr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3333"/>
                  </a:buClr>
                  <a:buSzPts val="1400"/>
                  <a:buFont typeface="Avenir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78" name="Google Shape;1078;p237" descr="Google Shape;830;p122"/>
            <p:cNvPicPr preferRelativeResize="0"/>
            <p:nvPr/>
          </p:nvPicPr>
          <p:blipFill rotWithShape="1">
            <a:blip r:embed="rId4">
              <a:alphaModFix amt="38000"/>
            </a:blip>
            <a:srcRect/>
            <a:stretch/>
          </p:blipFill>
          <p:spPr>
            <a:xfrm rot="2883415">
              <a:off x="87982" y="705763"/>
              <a:ext cx="334926" cy="3349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9" name="Google Shape;1079;p237"/>
          <p:cNvGrpSpPr/>
          <p:nvPr/>
        </p:nvGrpSpPr>
        <p:grpSpPr>
          <a:xfrm>
            <a:off x="4396511" y="1733013"/>
            <a:ext cx="1797064" cy="304634"/>
            <a:chOff x="0" y="0"/>
            <a:chExt cx="1797062" cy="304633"/>
          </a:xfrm>
        </p:grpSpPr>
        <p:cxnSp>
          <p:nvCxnSpPr>
            <p:cNvPr id="1080" name="Google Shape;1080;p237"/>
            <p:cNvCxnSpPr/>
            <p:nvPr/>
          </p:nvCxnSpPr>
          <p:spPr>
            <a:xfrm rot="10800000">
              <a:off x="0" y="117075"/>
              <a:ext cx="1789951" cy="1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81" name="Google Shape;1081;p237"/>
            <p:cNvCxnSpPr/>
            <p:nvPr/>
          </p:nvCxnSpPr>
          <p:spPr>
            <a:xfrm>
              <a:off x="847211" y="0"/>
              <a:ext cx="0" cy="11790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82" name="Google Shape;1082;p237"/>
            <p:cNvCxnSpPr/>
            <p:nvPr/>
          </p:nvCxnSpPr>
          <p:spPr>
            <a:xfrm>
              <a:off x="1797061" y="117583"/>
              <a:ext cx="1" cy="18705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83" name="Google Shape;1083;p237"/>
            <p:cNvCxnSpPr/>
            <p:nvPr/>
          </p:nvCxnSpPr>
          <p:spPr>
            <a:xfrm flipH="1">
              <a:off x="1851" y="117583"/>
              <a:ext cx="1" cy="18705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1084" name="Google Shape;1084;p237"/>
          <p:cNvGrpSpPr/>
          <p:nvPr/>
        </p:nvGrpSpPr>
        <p:grpSpPr>
          <a:xfrm>
            <a:off x="845935" y="1662545"/>
            <a:ext cx="3482236" cy="375102"/>
            <a:chOff x="-1" y="-70468"/>
            <a:chExt cx="3482235" cy="375101"/>
          </a:xfrm>
        </p:grpSpPr>
        <p:cxnSp>
          <p:nvCxnSpPr>
            <p:cNvPr id="1085" name="Google Shape;1085;p237"/>
            <p:cNvCxnSpPr/>
            <p:nvPr/>
          </p:nvCxnSpPr>
          <p:spPr>
            <a:xfrm rot="10800000">
              <a:off x="-1" y="117075"/>
              <a:ext cx="3468451" cy="1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86" name="Google Shape;1086;p237"/>
            <p:cNvCxnSpPr/>
            <p:nvPr/>
          </p:nvCxnSpPr>
          <p:spPr>
            <a:xfrm>
              <a:off x="1641682" y="-70468"/>
              <a:ext cx="0" cy="188366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87" name="Google Shape;1087;p237"/>
            <p:cNvCxnSpPr/>
            <p:nvPr/>
          </p:nvCxnSpPr>
          <p:spPr>
            <a:xfrm>
              <a:off x="3482233" y="117583"/>
              <a:ext cx="1" cy="18705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88" name="Google Shape;1088;p237"/>
            <p:cNvCxnSpPr/>
            <p:nvPr/>
          </p:nvCxnSpPr>
          <p:spPr>
            <a:xfrm flipH="1">
              <a:off x="3607" y="117583"/>
              <a:ext cx="1" cy="18705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1089" name="Google Shape;1089;p237"/>
          <p:cNvGrpSpPr/>
          <p:nvPr/>
        </p:nvGrpSpPr>
        <p:grpSpPr>
          <a:xfrm>
            <a:off x="6247786" y="1733013"/>
            <a:ext cx="1797064" cy="304634"/>
            <a:chOff x="0" y="0"/>
            <a:chExt cx="1797062" cy="304633"/>
          </a:xfrm>
        </p:grpSpPr>
        <p:cxnSp>
          <p:nvCxnSpPr>
            <p:cNvPr id="1090" name="Google Shape;1090;p237"/>
            <p:cNvCxnSpPr/>
            <p:nvPr/>
          </p:nvCxnSpPr>
          <p:spPr>
            <a:xfrm rot="10800000">
              <a:off x="0" y="117075"/>
              <a:ext cx="1789951" cy="1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91" name="Google Shape;1091;p237"/>
            <p:cNvCxnSpPr/>
            <p:nvPr/>
          </p:nvCxnSpPr>
          <p:spPr>
            <a:xfrm>
              <a:off x="847211" y="0"/>
              <a:ext cx="0" cy="11790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92" name="Google Shape;1092;p237"/>
            <p:cNvCxnSpPr/>
            <p:nvPr/>
          </p:nvCxnSpPr>
          <p:spPr>
            <a:xfrm>
              <a:off x="1797061" y="117583"/>
              <a:ext cx="1" cy="18705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93" name="Google Shape;1093;p237"/>
            <p:cNvCxnSpPr/>
            <p:nvPr/>
          </p:nvCxnSpPr>
          <p:spPr>
            <a:xfrm flipH="1">
              <a:off x="1851" y="117583"/>
              <a:ext cx="1" cy="18705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1094" name="Google Shape;1094;p237"/>
          <p:cNvGrpSpPr/>
          <p:nvPr/>
        </p:nvGrpSpPr>
        <p:grpSpPr>
          <a:xfrm>
            <a:off x="8148452" y="1733013"/>
            <a:ext cx="3217037" cy="304634"/>
            <a:chOff x="0" y="0"/>
            <a:chExt cx="3217035" cy="304633"/>
          </a:xfrm>
        </p:grpSpPr>
        <p:cxnSp>
          <p:nvCxnSpPr>
            <p:cNvPr id="1095" name="Google Shape;1095;p237"/>
            <p:cNvCxnSpPr/>
            <p:nvPr/>
          </p:nvCxnSpPr>
          <p:spPr>
            <a:xfrm rot="10800000">
              <a:off x="0" y="117075"/>
              <a:ext cx="3204301" cy="1"/>
            </a:xfrm>
            <a:prstGeom prst="straightConnector1">
              <a:avLst/>
            </a:prstGeom>
            <a:noFill/>
            <a:ln w="12700" cap="flat" cmpd="sng">
              <a:solidFill>
                <a:srgbClr val="888888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96" name="Google Shape;1096;p237"/>
            <p:cNvCxnSpPr/>
            <p:nvPr/>
          </p:nvCxnSpPr>
          <p:spPr>
            <a:xfrm>
              <a:off x="1516651" y="0"/>
              <a:ext cx="0" cy="117900"/>
            </a:xfrm>
            <a:prstGeom prst="straightConnector1">
              <a:avLst/>
            </a:prstGeom>
            <a:noFill/>
            <a:ln w="12700" cap="flat" cmpd="sng">
              <a:solidFill>
                <a:srgbClr val="888888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97" name="Google Shape;1097;p237"/>
            <p:cNvCxnSpPr/>
            <p:nvPr/>
          </p:nvCxnSpPr>
          <p:spPr>
            <a:xfrm>
              <a:off x="3217034" y="117583"/>
              <a:ext cx="1" cy="187050"/>
            </a:xfrm>
            <a:prstGeom prst="straightConnector1">
              <a:avLst/>
            </a:prstGeom>
            <a:noFill/>
            <a:ln w="12700" cap="flat" cmpd="sng">
              <a:solidFill>
                <a:srgbClr val="888888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98" name="Google Shape;1098;p237"/>
            <p:cNvCxnSpPr/>
            <p:nvPr/>
          </p:nvCxnSpPr>
          <p:spPr>
            <a:xfrm flipH="1">
              <a:off x="3323" y="117583"/>
              <a:ext cx="1" cy="187050"/>
            </a:xfrm>
            <a:prstGeom prst="straightConnector1">
              <a:avLst/>
            </a:prstGeom>
            <a:noFill/>
            <a:ln w="12700" cap="flat" cmpd="sng">
              <a:solidFill>
                <a:srgbClr val="888888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1099" name="Google Shape;1099;p237"/>
          <p:cNvSpPr/>
          <p:nvPr/>
        </p:nvSpPr>
        <p:spPr>
          <a:xfrm flipH="1">
            <a:off x="4459018" y="3511498"/>
            <a:ext cx="809401" cy="728101"/>
          </a:xfrm>
          <a:prstGeom prst="chevron">
            <a:avLst>
              <a:gd name="adj" fmla="val 95220"/>
            </a:avLst>
          </a:prstGeom>
          <a:solidFill>
            <a:srgbClr val="D6D6D6">
              <a:alpha val="4745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237"/>
          <p:cNvSpPr txBox="1"/>
          <p:nvPr/>
        </p:nvSpPr>
        <p:spPr>
          <a:xfrm>
            <a:off x="1480327" y="5162629"/>
            <a:ext cx="2898002" cy="55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Light"/>
              <a:buNone/>
            </a:pPr>
            <a:r>
              <a:rPr lang="en-US" sz="1500" b="0" i="0" u="none" strike="noStrike" cap="none">
                <a:solidFill>
                  <a:srgbClr val="7794F6"/>
                </a:solidFill>
                <a:latin typeface="Nunito Light"/>
                <a:ea typeface="Nunito Light"/>
                <a:cs typeface="Nunito Light"/>
                <a:sym typeface="Nunito Light"/>
              </a:rPr>
              <a:t>EMBLEEMA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Light"/>
              <a:buNone/>
            </a:pPr>
            <a:r>
              <a:rPr lang="en-US" sz="1500" b="0" i="0" u="none" strike="noStrike" cap="none">
                <a:solidFill>
                  <a:srgbClr val="7794F6"/>
                </a:solidFill>
                <a:latin typeface="Nunito Light"/>
                <a:ea typeface="Nunito Light"/>
                <a:cs typeface="Nunito Light"/>
                <a:sym typeface="Nunito Light"/>
              </a:rPr>
              <a:t>BLOCKCHAIN</a:t>
            </a:r>
            <a:endParaRPr/>
          </a:p>
        </p:txBody>
      </p:sp>
      <p:sp>
        <p:nvSpPr>
          <p:cNvPr id="1101" name="Google Shape;1101;p237"/>
          <p:cNvSpPr txBox="1"/>
          <p:nvPr/>
        </p:nvSpPr>
        <p:spPr>
          <a:xfrm>
            <a:off x="5501999" y="5086287"/>
            <a:ext cx="1876501" cy="73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Nunito Light"/>
              <a:buNone/>
            </a:pPr>
            <a:r>
              <a:rPr lang="en-US" sz="1800" b="0" i="0" u="none" strike="noStrike" cap="none">
                <a:solidFill>
                  <a:srgbClr val="999999"/>
                </a:solidFill>
                <a:latin typeface="Nunito Light"/>
                <a:ea typeface="Nunito Light"/>
                <a:cs typeface="Nunito Light"/>
                <a:sym typeface="Nunito Light"/>
              </a:rPr>
              <a:t>User Consent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Nunito Light"/>
              <a:buNone/>
            </a:pPr>
            <a:r>
              <a:rPr lang="en-US" sz="1800" b="0" i="0" u="none" strike="noStrike" cap="none">
                <a:solidFill>
                  <a:srgbClr val="999999"/>
                </a:solidFill>
                <a:latin typeface="Nunito Light"/>
                <a:ea typeface="Nunito Light"/>
                <a:cs typeface="Nunito Light"/>
                <a:sym typeface="Nunito Light"/>
              </a:rPr>
              <a:t>Provenance</a:t>
            </a:r>
            <a:endParaRPr/>
          </a:p>
        </p:txBody>
      </p:sp>
      <p:sp>
        <p:nvSpPr>
          <p:cNvPr id="1102" name="Google Shape;1102;p237"/>
          <p:cNvSpPr txBox="1"/>
          <p:nvPr/>
        </p:nvSpPr>
        <p:spPr>
          <a:xfrm>
            <a:off x="115824" y="149352"/>
            <a:ext cx="12016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2800"/>
              <a:buFont typeface="Nunito ExtraLight"/>
              <a:buNone/>
            </a:pPr>
            <a:r>
              <a:rPr lang="en-US" sz="2300" i="0" u="none" strike="noStrike" cap="none">
                <a:solidFill>
                  <a:srgbClr val="7794F6"/>
                </a:solidFill>
                <a:latin typeface="Nunito"/>
                <a:ea typeface="Nunito"/>
                <a:cs typeface="Nunito"/>
                <a:sym typeface="Nunito"/>
              </a:rPr>
              <a:t>Embleema is the Only </a:t>
            </a:r>
            <a:r>
              <a:rPr lang="en-US" sz="2300">
                <a:solidFill>
                  <a:srgbClr val="7794F6"/>
                </a:solidFill>
                <a:latin typeface="Nunito"/>
                <a:ea typeface="Nunito"/>
                <a:cs typeface="Nunito"/>
                <a:sym typeface="Nunito"/>
              </a:rPr>
              <a:t>Integrated</a:t>
            </a:r>
            <a:r>
              <a:rPr lang="en-US" sz="2300" i="0" u="none" strike="noStrike" cap="none">
                <a:solidFill>
                  <a:srgbClr val="7794F6"/>
                </a:solidFill>
                <a:latin typeface="Nunito"/>
                <a:ea typeface="Nunito"/>
                <a:cs typeface="Nunito"/>
                <a:sym typeface="Nunito"/>
              </a:rPr>
              <a:t> Data &amp; Analytics Platform for P</a:t>
            </a:r>
            <a:r>
              <a:rPr lang="en-US" sz="2300">
                <a:solidFill>
                  <a:srgbClr val="7794F6"/>
                </a:solidFill>
                <a:latin typeface="Nunito"/>
                <a:ea typeface="Nunito"/>
                <a:cs typeface="Nunito"/>
                <a:sym typeface="Nunito"/>
              </a:rPr>
              <a:t>recision </a:t>
            </a:r>
            <a:r>
              <a:rPr lang="en-US" sz="2300" i="0" u="none" strike="noStrike" cap="none">
                <a:solidFill>
                  <a:srgbClr val="7794F6"/>
                </a:solidFill>
                <a:latin typeface="Nunito"/>
                <a:ea typeface="Nunito"/>
                <a:cs typeface="Nunito"/>
                <a:sym typeface="Nunito"/>
              </a:rPr>
              <a:t>Medicine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3" name="Google Shape;1103;p237"/>
          <p:cNvSpPr txBox="1"/>
          <p:nvPr/>
        </p:nvSpPr>
        <p:spPr>
          <a:xfrm>
            <a:off x="8427049" y="5095199"/>
            <a:ext cx="3604802" cy="74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Nunito Light"/>
              <a:buNone/>
            </a:pPr>
            <a:r>
              <a:rPr lang="en-US" sz="1600" b="0" i="0" u="none" strike="noStrike" cap="none">
                <a:solidFill>
                  <a:srgbClr val="535353"/>
                </a:solidFill>
                <a:latin typeface="Nunito Light"/>
                <a:ea typeface="Nunito Light"/>
                <a:cs typeface="Nunito Light"/>
                <a:sym typeface="Nunito Light"/>
              </a:rPr>
              <a:t>(*) 21 CFR Part 11, FISMA -M, Regulatory ATO, NIST-800 compliant</a:t>
            </a:r>
            <a:endParaRPr/>
          </a:p>
        </p:txBody>
      </p:sp>
      <p:cxnSp>
        <p:nvCxnSpPr>
          <p:cNvPr id="1104" name="Google Shape;1104;p237"/>
          <p:cNvCxnSpPr/>
          <p:nvPr/>
        </p:nvCxnSpPr>
        <p:spPr>
          <a:xfrm>
            <a:off x="3823899" y="5318139"/>
            <a:ext cx="300601" cy="2217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05" name="Google Shape;1105;p237"/>
          <p:cNvCxnSpPr/>
          <p:nvPr/>
        </p:nvCxnSpPr>
        <p:spPr>
          <a:xfrm>
            <a:off x="3877899" y="5282684"/>
            <a:ext cx="331501" cy="1020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06" name="Google Shape;1106;p237"/>
          <p:cNvCxnSpPr/>
          <p:nvPr/>
        </p:nvCxnSpPr>
        <p:spPr>
          <a:xfrm>
            <a:off x="3823898" y="5318140"/>
            <a:ext cx="50402" cy="2523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07" name="Google Shape;1107;p237"/>
          <p:cNvCxnSpPr/>
          <p:nvPr/>
        </p:nvCxnSpPr>
        <p:spPr>
          <a:xfrm>
            <a:off x="3791175" y="5303261"/>
            <a:ext cx="149401" cy="1026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08" name="Google Shape;1108;p237"/>
          <p:cNvCxnSpPr/>
          <p:nvPr/>
        </p:nvCxnSpPr>
        <p:spPr>
          <a:xfrm>
            <a:off x="3859821" y="5309616"/>
            <a:ext cx="203401" cy="1272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09" name="Google Shape;1109;p237"/>
          <p:cNvCxnSpPr/>
          <p:nvPr/>
        </p:nvCxnSpPr>
        <p:spPr>
          <a:xfrm rot="10800000" flipH="1">
            <a:off x="3798899" y="5182861"/>
            <a:ext cx="135901" cy="639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10" name="Google Shape;1110;p237"/>
          <p:cNvCxnSpPr/>
          <p:nvPr/>
        </p:nvCxnSpPr>
        <p:spPr>
          <a:xfrm flipH="1">
            <a:off x="3720222" y="5273694"/>
            <a:ext cx="60601" cy="882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11" name="Google Shape;1111;p237"/>
          <p:cNvCxnSpPr/>
          <p:nvPr/>
        </p:nvCxnSpPr>
        <p:spPr>
          <a:xfrm rot="10800000" flipH="1">
            <a:off x="3834821" y="5212738"/>
            <a:ext cx="317701" cy="255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12" name="Google Shape;1112;p237"/>
          <p:cNvCxnSpPr/>
          <p:nvPr/>
        </p:nvCxnSpPr>
        <p:spPr>
          <a:xfrm>
            <a:off x="3867544" y="5253116"/>
            <a:ext cx="132001" cy="672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13" name="Google Shape;1113;p237"/>
          <p:cNvCxnSpPr/>
          <p:nvPr/>
        </p:nvCxnSpPr>
        <p:spPr>
          <a:xfrm rot="10800000">
            <a:off x="3746322" y="5197495"/>
            <a:ext cx="34501" cy="762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14" name="Google Shape;1114;p237"/>
          <p:cNvCxnSpPr/>
          <p:nvPr/>
        </p:nvCxnSpPr>
        <p:spPr>
          <a:xfrm rot="10800000">
            <a:off x="3970423" y="5159128"/>
            <a:ext cx="160501" cy="438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15" name="Google Shape;1115;p237"/>
          <p:cNvCxnSpPr/>
          <p:nvPr/>
        </p:nvCxnSpPr>
        <p:spPr>
          <a:xfrm rot="10800000">
            <a:off x="3970728" y="5159246"/>
            <a:ext cx="18001" cy="1311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16" name="Google Shape;1116;p237"/>
          <p:cNvCxnSpPr/>
          <p:nvPr/>
        </p:nvCxnSpPr>
        <p:spPr>
          <a:xfrm rot="10800000">
            <a:off x="3970787" y="5159181"/>
            <a:ext cx="248401" cy="2067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17" name="Google Shape;1117;p237"/>
          <p:cNvCxnSpPr/>
          <p:nvPr/>
        </p:nvCxnSpPr>
        <p:spPr>
          <a:xfrm rot="10800000">
            <a:off x="3958620" y="5177101"/>
            <a:ext cx="104401" cy="2598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18" name="Google Shape;1118;p237"/>
          <p:cNvCxnSpPr/>
          <p:nvPr/>
        </p:nvCxnSpPr>
        <p:spPr>
          <a:xfrm rot="10800000">
            <a:off x="3958618" y="5177232"/>
            <a:ext cx="165901" cy="3627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19" name="Google Shape;1119;p237"/>
          <p:cNvCxnSpPr/>
          <p:nvPr/>
        </p:nvCxnSpPr>
        <p:spPr>
          <a:xfrm rot="10800000" flipH="1">
            <a:off x="3758164" y="5172959"/>
            <a:ext cx="154801" cy="63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20" name="Google Shape;1120;p237"/>
          <p:cNvCxnSpPr/>
          <p:nvPr/>
        </p:nvCxnSpPr>
        <p:spPr>
          <a:xfrm rot="10800000" flipH="1">
            <a:off x="3713301" y="5172677"/>
            <a:ext cx="199201" cy="1695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21" name="Google Shape;1121;p237"/>
          <p:cNvCxnSpPr/>
          <p:nvPr/>
        </p:nvCxnSpPr>
        <p:spPr>
          <a:xfrm rot="10800000" flipH="1">
            <a:off x="3906227" y="5182640"/>
            <a:ext cx="28500" cy="211200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22" name="Google Shape;1122;p237"/>
          <p:cNvCxnSpPr/>
          <p:nvPr/>
        </p:nvCxnSpPr>
        <p:spPr>
          <a:xfrm rot="10800000" flipH="1">
            <a:off x="3851136" y="5182485"/>
            <a:ext cx="83401" cy="3960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23" name="Google Shape;1123;p237"/>
          <p:cNvCxnSpPr/>
          <p:nvPr/>
        </p:nvCxnSpPr>
        <p:spPr>
          <a:xfrm rot="10800000">
            <a:off x="3746329" y="5197040"/>
            <a:ext cx="159901" cy="1968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24" name="Google Shape;1124;p237"/>
          <p:cNvCxnSpPr/>
          <p:nvPr/>
        </p:nvCxnSpPr>
        <p:spPr>
          <a:xfrm rot="10800000">
            <a:off x="3746139" y="5197485"/>
            <a:ext cx="105001" cy="3810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25" name="Google Shape;1125;p237"/>
          <p:cNvCxnSpPr/>
          <p:nvPr/>
        </p:nvCxnSpPr>
        <p:spPr>
          <a:xfrm rot="10800000">
            <a:off x="3746332" y="5197368"/>
            <a:ext cx="355201" cy="3504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26" name="Google Shape;1126;p237"/>
          <p:cNvCxnSpPr/>
          <p:nvPr/>
        </p:nvCxnSpPr>
        <p:spPr>
          <a:xfrm rot="10800000">
            <a:off x="3746024" y="5197528"/>
            <a:ext cx="384901" cy="54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27" name="Google Shape;1127;p237"/>
          <p:cNvCxnSpPr/>
          <p:nvPr/>
        </p:nvCxnSpPr>
        <p:spPr>
          <a:xfrm rot="10800000">
            <a:off x="3758328" y="5179348"/>
            <a:ext cx="230401" cy="111000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28" name="Google Shape;1128;p237"/>
          <p:cNvCxnSpPr/>
          <p:nvPr/>
        </p:nvCxnSpPr>
        <p:spPr>
          <a:xfrm rot="10800000">
            <a:off x="3758086" y="5179282"/>
            <a:ext cx="461101" cy="1866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29" name="Google Shape;1129;p237"/>
          <p:cNvCxnSpPr/>
          <p:nvPr/>
        </p:nvCxnSpPr>
        <p:spPr>
          <a:xfrm rot="10800000">
            <a:off x="3758219" y="5179501"/>
            <a:ext cx="304801" cy="2574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30" name="Google Shape;1130;p237"/>
          <p:cNvCxnSpPr/>
          <p:nvPr/>
        </p:nvCxnSpPr>
        <p:spPr>
          <a:xfrm rot="10800000">
            <a:off x="3708529" y="5379740"/>
            <a:ext cx="197701" cy="14100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31" name="Google Shape;1131;p237"/>
          <p:cNvCxnSpPr/>
          <p:nvPr/>
        </p:nvCxnSpPr>
        <p:spPr>
          <a:xfrm rot="10800000">
            <a:off x="3708339" y="5379886"/>
            <a:ext cx="142801" cy="1986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32" name="Google Shape;1132;p237"/>
          <p:cNvCxnSpPr/>
          <p:nvPr/>
        </p:nvCxnSpPr>
        <p:spPr>
          <a:xfrm rot="10800000">
            <a:off x="3720533" y="5361768"/>
            <a:ext cx="381001" cy="1860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33" name="Google Shape;1133;p237"/>
          <p:cNvCxnSpPr/>
          <p:nvPr/>
        </p:nvCxnSpPr>
        <p:spPr>
          <a:xfrm rot="10800000">
            <a:off x="3720458" y="5361926"/>
            <a:ext cx="327601" cy="1047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34" name="Google Shape;1134;p237"/>
          <p:cNvCxnSpPr/>
          <p:nvPr/>
        </p:nvCxnSpPr>
        <p:spPr>
          <a:xfrm rot="10800000">
            <a:off x="3719987" y="5361719"/>
            <a:ext cx="499201" cy="420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35" name="Google Shape;1135;p237"/>
          <p:cNvCxnSpPr/>
          <p:nvPr/>
        </p:nvCxnSpPr>
        <p:spPr>
          <a:xfrm flipH="1">
            <a:off x="3720655" y="5363248"/>
            <a:ext cx="282601" cy="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36" name="Google Shape;1136;p237"/>
          <p:cNvCxnSpPr/>
          <p:nvPr/>
        </p:nvCxnSpPr>
        <p:spPr>
          <a:xfrm flipH="1">
            <a:off x="3713323" y="5202926"/>
            <a:ext cx="417602" cy="139202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37" name="Google Shape;1137;p237"/>
          <p:cNvCxnSpPr/>
          <p:nvPr/>
        </p:nvCxnSpPr>
        <p:spPr>
          <a:xfrm rot="10800000">
            <a:off x="3713932" y="5480568"/>
            <a:ext cx="387601" cy="672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38" name="Google Shape;1138;p237"/>
          <p:cNvCxnSpPr/>
          <p:nvPr/>
        </p:nvCxnSpPr>
        <p:spPr>
          <a:xfrm flipH="1">
            <a:off x="3713858" y="5466626"/>
            <a:ext cx="334201" cy="14100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39" name="Google Shape;1139;p237"/>
          <p:cNvCxnSpPr/>
          <p:nvPr/>
        </p:nvCxnSpPr>
        <p:spPr>
          <a:xfrm flipH="1">
            <a:off x="3713386" y="5403717"/>
            <a:ext cx="505801" cy="768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40" name="Google Shape;1140;p237"/>
          <p:cNvCxnSpPr/>
          <p:nvPr/>
        </p:nvCxnSpPr>
        <p:spPr>
          <a:xfrm flipH="1">
            <a:off x="3713629" y="5290344"/>
            <a:ext cx="275101" cy="1905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41" name="Google Shape;1141;p237"/>
          <p:cNvCxnSpPr/>
          <p:nvPr/>
        </p:nvCxnSpPr>
        <p:spPr>
          <a:xfrm flipH="1">
            <a:off x="3851214" y="5462163"/>
            <a:ext cx="89401" cy="1164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42" name="Google Shape;1142;p237"/>
          <p:cNvCxnSpPr/>
          <p:nvPr/>
        </p:nvCxnSpPr>
        <p:spPr>
          <a:xfrm>
            <a:off x="3940612" y="5462163"/>
            <a:ext cx="160801" cy="858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43" name="Google Shape;1143;p237"/>
          <p:cNvCxnSpPr/>
          <p:nvPr/>
        </p:nvCxnSpPr>
        <p:spPr>
          <a:xfrm>
            <a:off x="3954855" y="5433862"/>
            <a:ext cx="93601" cy="330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44" name="Google Shape;1144;p237"/>
          <p:cNvCxnSpPr/>
          <p:nvPr/>
        </p:nvCxnSpPr>
        <p:spPr>
          <a:xfrm rot="10800000" flipH="1">
            <a:off x="3954856" y="5403863"/>
            <a:ext cx="264301" cy="300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45" name="Google Shape;1145;p237"/>
          <p:cNvCxnSpPr/>
          <p:nvPr/>
        </p:nvCxnSpPr>
        <p:spPr>
          <a:xfrm rot="10800000" flipH="1">
            <a:off x="3940612" y="5320362"/>
            <a:ext cx="58501" cy="852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46" name="Google Shape;1146;p237"/>
          <p:cNvCxnSpPr/>
          <p:nvPr/>
        </p:nvCxnSpPr>
        <p:spPr>
          <a:xfrm rot="10800000" flipH="1">
            <a:off x="3940612" y="5202763"/>
            <a:ext cx="190201" cy="2028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47" name="Google Shape;1147;p237"/>
          <p:cNvCxnSpPr/>
          <p:nvPr/>
        </p:nvCxnSpPr>
        <p:spPr>
          <a:xfrm rot="10800000" flipH="1">
            <a:off x="3906627" y="5566803"/>
            <a:ext cx="185401" cy="306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48" name="Google Shape;1148;p237"/>
          <p:cNvCxnSpPr/>
          <p:nvPr/>
        </p:nvCxnSpPr>
        <p:spPr>
          <a:xfrm rot="10800000" flipH="1">
            <a:off x="3906627" y="5466603"/>
            <a:ext cx="141301" cy="1308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49" name="Google Shape;1149;p237"/>
          <p:cNvCxnSpPr/>
          <p:nvPr/>
        </p:nvCxnSpPr>
        <p:spPr>
          <a:xfrm rot="10800000" flipH="1">
            <a:off x="3897107" y="5403886"/>
            <a:ext cx="322201" cy="1746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50" name="Google Shape;1150;p237"/>
          <p:cNvCxnSpPr/>
          <p:nvPr/>
        </p:nvCxnSpPr>
        <p:spPr>
          <a:xfrm rot="10800000" flipH="1">
            <a:off x="3897107" y="5320485"/>
            <a:ext cx="102001" cy="2580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51" name="Google Shape;1151;p237"/>
          <p:cNvCxnSpPr/>
          <p:nvPr/>
        </p:nvCxnSpPr>
        <p:spPr>
          <a:xfrm rot="10800000" flipH="1">
            <a:off x="3897107" y="5213086"/>
            <a:ext cx="255601" cy="3654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52" name="Google Shape;1152;p237"/>
          <p:cNvCxnSpPr/>
          <p:nvPr/>
        </p:nvCxnSpPr>
        <p:spPr>
          <a:xfrm rot="10800000">
            <a:off x="4062902" y="5496167"/>
            <a:ext cx="84601" cy="516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53" name="Google Shape;1153;p237"/>
          <p:cNvCxnSpPr/>
          <p:nvPr/>
        </p:nvCxnSpPr>
        <p:spPr>
          <a:xfrm rot="10800000" flipH="1">
            <a:off x="4147500" y="5403767"/>
            <a:ext cx="71701" cy="1440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54" name="Google Shape;1154;p237"/>
          <p:cNvCxnSpPr/>
          <p:nvPr/>
        </p:nvCxnSpPr>
        <p:spPr>
          <a:xfrm rot="10800000">
            <a:off x="3999002" y="5320667"/>
            <a:ext cx="148501" cy="2271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55" name="Google Shape;1155;p237"/>
          <p:cNvCxnSpPr/>
          <p:nvPr/>
        </p:nvCxnSpPr>
        <p:spPr>
          <a:xfrm rot="10800000" flipH="1">
            <a:off x="4124515" y="5212931"/>
            <a:ext cx="27900" cy="3270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56" name="Google Shape;1156;p237"/>
          <p:cNvCxnSpPr/>
          <p:nvPr/>
        </p:nvCxnSpPr>
        <p:spPr>
          <a:xfrm flipH="1">
            <a:off x="4099371" y="5411554"/>
            <a:ext cx="142801" cy="132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57" name="Google Shape;1157;p237"/>
          <p:cNvCxnSpPr/>
          <p:nvPr/>
        </p:nvCxnSpPr>
        <p:spPr>
          <a:xfrm>
            <a:off x="3999263" y="5320415"/>
            <a:ext cx="63901" cy="1164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58" name="Google Shape;1158;p237"/>
          <p:cNvCxnSpPr/>
          <p:nvPr/>
        </p:nvCxnSpPr>
        <p:spPr>
          <a:xfrm flipH="1">
            <a:off x="4063247" y="5207148"/>
            <a:ext cx="113400" cy="2295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59" name="Google Shape;1159;p237"/>
          <p:cNvCxnSpPr/>
          <p:nvPr/>
        </p:nvCxnSpPr>
        <p:spPr>
          <a:xfrm>
            <a:off x="4069084" y="5326874"/>
            <a:ext cx="172801" cy="312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60" name="Google Shape;1160;p237"/>
          <p:cNvCxnSpPr/>
          <p:nvPr/>
        </p:nvCxnSpPr>
        <p:spPr>
          <a:xfrm>
            <a:off x="4176643" y="5207149"/>
            <a:ext cx="42601" cy="1590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61" name="Google Shape;1161;p237"/>
          <p:cNvCxnSpPr/>
          <p:nvPr/>
        </p:nvCxnSpPr>
        <p:spPr>
          <a:xfrm flipH="1">
            <a:off x="4007025" y="5202927"/>
            <a:ext cx="123900" cy="600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62" name="Google Shape;1162;p237"/>
          <p:cNvCxnSpPr/>
          <p:nvPr/>
        </p:nvCxnSpPr>
        <p:spPr>
          <a:xfrm>
            <a:off x="3970642" y="5159014"/>
            <a:ext cx="153301" cy="24301"/>
          </a:xfrm>
          <a:prstGeom prst="straightConnector1">
            <a:avLst/>
          </a:prstGeom>
          <a:noFill/>
          <a:ln w="9525" cap="flat" cmpd="sng">
            <a:solidFill>
              <a:srgbClr val="7794F6"/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1163" name="Google Shape;1163;p237"/>
          <p:cNvSpPr txBox="1">
            <a:spLocks noGrp="1"/>
          </p:cNvSpPr>
          <p:nvPr>
            <p:ph type="sldNum" idx="4294967295"/>
          </p:nvPr>
        </p:nvSpPr>
        <p:spPr>
          <a:xfrm>
            <a:off x="11104396" y="6400484"/>
            <a:ext cx="249385" cy="27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4</a:t>
            </a:fld>
            <a:endParaRPr>
              <a:solidFill>
                <a:schemeClr val="dk1"/>
              </a:solidFill>
            </a:endParaRPr>
          </a:p>
        </p:txBody>
      </p:sp>
      <p:cxnSp>
        <p:nvCxnSpPr>
          <p:cNvPr id="1164" name="Google Shape;1164;p237"/>
          <p:cNvCxnSpPr/>
          <p:nvPr/>
        </p:nvCxnSpPr>
        <p:spPr>
          <a:xfrm>
            <a:off x="-523" y="688157"/>
            <a:ext cx="10591132" cy="1"/>
          </a:xfrm>
          <a:prstGeom prst="straightConnector1">
            <a:avLst/>
          </a:prstGeom>
          <a:noFill/>
          <a:ln w="12700" cap="flat" cmpd="sng">
            <a:solidFill>
              <a:srgbClr val="A7A7A7"/>
            </a:solidFill>
            <a:prstDash val="dot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Google Shape;1169;p238" descr="image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565" y="6267832"/>
            <a:ext cx="2040947" cy="396853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p238"/>
          <p:cNvSpPr txBox="1"/>
          <p:nvPr/>
        </p:nvSpPr>
        <p:spPr>
          <a:xfrm>
            <a:off x="1238973" y="2549653"/>
            <a:ext cx="4114800" cy="23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75" tIns="22875" rIns="22875" bIns="228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MISLABELLED SAMPLES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FLAWED EXPERIMENTS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MISSING DATA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UNREPRESENTATIVE DATA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INCONSISTENT DATA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“BRUTE FORCE” DATA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DIFFERENT CODING AND ONTOLOGIES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DUBIOUS PROVENANCE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... 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71" name="Google Shape;1171;p238"/>
          <p:cNvSpPr txBox="1"/>
          <p:nvPr/>
        </p:nvSpPr>
        <p:spPr>
          <a:xfrm>
            <a:off x="1315100" y="1558900"/>
            <a:ext cx="36774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Nunito ExtraLight"/>
              <a:buNone/>
            </a:pPr>
            <a:r>
              <a:rPr lang="en-US" sz="1800" i="0" u="none" strike="noStrike" cap="none">
                <a:solidFill>
                  <a:srgbClr val="999999"/>
                </a:solidFill>
                <a:latin typeface="Nunito Light"/>
                <a:ea typeface="Nunito Light"/>
                <a:cs typeface="Nunito Light"/>
                <a:sym typeface="Nunito Light"/>
              </a:rPr>
              <a:t>Data Collection - Q</a:t>
            </a:r>
            <a:r>
              <a:rPr lang="en-US" sz="1800">
                <a:solidFill>
                  <a:srgbClr val="999999"/>
                </a:solidFill>
                <a:latin typeface="Nunito Light"/>
                <a:ea typeface="Nunito Light"/>
                <a:cs typeface="Nunito Light"/>
                <a:sym typeface="Nunito Light"/>
              </a:rPr>
              <a:t>uality Control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72" name="Google Shape;1172;p238"/>
          <p:cNvSpPr txBox="1"/>
          <p:nvPr/>
        </p:nvSpPr>
        <p:spPr>
          <a:xfrm>
            <a:off x="6032850" y="1243205"/>
            <a:ext cx="18765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Nunito ExtraLight"/>
              <a:buNone/>
            </a:pPr>
            <a:r>
              <a:rPr lang="en-US" sz="1800" i="0" u="none" strike="noStrike" cap="none">
                <a:solidFill>
                  <a:srgbClr val="999999"/>
                </a:solidFill>
                <a:latin typeface="Nunito Light"/>
                <a:ea typeface="Nunito Light"/>
                <a:cs typeface="Nunito Light"/>
                <a:sym typeface="Nunito Light"/>
              </a:rPr>
              <a:t>Analytics &amp; Visualizations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73" name="Google Shape;1173;p238"/>
          <p:cNvSpPr txBox="1"/>
          <p:nvPr/>
        </p:nvSpPr>
        <p:spPr>
          <a:xfrm>
            <a:off x="8351169" y="1558899"/>
            <a:ext cx="28116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800"/>
              <a:buFont typeface="Nunito ExtraLight"/>
              <a:buNone/>
            </a:pPr>
            <a:r>
              <a:rPr lang="en-US" sz="1800" i="0" u="none" strike="noStrike" cap="none">
                <a:solidFill>
                  <a:srgbClr val="999999"/>
                </a:solidFill>
                <a:latin typeface="Nunito Light"/>
                <a:ea typeface="Nunito Light"/>
                <a:cs typeface="Nunito Light"/>
                <a:sym typeface="Nunito Light"/>
              </a:rPr>
              <a:t>Regulatory Submission</a:t>
            </a:r>
            <a:endParaRPr sz="700">
              <a:solidFill>
                <a:srgbClr val="999999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1174" name="Google Shape;1174;p238"/>
          <p:cNvGrpSpPr/>
          <p:nvPr/>
        </p:nvGrpSpPr>
        <p:grpSpPr>
          <a:xfrm>
            <a:off x="845925" y="2037825"/>
            <a:ext cx="4900896" cy="304633"/>
            <a:chOff x="-86" y="0"/>
            <a:chExt cx="6964468" cy="609267"/>
          </a:xfrm>
        </p:grpSpPr>
        <p:cxnSp>
          <p:nvCxnSpPr>
            <p:cNvPr id="1175" name="Google Shape;1175;p238"/>
            <p:cNvCxnSpPr/>
            <p:nvPr/>
          </p:nvCxnSpPr>
          <p:spPr>
            <a:xfrm rot="10800000">
              <a:off x="-86" y="231612"/>
              <a:ext cx="6936900" cy="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176" name="Google Shape;1176;p238"/>
            <p:cNvCxnSpPr/>
            <p:nvPr/>
          </p:nvCxnSpPr>
          <p:spPr>
            <a:xfrm>
              <a:off x="3283280" y="0"/>
              <a:ext cx="0" cy="23580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177" name="Google Shape;1177;p238"/>
            <p:cNvCxnSpPr/>
            <p:nvPr/>
          </p:nvCxnSpPr>
          <p:spPr>
            <a:xfrm>
              <a:off x="6964382" y="235167"/>
              <a:ext cx="0" cy="37410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178" name="Google Shape;1178;p238"/>
            <p:cNvCxnSpPr/>
            <p:nvPr/>
          </p:nvCxnSpPr>
          <p:spPr>
            <a:xfrm>
              <a:off x="7130" y="235167"/>
              <a:ext cx="0" cy="37410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1179" name="Google Shape;1179;p238"/>
          <p:cNvGrpSpPr/>
          <p:nvPr/>
        </p:nvGrpSpPr>
        <p:grpSpPr>
          <a:xfrm>
            <a:off x="5868603" y="2037825"/>
            <a:ext cx="2204995" cy="304633"/>
            <a:chOff x="-22" y="0"/>
            <a:chExt cx="3594124" cy="609267"/>
          </a:xfrm>
        </p:grpSpPr>
        <p:cxnSp>
          <p:nvCxnSpPr>
            <p:cNvPr id="1180" name="Google Shape;1180;p238"/>
            <p:cNvCxnSpPr/>
            <p:nvPr/>
          </p:nvCxnSpPr>
          <p:spPr>
            <a:xfrm rot="10800000">
              <a:off x="-22" y="231612"/>
              <a:ext cx="3579900" cy="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181" name="Google Shape;1181;p238"/>
            <p:cNvCxnSpPr/>
            <p:nvPr/>
          </p:nvCxnSpPr>
          <p:spPr>
            <a:xfrm>
              <a:off x="1694401" y="0"/>
              <a:ext cx="0" cy="23580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182" name="Google Shape;1182;p238"/>
            <p:cNvCxnSpPr/>
            <p:nvPr/>
          </p:nvCxnSpPr>
          <p:spPr>
            <a:xfrm>
              <a:off x="3594102" y="235167"/>
              <a:ext cx="0" cy="37410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183" name="Google Shape;1183;p238"/>
            <p:cNvCxnSpPr/>
            <p:nvPr/>
          </p:nvCxnSpPr>
          <p:spPr>
            <a:xfrm>
              <a:off x="3681" y="235167"/>
              <a:ext cx="0" cy="374100"/>
            </a:xfrm>
            <a:prstGeom prst="straightConnector1">
              <a:avLst/>
            </a:prstGeom>
            <a:noFill/>
            <a:ln w="12700" cap="flat" cmpd="sng">
              <a:solidFill>
                <a:srgbClr val="A7A7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1184" name="Google Shape;1184;p238"/>
          <p:cNvGrpSpPr/>
          <p:nvPr/>
        </p:nvGrpSpPr>
        <p:grpSpPr>
          <a:xfrm>
            <a:off x="8148452" y="2037813"/>
            <a:ext cx="3217034" cy="304633"/>
            <a:chOff x="-62" y="0"/>
            <a:chExt cx="6434067" cy="609267"/>
          </a:xfrm>
        </p:grpSpPr>
        <p:cxnSp>
          <p:nvCxnSpPr>
            <p:cNvPr id="1185" name="Google Shape;1185;p238"/>
            <p:cNvCxnSpPr/>
            <p:nvPr/>
          </p:nvCxnSpPr>
          <p:spPr>
            <a:xfrm rot="10800000">
              <a:off x="-62" y="231612"/>
              <a:ext cx="6408600" cy="0"/>
            </a:xfrm>
            <a:prstGeom prst="straightConnector1">
              <a:avLst/>
            </a:prstGeom>
            <a:noFill/>
            <a:ln w="12700" cap="flat" cmpd="sng">
              <a:solidFill>
                <a:srgbClr val="999999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186" name="Google Shape;1186;p238"/>
            <p:cNvCxnSpPr/>
            <p:nvPr/>
          </p:nvCxnSpPr>
          <p:spPr>
            <a:xfrm>
              <a:off x="3033240" y="0"/>
              <a:ext cx="0" cy="235800"/>
            </a:xfrm>
            <a:prstGeom prst="straightConnector1">
              <a:avLst/>
            </a:prstGeom>
            <a:noFill/>
            <a:ln w="12700" cap="flat" cmpd="sng">
              <a:solidFill>
                <a:srgbClr val="999999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187" name="Google Shape;1187;p238"/>
            <p:cNvCxnSpPr/>
            <p:nvPr/>
          </p:nvCxnSpPr>
          <p:spPr>
            <a:xfrm>
              <a:off x="6434005" y="235167"/>
              <a:ext cx="0" cy="374100"/>
            </a:xfrm>
            <a:prstGeom prst="straightConnector1">
              <a:avLst/>
            </a:prstGeom>
            <a:noFill/>
            <a:ln w="12700" cap="flat" cmpd="sng">
              <a:solidFill>
                <a:srgbClr val="999999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188" name="Google Shape;1188;p238"/>
            <p:cNvCxnSpPr/>
            <p:nvPr/>
          </p:nvCxnSpPr>
          <p:spPr>
            <a:xfrm>
              <a:off x="6586" y="235167"/>
              <a:ext cx="0" cy="374100"/>
            </a:xfrm>
            <a:prstGeom prst="straightConnector1">
              <a:avLst/>
            </a:prstGeom>
            <a:noFill/>
            <a:ln w="12700" cap="flat" cmpd="sng">
              <a:solidFill>
                <a:srgbClr val="999999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1189" name="Google Shape;1189;p238"/>
          <p:cNvSpPr txBox="1"/>
          <p:nvPr/>
        </p:nvSpPr>
        <p:spPr>
          <a:xfrm>
            <a:off x="5522100" y="2549653"/>
            <a:ext cx="2898000" cy="23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75" tIns="22875" rIns="22875" bIns="228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WRONG COMPUTATIONS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FLAWED COMPUTATIONS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NON REPRODUCIBLE COMPUTATIONS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SENSITIVITY ISSUES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LINEAR TOOLS ON NON-LINEAR PROBLEMS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1:1 CORRELATIONS VS N:P CORRELATIONS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DUBIOUS PROVENANCE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>
                <a:solidFill>
                  <a:srgbClr val="EE75AB"/>
                </a:solidFill>
                <a:latin typeface="Nunito Light"/>
                <a:ea typeface="Nunito Light"/>
                <a:cs typeface="Nunito Light"/>
                <a:sym typeface="Nunito Light"/>
              </a:rPr>
              <a:t>...</a:t>
            </a: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endParaRPr sz="1500">
              <a:solidFill>
                <a:srgbClr val="EE75AB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90" name="Google Shape;1190;p238"/>
          <p:cNvSpPr txBox="1"/>
          <p:nvPr/>
        </p:nvSpPr>
        <p:spPr>
          <a:xfrm>
            <a:off x="8307969" y="3230053"/>
            <a:ext cx="28980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75" tIns="22875" rIns="22875" bIns="228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1500"/>
              <a:buFont typeface="Nunito ExtraLight"/>
              <a:buNone/>
            </a:pPr>
            <a:r>
              <a:rPr lang="en-US" sz="1500" b="1">
                <a:solidFill>
                  <a:srgbClr val="EE75AB"/>
                </a:solidFill>
                <a:latin typeface="Nunito"/>
                <a:ea typeface="Nunito"/>
                <a:cs typeface="Nunito"/>
                <a:sym typeface="Nunito"/>
              </a:rPr>
              <a:t>JUST ONE OF THOSE ISSUES WILL DELAY OR TANK THE APPROVAL OF A NEW DRUG</a:t>
            </a:r>
            <a:endParaRPr sz="1500" b="1">
              <a:solidFill>
                <a:srgbClr val="EE75A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1" name="Google Shape;1191;p23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</a:pPr>
              <a:t>5</a:t>
            </a:fld>
            <a:endParaRPr/>
          </a:p>
        </p:txBody>
      </p:sp>
      <p:sp>
        <p:nvSpPr>
          <p:cNvPr id="1192" name="Google Shape;1192;p238"/>
          <p:cNvSpPr/>
          <p:nvPr/>
        </p:nvSpPr>
        <p:spPr>
          <a:xfrm>
            <a:off x="845925" y="5300697"/>
            <a:ext cx="10519500" cy="815400"/>
          </a:xfrm>
          <a:prstGeom prst="roundRect">
            <a:avLst>
              <a:gd name="adj" fmla="val 20542"/>
            </a:avLst>
          </a:prstGeom>
          <a:solidFill>
            <a:srgbClr val="7D93EF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2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3" name="Google Shape;1193;p238"/>
          <p:cNvSpPr txBox="1"/>
          <p:nvPr/>
        </p:nvSpPr>
        <p:spPr>
          <a:xfrm>
            <a:off x="981401" y="5300700"/>
            <a:ext cx="10224600" cy="8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Nunito ExtraLight"/>
              <a:buNone/>
            </a:pPr>
            <a:r>
              <a:rPr lang="en-US" sz="24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Data and Analytics Cannot Be Trusted and Are Not Regulatory-Grade</a:t>
            </a:r>
            <a:endParaRPr sz="1000" b="1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94" name="Google Shape;1194;p238"/>
          <p:cNvCxnSpPr/>
          <p:nvPr/>
        </p:nvCxnSpPr>
        <p:spPr>
          <a:xfrm>
            <a:off x="-523" y="688157"/>
            <a:ext cx="10591200" cy="0"/>
          </a:xfrm>
          <a:prstGeom prst="straightConnector1">
            <a:avLst/>
          </a:prstGeom>
          <a:noFill/>
          <a:ln w="12700" cap="flat" cmpd="sng">
            <a:solidFill>
              <a:srgbClr val="A7A7A7"/>
            </a:solidFill>
            <a:prstDash val="dot"/>
            <a:miter lim="400000"/>
            <a:headEnd type="none" w="sm" len="sm"/>
            <a:tailEnd type="none" w="sm" len="sm"/>
          </a:ln>
        </p:spPr>
      </p:cxnSp>
      <p:sp>
        <p:nvSpPr>
          <p:cNvPr id="1195" name="Google Shape;1195;p238"/>
          <p:cNvSpPr txBox="1"/>
          <p:nvPr/>
        </p:nvSpPr>
        <p:spPr>
          <a:xfrm>
            <a:off x="192024" y="73152"/>
            <a:ext cx="1219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2800"/>
              <a:buFont typeface="Nunito ExtraLight"/>
              <a:buNone/>
            </a:pPr>
            <a:r>
              <a:rPr lang="en-US" sz="2800">
                <a:solidFill>
                  <a:srgbClr val="7794F6"/>
                </a:solidFill>
                <a:latin typeface="Nunito"/>
                <a:ea typeface="Nunito"/>
                <a:cs typeface="Nunito"/>
                <a:sym typeface="Nunito"/>
              </a:rPr>
              <a:t>Data and Computation Issues in Precision Medicine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800"/>
          </a:srgbClr>
        </a:solidFill>
        <a:effectLst/>
      </p:bgPr>
    </p:bg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239"/>
          <p:cNvSpPr/>
          <p:nvPr/>
        </p:nvSpPr>
        <p:spPr>
          <a:xfrm>
            <a:off x="283950" y="5764525"/>
            <a:ext cx="11633100" cy="594000"/>
          </a:xfrm>
          <a:prstGeom prst="roundRect">
            <a:avLst>
              <a:gd name="adj" fmla="val 25855"/>
            </a:avLst>
          </a:prstGeom>
          <a:gradFill>
            <a:gsLst>
              <a:gs pos="0">
                <a:srgbClr val="7D93EF"/>
              </a:gs>
              <a:gs pos="100000">
                <a:srgbClr val="77ACF6"/>
              </a:gs>
            </a:gsLst>
            <a:lin ang="16200038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1" name="Google Shape;1201;p239"/>
          <p:cNvSpPr txBox="1"/>
          <p:nvPr/>
        </p:nvSpPr>
        <p:spPr>
          <a:xfrm>
            <a:off x="1107750" y="5876875"/>
            <a:ext cx="998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Nunito Light"/>
              <a:buNone/>
            </a:pPr>
            <a:r>
              <a:rPr lang="en-US" sz="1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Embleema </a:t>
            </a:r>
            <a:r>
              <a:rPr lang="en-US" sz="180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Blockchain</a:t>
            </a:r>
            <a:endParaRPr sz="180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2" name="Google Shape;1202;p239"/>
          <p:cNvSpPr txBox="1"/>
          <p:nvPr/>
        </p:nvSpPr>
        <p:spPr>
          <a:xfrm>
            <a:off x="599275" y="1245475"/>
            <a:ext cx="5326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93EF"/>
              </a:buClr>
              <a:buSzPts val="1800"/>
              <a:buFont typeface="Helvetica Neue"/>
              <a:buNone/>
            </a:pPr>
            <a:r>
              <a:rPr lang="en-US" sz="1800" b="1">
                <a:solidFill>
                  <a:srgbClr val="7D93EF"/>
                </a:solidFill>
                <a:latin typeface="Nunito"/>
                <a:ea typeface="Nunito"/>
                <a:cs typeface="Nunito"/>
                <a:sym typeface="Nunito"/>
              </a:rPr>
              <a:t>Computation </a:t>
            </a:r>
            <a:r>
              <a:rPr lang="en-US" sz="1800" b="1" i="0" u="none" strike="noStrike" cap="none">
                <a:solidFill>
                  <a:srgbClr val="7D93EF"/>
                </a:solidFill>
                <a:latin typeface="Nunito"/>
                <a:ea typeface="Nunito"/>
                <a:cs typeface="Nunito"/>
                <a:sym typeface="Nunito"/>
              </a:rPr>
              <a:t>Producer (</a:t>
            </a:r>
            <a:r>
              <a:rPr lang="en-US" sz="1800" b="1">
                <a:solidFill>
                  <a:srgbClr val="7D93EF"/>
                </a:solidFill>
                <a:latin typeface="Nunito"/>
                <a:ea typeface="Nunito"/>
                <a:cs typeface="Nunito"/>
                <a:sym typeface="Nunito"/>
              </a:rPr>
              <a:t>e.g. Drug Sponsor)</a:t>
            </a:r>
            <a:endParaRPr sz="1800" b="1" i="0" u="none" strike="noStrike" cap="none">
              <a:solidFill>
                <a:srgbClr val="7D93E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3" name="Google Shape;1203;p239"/>
          <p:cNvSpPr/>
          <p:nvPr/>
        </p:nvSpPr>
        <p:spPr>
          <a:xfrm>
            <a:off x="283950" y="3400400"/>
            <a:ext cx="5326800" cy="463500"/>
          </a:xfrm>
          <a:prstGeom prst="roundRect">
            <a:avLst>
              <a:gd name="adj" fmla="val 25855"/>
            </a:avLst>
          </a:prstGeom>
          <a:gradFill>
            <a:gsLst>
              <a:gs pos="0">
                <a:srgbClr val="7D93EF"/>
              </a:gs>
              <a:gs pos="100000">
                <a:srgbClr val="77ACF6"/>
              </a:gs>
            </a:gsLst>
            <a:lin ang="16200038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API</a:t>
            </a:r>
            <a:endParaRPr sz="1800" i="0" u="none" strike="noStrike" cap="none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204" name="Google Shape;1204;p239"/>
          <p:cNvSpPr txBox="1"/>
          <p:nvPr/>
        </p:nvSpPr>
        <p:spPr>
          <a:xfrm>
            <a:off x="454025" y="2146025"/>
            <a:ext cx="38256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-US" sz="1400" i="0" u="none" strike="noStrike" cap="none">
                <a:latin typeface="Nunito Light"/>
                <a:ea typeface="Nunito Light"/>
                <a:cs typeface="Nunito Light"/>
                <a:sym typeface="Nunito Light"/>
              </a:rPr>
              <a:t>BCO ID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-US">
                <a:latin typeface="Nunito Light"/>
                <a:ea typeface="Nunito Light"/>
                <a:cs typeface="Nunito Light"/>
                <a:sym typeface="Nunito Light"/>
              </a:rPr>
              <a:t>Computation (</a:t>
            </a:r>
            <a:r>
              <a:rPr lang="en-US" sz="140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BCO JSON + input files + output files) 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-US">
                <a:latin typeface="Nunito Light"/>
                <a:ea typeface="Nunito Light"/>
                <a:cs typeface="Nunito Light"/>
                <a:sym typeface="Nunito Light"/>
              </a:rPr>
              <a:t>Computation platform certification ID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>
              <a:solidFill>
                <a:srgbClr val="FF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205" name="Google Shape;1205;p239"/>
          <p:cNvSpPr txBox="1"/>
          <p:nvPr/>
        </p:nvSpPr>
        <p:spPr>
          <a:xfrm>
            <a:off x="347500" y="1681800"/>
            <a:ext cx="3685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600">
                <a:latin typeface="Nunito Light"/>
                <a:ea typeface="Nunito Light"/>
                <a:cs typeface="Nunito Light"/>
                <a:sym typeface="Nunito Light"/>
              </a:rPr>
              <a:t>REQUEST</a:t>
            </a:r>
            <a:r>
              <a:rPr lang="en-US" sz="160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-US" sz="1600">
                <a:latin typeface="Nunito Light"/>
                <a:ea typeface="Nunito Light"/>
                <a:cs typeface="Nunito Light"/>
                <a:sym typeface="Nunito Light"/>
              </a:rPr>
              <a:t>CERTIFICATE</a:t>
            </a:r>
            <a:endParaRPr sz="1600" i="0" u="none" strike="noStrike" cap="non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206" name="Google Shape;1206;p239"/>
          <p:cNvSpPr txBox="1"/>
          <p:nvPr/>
        </p:nvSpPr>
        <p:spPr>
          <a:xfrm>
            <a:off x="2206625" y="5047925"/>
            <a:ext cx="2469900" cy="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lang="en-US" sz="1400" i="1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Write in Blockchain: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lang="en-US">
                <a:latin typeface="Nunito Light"/>
                <a:ea typeface="Nunito Light"/>
                <a:cs typeface="Nunito Light"/>
                <a:sym typeface="Nunito Light"/>
              </a:rPr>
              <a:t>Computation ID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lang="en-US">
                <a:latin typeface="Nunito Light"/>
                <a:ea typeface="Nunito Light"/>
                <a:cs typeface="Nunito Light"/>
                <a:sym typeface="Nunito Light"/>
              </a:rPr>
              <a:t>Computation Certificate</a:t>
            </a:r>
            <a:endParaRPr sz="1400" i="0" u="none" strike="noStrike" cap="non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207" name="Google Shape;1207;p239"/>
          <p:cNvSpPr txBox="1"/>
          <p:nvPr/>
        </p:nvSpPr>
        <p:spPr>
          <a:xfrm>
            <a:off x="7345900" y="1245475"/>
            <a:ext cx="3985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93E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7D93EF"/>
                </a:solidFill>
                <a:latin typeface="Nunito"/>
                <a:ea typeface="Nunito"/>
                <a:cs typeface="Nunito"/>
                <a:sym typeface="Nunito"/>
              </a:rPr>
              <a:t>C</a:t>
            </a:r>
            <a:r>
              <a:rPr lang="en-US" sz="1800" b="1">
                <a:solidFill>
                  <a:srgbClr val="7D93EF"/>
                </a:solidFill>
                <a:latin typeface="Nunito"/>
                <a:ea typeface="Nunito"/>
                <a:cs typeface="Nunito"/>
                <a:sym typeface="Nunito"/>
              </a:rPr>
              <a:t>omputation Verifier</a:t>
            </a:r>
            <a:r>
              <a:rPr lang="en-US" sz="1800" b="1" i="0" u="none" strike="noStrike" cap="none">
                <a:solidFill>
                  <a:srgbClr val="7D93EF"/>
                </a:solidFill>
                <a:latin typeface="Nunito"/>
                <a:ea typeface="Nunito"/>
                <a:cs typeface="Nunito"/>
                <a:sym typeface="Nunito"/>
              </a:rPr>
              <a:t> (e.g. FDA)</a:t>
            </a:r>
            <a:endParaRPr sz="1800" b="1" i="0" u="none" strike="noStrike" cap="none">
              <a:solidFill>
                <a:srgbClr val="7D93E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8" name="Google Shape;1208;p239"/>
          <p:cNvSpPr txBox="1"/>
          <p:nvPr/>
        </p:nvSpPr>
        <p:spPr>
          <a:xfrm>
            <a:off x="6640100" y="1681800"/>
            <a:ext cx="277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600">
                <a:latin typeface="Nunito Light"/>
                <a:ea typeface="Nunito Light"/>
                <a:cs typeface="Nunito Light"/>
                <a:sym typeface="Nunito Light"/>
              </a:rPr>
              <a:t>REQUEST VERIFICATION</a:t>
            </a:r>
            <a:endParaRPr sz="1600" i="0" u="none" strike="noStrike" cap="non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209" name="Google Shape;1209;p239"/>
          <p:cNvSpPr txBox="1"/>
          <p:nvPr/>
        </p:nvSpPr>
        <p:spPr>
          <a:xfrm>
            <a:off x="6792501" y="2146025"/>
            <a:ext cx="20352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</a:pPr>
            <a:r>
              <a:rPr lang="en-US">
                <a:latin typeface="Nunito Light"/>
                <a:ea typeface="Nunito Light"/>
                <a:cs typeface="Nunito Light"/>
                <a:sym typeface="Nunito Light"/>
              </a:rPr>
              <a:t>Verifier entity ID</a:t>
            </a:r>
            <a:endParaRPr sz="1400" i="0" u="none" strike="noStrike" cap="non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400"/>
              <a:buFont typeface="Nunito"/>
              <a:buChar char="●"/>
            </a:pPr>
            <a:r>
              <a:rPr lang="en-US" b="1">
                <a:solidFill>
                  <a:srgbClr val="FF00FF"/>
                </a:solidFill>
                <a:latin typeface="Nunito"/>
                <a:ea typeface="Nunito"/>
                <a:cs typeface="Nunito"/>
                <a:sym typeface="Nunito"/>
              </a:rPr>
              <a:t>Computation ID</a:t>
            </a:r>
            <a:endParaRPr b="1">
              <a:solidFill>
                <a:srgbClr val="FF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0" name="Google Shape;1210;p239"/>
          <p:cNvSpPr txBox="1"/>
          <p:nvPr/>
        </p:nvSpPr>
        <p:spPr>
          <a:xfrm>
            <a:off x="4127099" y="1681800"/>
            <a:ext cx="299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60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RE</a:t>
            </a:r>
            <a:r>
              <a:rPr lang="en-US" sz="1600">
                <a:latin typeface="Nunito Light"/>
                <a:ea typeface="Nunito Light"/>
                <a:cs typeface="Nunito Light"/>
                <a:sym typeface="Nunito Light"/>
              </a:rPr>
              <a:t>CEIVE</a:t>
            </a:r>
            <a:r>
              <a:rPr lang="en-US" sz="160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-US" sz="1600">
                <a:latin typeface="Nunito Light"/>
                <a:ea typeface="Nunito Light"/>
                <a:cs typeface="Nunito Light"/>
                <a:sym typeface="Nunito Light"/>
              </a:rPr>
              <a:t>CERTIFICATE</a:t>
            </a:r>
            <a:endParaRPr sz="1600" i="0" u="none" strike="noStrike" cap="non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211" name="Google Shape;1211;p239"/>
          <p:cNvSpPr txBox="1"/>
          <p:nvPr/>
        </p:nvSpPr>
        <p:spPr>
          <a:xfrm>
            <a:off x="9675951" y="1681800"/>
            <a:ext cx="231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600" i="0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R</a:t>
            </a:r>
            <a:r>
              <a:rPr lang="en-US" sz="1600">
                <a:latin typeface="Nunito Light"/>
                <a:ea typeface="Nunito Light"/>
                <a:cs typeface="Nunito Light"/>
                <a:sym typeface="Nunito Light"/>
              </a:rPr>
              <a:t>ECEIVE VERIFICATION</a:t>
            </a:r>
            <a:endParaRPr sz="1600" i="0" u="none" strike="noStrike" cap="non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212" name="Google Shape;1212;p239"/>
          <p:cNvSpPr txBox="1"/>
          <p:nvPr/>
        </p:nvSpPr>
        <p:spPr>
          <a:xfrm>
            <a:off x="4137925" y="2146025"/>
            <a:ext cx="2469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400"/>
              <a:buFont typeface="Nunito"/>
              <a:buChar char="●"/>
            </a:pPr>
            <a:r>
              <a:rPr lang="en-US" b="1">
                <a:solidFill>
                  <a:srgbClr val="FF00FF"/>
                </a:solidFill>
                <a:latin typeface="Nunito"/>
                <a:ea typeface="Nunito"/>
                <a:cs typeface="Nunito"/>
                <a:sym typeface="Nunito"/>
              </a:rPr>
              <a:t>Computation ID</a:t>
            </a:r>
            <a:endParaRPr b="1">
              <a:solidFill>
                <a:srgbClr val="FF00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Nunito"/>
              <a:buChar char="●"/>
            </a:pPr>
            <a:r>
              <a:rPr lang="en-US" b="1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Computation Certificate</a:t>
            </a:r>
            <a:endParaRPr b="1"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213" name="Google Shape;1213;p239"/>
          <p:cNvCxnSpPr/>
          <p:nvPr/>
        </p:nvCxnSpPr>
        <p:spPr>
          <a:xfrm>
            <a:off x="357705" y="2102247"/>
            <a:ext cx="1800" cy="116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14" name="Google Shape;1214;p239"/>
          <p:cNvSpPr/>
          <p:nvPr/>
        </p:nvSpPr>
        <p:spPr>
          <a:xfrm>
            <a:off x="283950" y="4033683"/>
            <a:ext cx="5326800" cy="1017600"/>
          </a:xfrm>
          <a:prstGeom prst="roundRect">
            <a:avLst>
              <a:gd name="adj" fmla="val 25855"/>
            </a:avLst>
          </a:prstGeom>
          <a:gradFill>
            <a:gsLst>
              <a:gs pos="0">
                <a:srgbClr val="7D93EF"/>
              </a:gs>
              <a:gs pos="100000">
                <a:srgbClr val="77ACF6"/>
              </a:gs>
            </a:gsLst>
            <a:lin ang="16200038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AutoNum type="arabicPeriod"/>
            </a:pPr>
            <a:r>
              <a:rPr lang="en-US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Compute a Certificate (Hash of all the files provided by the Producer)</a:t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AutoNum type="arabicPeriod"/>
            </a:pPr>
            <a:r>
              <a:rPr lang="en-US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Write the Certificate in Blockchain</a:t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AutoNum type="arabicPeriod"/>
            </a:pPr>
            <a:r>
              <a:rPr lang="en-US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Return Certificate to the Producer</a:t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cxnSp>
        <p:nvCxnSpPr>
          <p:cNvPr id="1215" name="Google Shape;1215;p239"/>
          <p:cNvCxnSpPr/>
          <p:nvPr/>
        </p:nvCxnSpPr>
        <p:spPr>
          <a:xfrm rot="10800000" flipH="1">
            <a:off x="4152980" y="2102247"/>
            <a:ext cx="1800" cy="116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16" name="Google Shape;1216;p239"/>
          <p:cNvSpPr/>
          <p:nvPr/>
        </p:nvSpPr>
        <p:spPr>
          <a:xfrm>
            <a:off x="6590150" y="3400400"/>
            <a:ext cx="5326800" cy="463500"/>
          </a:xfrm>
          <a:prstGeom prst="roundRect">
            <a:avLst>
              <a:gd name="adj" fmla="val 25855"/>
            </a:avLst>
          </a:prstGeom>
          <a:gradFill>
            <a:gsLst>
              <a:gs pos="0">
                <a:srgbClr val="7D93EF"/>
              </a:gs>
              <a:gs pos="100000">
                <a:srgbClr val="77ACF6"/>
              </a:gs>
            </a:gsLst>
            <a:lin ang="16200038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API</a:t>
            </a:r>
            <a:endParaRPr sz="1800" i="0" u="none" strike="noStrike" cap="none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217" name="Google Shape;1217;p239"/>
          <p:cNvSpPr/>
          <p:nvPr/>
        </p:nvSpPr>
        <p:spPr>
          <a:xfrm>
            <a:off x="6590150" y="4033683"/>
            <a:ext cx="5326800" cy="1017600"/>
          </a:xfrm>
          <a:prstGeom prst="roundRect">
            <a:avLst>
              <a:gd name="adj" fmla="val 25855"/>
            </a:avLst>
          </a:prstGeom>
          <a:gradFill>
            <a:gsLst>
              <a:gs pos="0">
                <a:srgbClr val="7D93EF"/>
              </a:gs>
              <a:gs pos="100000">
                <a:srgbClr val="77ACF6"/>
              </a:gs>
            </a:gsLst>
            <a:lin ang="16200038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AutoNum type="arabicPeriod"/>
            </a:pPr>
            <a:r>
              <a:rPr lang="en-US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Fetch in Blockchain the Certificate associated to the Computation ID</a:t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AutoNum type="arabicPeriod"/>
            </a:pPr>
            <a:r>
              <a:rPr lang="en-US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Return Certificate to the Verifier</a:t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cxnSp>
        <p:nvCxnSpPr>
          <p:cNvPr id="1218" name="Google Shape;1218;p239"/>
          <p:cNvCxnSpPr/>
          <p:nvPr/>
        </p:nvCxnSpPr>
        <p:spPr>
          <a:xfrm>
            <a:off x="2130430" y="5110901"/>
            <a:ext cx="1800" cy="594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219" name="Google Shape;1219;p239"/>
          <p:cNvCxnSpPr/>
          <p:nvPr/>
        </p:nvCxnSpPr>
        <p:spPr>
          <a:xfrm>
            <a:off x="6857280" y="5110901"/>
            <a:ext cx="1800" cy="594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20" name="Google Shape;1220;p239"/>
          <p:cNvSpPr txBox="1"/>
          <p:nvPr/>
        </p:nvSpPr>
        <p:spPr>
          <a:xfrm>
            <a:off x="6977450" y="5047925"/>
            <a:ext cx="2434500" cy="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lang="en-US" i="1">
                <a:latin typeface="Nunito Light"/>
                <a:ea typeface="Nunito Light"/>
                <a:cs typeface="Nunito Light"/>
                <a:sym typeface="Nunito Light"/>
              </a:rPr>
              <a:t>Read</a:t>
            </a:r>
            <a:r>
              <a:rPr lang="en-US" sz="1400" i="1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-US" i="1">
                <a:latin typeface="Nunito Light"/>
                <a:ea typeface="Nunito Light"/>
                <a:cs typeface="Nunito Light"/>
                <a:sym typeface="Nunito Light"/>
              </a:rPr>
              <a:t>from</a:t>
            </a:r>
            <a:r>
              <a:rPr lang="en-US" sz="1400" i="1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 Blockchain</a:t>
            </a:r>
            <a:r>
              <a:rPr lang="en-US" i="1">
                <a:latin typeface="Nunito Light"/>
                <a:ea typeface="Nunito Light"/>
                <a:cs typeface="Nunito Light"/>
                <a:sym typeface="Nunito Light"/>
              </a:rPr>
              <a:t> the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lang="en-US">
                <a:latin typeface="Nunito Light"/>
                <a:ea typeface="Nunito Light"/>
                <a:cs typeface="Nunito Light"/>
                <a:sym typeface="Nunito Light"/>
              </a:rPr>
              <a:t>Certificate for Computation ID</a:t>
            </a:r>
            <a:endParaRPr sz="1400" i="0" u="none" strike="noStrike" cap="non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221" name="Google Shape;1221;p239"/>
          <p:cNvSpPr txBox="1"/>
          <p:nvPr/>
        </p:nvSpPr>
        <p:spPr>
          <a:xfrm>
            <a:off x="9625450" y="5047925"/>
            <a:ext cx="2545800" cy="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lang="en-US" i="1">
                <a:latin typeface="Nunito Light"/>
                <a:ea typeface="Nunito Light"/>
                <a:cs typeface="Nunito Light"/>
                <a:sym typeface="Nunito Light"/>
              </a:rPr>
              <a:t>Return</a:t>
            </a:r>
            <a:r>
              <a:rPr lang="en-US" sz="1400" i="1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r>
              <a:rPr lang="en-US" i="1">
                <a:latin typeface="Nunito Light"/>
                <a:ea typeface="Nunito Light"/>
                <a:cs typeface="Nunito Light"/>
                <a:sym typeface="Nunito Light"/>
              </a:rPr>
              <a:t>from</a:t>
            </a:r>
            <a:r>
              <a:rPr lang="en-US" sz="1400" i="1" u="none" strike="noStrike" cap="non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 Blockchain</a:t>
            </a:r>
            <a:r>
              <a:rPr lang="en-US" i="1">
                <a:latin typeface="Nunito Light"/>
                <a:ea typeface="Nunito Light"/>
                <a:cs typeface="Nunito Light"/>
                <a:sym typeface="Nunito Light"/>
              </a:rPr>
              <a:t> the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lang="en-US">
                <a:latin typeface="Nunito Light"/>
                <a:ea typeface="Nunito Light"/>
                <a:cs typeface="Nunito Light"/>
                <a:sym typeface="Nunito Light"/>
              </a:rPr>
              <a:t>Computation Certificate </a:t>
            </a:r>
            <a:endParaRPr sz="1400" i="0" u="none" strike="noStrike" cap="non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cxnSp>
        <p:nvCxnSpPr>
          <p:cNvPr id="1222" name="Google Shape;1222;p239"/>
          <p:cNvCxnSpPr/>
          <p:nvPr/>
        </p:nvCxnSpPr>
        <p:spPr>
          <a:xfrm rot="10800000" flipH="1">
            <a:off x="9562280" y="5110901"/>
            <a:ext cx="1800" cy="594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23" name="Google Shape;1223;p239"/>
          <p:cNvSpPr txBox="1"/>
          <p:nvPr/>
        </p:nvSpPr>
        <p:spPr>
          <a:xfrm>
            <a:off x="9675950" y="2146025"/>
            <a:ext cx="2469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Nunito"/>
              <a:buChar char="●"/>
            </a:pPr>
            <a:r>
              <a:rPr lang="en-US" b="1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Computation Certificate</a:t>
            </a:r>
            <a:endParaRPr b="1"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224" name="Google Shape;1224;p239"/>
          <p:cNvCxnSpPr/>
          <p:nvPr/>
        </p:nvCxnSpPr>
        <p:spPr>
          <a:xfrm>
            <a:off x="6682305" y="2102247"/>
            <a:ext cx="1800" cy="116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225" name="Google Shape;1225;p239"/>
          <p:cNvCxnSpPr/>
          <p:nvPr/>
        </p:nvCxnSpPr>
        <p:spPr>
          <a:xfrm rot="10800000" flipH="1">
            <a:off x="9715580" y="2102247"/>
            <a:ext cx="1800" cy="116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26" name="Google Shape;1226;p239"/>
          <p:cNvSpPr txBox="1"/>
          <p:nvPr/>
        </p:nvSpPr>
        <p:spPr>
          <a:xfrm>
            <a:off x="151550" y="668950"/>
            <a:ext cx="6017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https://www.biocomputeobject.org/</a:t>
            </a:r>
            <a:r>
              <a:rPr lang="en-US" sz="1600">
                <a:solidFill>
                  <a:srgbClr val="7794F6"/>
                </a:solidFill>
                <a:latin typeface="Nunito"/>
                <a:ea typeface="Nunito"/>
                <a:cs typeface="Nunito"/>
                <a:sym typeface="Nunito"/>
              </a:rPr>
              <a:t> IEEE 2791-2020</a:t>
            </a:r>
            <a:endParaRPr sz="1600">
              <a:solidFill>
                <a:srgbClr val="7794F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227" name="Google Shape;1227;p239"/>
          <p:cNvCxnSpPr/>
          <p:nvPr/>
        </p:nvCxnSpPr>
        <p:spPr>
          <a:xfrm>
            <a:off x="-523" y="688157"/>
            <a:ext cx="2582700" cy="0"/>
          </a:xfrm>
          <a:prstGeom prst="straightConnector1">
            <a:avLst/>
          </a:prstGeom>
          <a:noFill/>
          <a:ln w="12700" cap="flat" cmpd="sng">
            <a:solidFill>
              <a:srgbClr val="A7A7A7"/>
            </a:solidFill>
            <a:prstDash val="dot"/>
            <a:miter lim="400000"/>
            <a:headEnd type="none" w="sm" len="sm"/>
            <a:tailEnd type="none" w="sm" len="sm"/>
          </a:ln>
        </p:spPr>
      </p:cxnSp>
      <p:sp>
        <p:nvSpPr>
          <p:cNvPr id="1228" name="Google Shape;1228;p239"/>
          <p:cNvSpPr txBox="1"/>
          <p:nvPr/>
        </p:nvSpPr>
        <p:spPr>
          <a:xfrm>
            <a:off x="192025" y="73150"/>
            <a:ext cx="10903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2800"/>
              <a:buFont typeface="Nunito ExtraLight"/>
              <a:buNone/>
            </a:pPr>
            <a:r>
              <a:rPr lang="en-US" sz="2800">
                <a:solidFill>
                  <a:srgbClr val="7794F6"/>
                </a:solidFill>
                <a:latin typeface="Nunito"/>
                <a:ea typeface="Nunito"/>
                <a:cs typeface="Nunito"/>
                <a:sym typeface="Nunito"/>
              </a:rPr>
              <a:t>Blockchain for Computation Provenance in Precision Medicine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Google Shape;1233;p240" descr="Google Shape;650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565" y="6267832"/>
            <a:ext cx="2040947" cy="396854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240"/>
          <p:cNvSpPr txBox="1">
            <a:spLocks noGrp="1"/>
          </p:cNvSpPr>
          <p:nvPr>
            <p:ph type="sldNum" idx="4294967295"/>
          </p:nvPr>
        </p:nvSpPr>
        <p:spPr>
          <a:xfrm>
            <a:off x="11095197" y="6414829"/>
            <a:ext cx="258584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</a:pPr>
              <a:t>7</a:t>
            </a:fld>
            <a:endParaRPr/>
          </a:p>
        </p:txBody>
      </p:sp>
      <p:sp>
        <p:nvSpPr>
          <p:cNvPr id="1235" name="Google Shape;1235;p240"/>
          <p:cNvSpPr txBox="1"/>
          <p:nvPr/>
        </p:nvSpPr>
        <p:spPr>
          <a:xfrm>
            <a:off x="192025" y="73150"/>
            <a:ext cx="119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94F6"/>
              </a:buClr>
              <a:buSzPts val="2800"/>
              <a:buFont typeface="Nunito ExtraLight"/>
              <a:buNone/>
            </a:pPr>
            <a:r>
              <a:rPr lang="en-US" sz="2800">
                <a:solidFill>
                  <a:srgbClr val="7794F6"/>
                </a:solidFill>
                <a:latin typeface="Nunito"/>
                <a:ea typeface="Nunito"/>
                <a:cs typeface="Nunito"/>
                <a:sym typeface="Nunito"/>
              </a:rPr>
              <a:t>Embleema and CDISC, with the support of the FDA, are defining the standards for precision medicine evidence generation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236" name="Google Shape;1236;p240"/>
          <p:cNvCxnSpPr/>
          <p:nvPr/>
        </p:nvCxnSpPr>
        <p:spPr>
          <a:xfrm>
            <a:off x="-523" y="1145357"/>
            <a:ext cx="4251000" cy="0"/>
          </a:xfrm>
          <a:prstGeom prst="straightConnector1">
            <a:avLst/>
          </a:prstGeom>
          <a:noFill/>
          <a:ln w="12700" cap="flat" cmpd="sng">
            <a:solidFill>
              <a:srgbClr val="A7A7A7"/>
            </a:solidFill>
            <a:prstDash val="dot"/>
            <a:miter lim="400000"/>
            <a:headEnd type="none" w="sm" len="sm"/>
            <a:tailEnd type="none" w="sm" len="sm"/>
          </a:ln>
        </p:spPr>
      </p:cxnSp>
      <p:sp>
        <p:nvSpPr>
          <p:cNvPr id="1237" name="Google Shape;1237;p240"/>
          <p:cNvSpPr/>
          <p:nvPr/>
        </p:nvSpPr>
        <p:spPr>
          <a:xfrm>
            <a:off x="739808" y="1288888"/>
            <a:ext cx="3004800" cy="4917300"/>
          </a:xfrm>
          <a:prstGeom prst="roundRect">
            <a:avLst>
              <a:gd name="adj" fmla="val 19508"/>
            </a:avLst>
          </a:prstGeom>
          <a:solidFill>
            <a:srgbClr val="DDDDDD">
              <a:alpha val="2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8" name="Google Shape;1238;p240"/>
          <p:cNvSpPr txBox="1"/>
          <p:nvPr/>
        </p:nvSpPr>
        <p:spPr>
          <a:xfrm>
            <a:off x="739800" y="2628900"/>
            <a:ext cx="3004800" cy="21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500"/>
              <a:buFont typeface="Nunito"/>
              <a:buChar char="●"/>
            </a:pPr>
            <a:r>
              <a:rPr lang="en-US" sz="15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International standardization body with the broadest network of regulators, life sciences and clinical research organizations</a:t>
            </a:r>
            <a:endParaRPr sz="15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5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500"/>
              <a:buFont typeface="Nunito"/>
              <a:buChar char="●"/>
            </a:pPr>
            <a:r>
              <a:rPr lang="en-US" sz="15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Proven expertise in defining and deploying clinical data standards</a:t>
            </a:r>
            <a:endParaRPr sz="15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500"/>
              <a:buFont typeface="Nunito"/>
              <a:buChar char="●"/>
            </a:pPr>
            <a:r>
              <a:rPr lang="en-US" sz="15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CDISC standards are required by U.S. FDA and Japan PMDA, recommended by China NMPA</a:t>
            </a:r>
            <a:endParaRPr sz="15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58B"/>
              </a:buClr>
              <a:buSzPts val="1300"/>
              <a:buFont typeface="Nunito"/>
              <a:buNone/>
            </a:pPr>
            <a:endParaRPr sz="1300" baseline="300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9" name="Google Shape;1239;p240"/>
          <p:cNvSpPr/>
          <p:nvPr/>
        </p:nvSpPr>
        <p:spPr>
          <a:xfrm>
            <a:off x="4443291" y="1288888"/>
            <a:ext cx="3004800" cy="4917300"/>
          </a:xfrm>
          <a:prstGeom prst="roundRect">
            <a:avLst>
              <a:gd name="adj" fmla="val 19508"/>
            </a:avLst>
          </a:prstGeom>
          <a:solidFill>
            <a:srgbClr val="DDDDDD">
              <a:alpha val="2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0" name="Google Shape;1240;p240"/>
          <p:cNvSpPr txBox="1"/>
          <p:nvPr/>
        </p:nvSpPr>
        <p:spPr>
          <a:xfrm>
            <a:off x="4858700" y="1583637"/>
            <a:ext cx="2174100" cy="11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D3D5"/>
              </a:buClr>
              <a:buSzPts val="2100"/>
              <a:buFont typeface="Nunito"/>
              <a:buNone/>
            </a:pPr>
            <a:r>
              <a:rPr lang="en-US" sz="2100" b="1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New Standards for CGTP Monitoring</a:t>
            </a:r>
            <a:endParaRPr>
              <a:solidFill>
                <a:srgbClr val="535353"/>
              </a:solidFill>
            </a:endParaRPr>
          </a:p>
        </p:txBody>
      </p:sp>
      <p:sp>
        <p:nvSpPr>
          <p:cNvPr id="1241" name="Google Shape;1241;p240"/>
          <p:cNvSpPr txBox="1"/>
          <p:nvPr/>
        </p:nvSpPr>
        <p:spPr>
          <a:xfrm>
            <a:off x="4583975" y="2933700"/>
            <a:ext cx="2746800" cy="21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58B"/>
              </a:buClr>
              <a:buSzPts val="1300"/>
              <a:buFont typeface="Nunito"/>
              <a:buNone/>
            </a:pPr>
            <a:r>
              <a:rPr lang="en-US" sz="18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Experimental Assays and Bioinformatics Protocols</a:t>
            </a:r>
            <a:endParaRPr sz="18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58B"/>
              </a:buClr>
              <a:buSzPts val="1300"/>
              <a:buFont typeface="Nunito"/>
              <a:buNone/>
            </a:pPr>
            <a:endParaRPr sz="18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58B"/>
              </a:buClr>
              <a:buSzPts val="1300"/>
              <a:buFont typeface="Nunito"/>
              <a:buNone/>
            </a:pPr>
            <a:r>
              <a:rPr lang="en-US" sz="1800" b="1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Interoperability, Privacy and Provenance of Multi-Omics Data</a:t>
            </a:r>
            <a:endParaRPr sz="1800" b="1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58B"/>
              </a:buClr>
              <a:buSzPts val="1300"/>
              <a:buFont typeface="Nunito"/>
              <a:buNone/>
            </a:pPr>
            <a:endParaRPr sz="18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58B"/>
              </a:buClr>
              <a:buSzPts val="1300"/>
              <a:buFont typeface="Nunito"/>
              <a:buNone/>
            </a:pPr>
            <a:r>
              <a:rPr lang="en-US" sz="18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Longitudinal Patient Monitoring and CGTP Specific Outcome Measures</a:t>
            </a:r>
            <a:endParaRPr sz="18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58B"/>
              </a:buClr>
              <a:buSzPts val="1300"/>
              <a:buFont typeface="Nunito"/>
              <a:buNone/>
            </a:pPr>
            <a:endParaRPr sz="18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58B"/>
              </a:buClr>
              <a:buSzPts val="1300"/>
              <a:buFont typeface="Nunito"/>
              <a:buNone/>
            </a:pPr>
            <a:endParaRPr sz="1300" baseline="300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2" name="Google Shape;1242;p240"/>
          <p:cNvSpPr/>
          <p:nvPr/>
        </p:nvSpPr>
        <p:spPr>
          <a:xfrm>
            <a:off x="7999292" y="1288888"/>
            <a:ext cx="3004800" cy="4917300"/>
          </a:xfrm>
          <a:prstGeom prst="roundRect">
            <a:avLst>
              <a:gd name="adj" fmla="val 19508"/>
            </a:avLst>
          </a:prstGeom>
          <a:solidFill>
            <a:srgbClr val="DDDDDD">
              <a:alpha val="2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3" name="Google Shape;1243;p240"/>
          <p:cNvSpPr txBox="1"/>
          <p:nvPr/>
        </p:nvSpPr>
        <p:spPr>
          <a:xfrm>
            <a:off x="8195642" y="2628900"/>
            <a:ext cx="2612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92100" algn="l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500"/>
              <a:buFont typeface="Nunito"/>
              <a:buChar char="●"/>
            </a:pPr>
            <a:r>
              <a:rPr lang="en-US" sz="15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Embleema HIVE bioinformatics platform is used by the FDA and life sciences to align regulatory evidence for CGTP</a:t>
            </a:r>
            <a:endParaRPr sz="15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lvl="0" indent="-323850" algn="l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500"/>
              <a:buFont typeface="Nunito"/>
              <a:buChar char="●"/>
            </a:pPr>
            <a:r>
              <a:rPr lang="en-US" sz="15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Expertise in CGTP clinical data generation and analytics</a:t>
            </a:r>
            <a:endParaRPr sz="15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lvl="0" indent="-323850" algn="l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500"/>
              <a:buFont typeface="Nunito"/>
              <a:buChar char="●"/>
            </a:pPr>
            <a:r>
              <a:rPr lang="en-US" sz="1500">
                <a:solidFill>
                  <a:srgbClr val="535353"/>
                </a:solidFill>
                <a:latin typeface="Nunito"/>
                <a:ea typeface="Nunito"/>
                <a:cs typeface="Nunito"/>
                <a:sym typeface="Nunito"/>
              </a:rPr>
              <a:t>Regulatory expertise in evaluating CGTP</a:t>
            </a:r>
            <a:endParaRPr sz="1500">
              <a:solidFill>
                <a:srgbClr val="53535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44" name="Google Shape;1244;p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9096" y="1861872"/>
            <a:ext cx="1166225" cy="4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240" descr="image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1219" y="1895158"/>
            <a:ext cx="2040947" cy="396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FFFFFF"/>
      </a:dk1>
      <a:lt1>
        <a:srgbClr val="7794F6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785</Words>
  <PresentationFormat>Custom</PresentationFormat>
  <Paragraphs>132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Roboto</vt:lpstr>
      <vt:lpstr>Nunito Medium</vt:lpstr>
      <vt:lpstr>Nunito SemiBold</vt:lpstr>
      <vt:lpstr>Nunito ExtraLight</vt:lpstr>
      <vt:lpstr>Calibri</vt:lpstr>
      <vt:lpstr>Avenir</vt:lpstr>
      <vt:lpstr>Nunito Light</vt:lpstr>
      <vt:lpstr>Nunito</vt:lpstr>
      <vt:lpstr>Helvetica Neue</vt:lpstr>
      <vt:lpstr>Book Antiqua</vt:lpstr>
      <vt:lpstr>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Tory</dc:creator>
  <cp:lastModifiedBy>Tory</cp:lastModifiedBy>
  <cp:revision>4</cp:revision>
  <dcterms:modified xsi:type="dcterms:W3CDTF">2022-09-13T16:09:04Z</dcterms:modified>
</cp:coreProperties>
</file>