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1179" r:id="rId2"/>
    <p:sldId id="1243" r:id="rId3"/>
    <p:sldId id="1252" r:id="rId4"/>
    <p:sldId id="1249" r:id="rId5"/>
    <p:sldId id="265" r:id="rId6"/>
    <p:sldId id="1241" r:id="rId7"/>
    <p:sldId id="1222" r:id="rId8"/>
    <p:sldId id="1229" r:id="rId9"/>
    <p:sldId id="1246" r:id="rId10"/>
    <p:sldId id="1248" r:id="rId11"/>
    <p:sldId id="1208" r:id="rId12"/>
    <p:sldId id="1240" r:id="rId13"/>
    <p:sldId id="1218" r:id="rId14"/>
    <p:sldId id="121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sa Lee" initials="" lastIdx="6" clrIdx="0"/>
  <p:cmAuthor id="2" name="Maria Palombini"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8D200"/>
    <a:srgbClr val="FF40FF"/>
    <a:srgbClr val="9ACBFB"/>
    <a:srgbClr val="273068"/>
    <a:srgbClr val="9CCAFB"/>
    <a:srgbClr val="7EB3FD"/>
    <a:srgbClr val="238CFF"/>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85"/>
    <p:restoredTop sz="86420"/>
  </p:normalViewPr>
  <p:slideViewPr>
    <p:cSldViewPr snapToGrid="0" snapToObjects="1">
      <p:cViewPr>
        <p:scale>
          <a:sx n="136" d="100"/>
          <a:sy n="136" d="100"/>
        </p:scale>
        <p:origin x="736" y="1936"/>
      </p:cViewPr>
      <p:guideLst/>
    </p:cSldViewPr>
  </p:slideViewPr>
  <p:outlineViewPr>
    <p:cViewPr>
      <p:scale>
        <a:sx n="33" d="100"/>
        <a:sy n="33" d="100"/>
      </p:scale>
      <p:origin x="0" y="-8272"/>
    </p:cViewPr>
  </p:outlineViewPr>
  <p:notesTextViewPr>
    <p:cViewPr>
      <p:scale>
        <a:sx n="1" d="1"/>
        <a:sy n="1" d="1"/>
      </p:scale>
      <p:origin x="0" y="0"/>
    </p:cViewPr>
  </p:notesTextViewPr>
  <p:sorterViewPr>
    <p:cViewPr>
      <p:scale>
        <a:sx n="97" d="100"/>
        <a:sy n="9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56710-1E33-1142-A9F6-E00F04068475}" type="datetimeFigureOut">
              <a:rPr lang="en-US" smtClean="0"/>
              <a:t>9/12/22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B3C3D-9A4E-7F49-8124-0E45A5C015F8}" type="slidenum">
              <a:rPr lang="en-US" smtClean="0"/>
              <a:t>‹#›</a:t>
            </a:fld>
            <a:endParaRPr lang="en-US"/>
          </a:p>
        </p:txBody>
      </p:sp>
    </p:spTree>
    <p:extLst>
      <p:ext uri="{BB962C8B-B14F-4D97-AF65-F5344CB8AC3E}">
        <p14:creationId xmlns:p14="http://schemas.microsoft.com/office/powerpoint/2010/main" val="2781250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8: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000"/>
        </a:solidFill>
        <a:effectLst/>
      </p:bgPr>
    </p:bg>
    <p:spTree>
      <p:nvGrpSpPr>
        <p:cNvPr id="1" name=""/>
        <p:cNvGrpSpPr/>
        <p:nvPr/>
      </p:nvGrpSpPr>
      <p:grpSpPr>
        <a:xfrm>
          <a:off x="0" y="0"/>
          <a:ext cx="0" cy="0"/>
          <a:chOff x="0" y="0"/>
          <a:chExt cx="0" cy="0"/>
        </a:xfrm>
      </p:grpSpPr>
      <p:pic>
        <p:nvPicPr>
          <p:cNvPr id="5" name="Picture 4" descr="A picture containing building, umbrella, sitting, dark&#10;&#10;Description automatically generated">
            <a:extLst>
              <a:ext uri="{FF2B5EF4-FFF2-40B4-BE49-F238E27FC236}">
                <a16:creationId xmlns:a16="http://schemas.microsoft.com/office/drawing/2014/main" id="{2F1FF854-2A85-E344-A24F-1C1FD94B3158}"/>
              </a:ext>
            </a:extLst>
          </p:cNvPr>
          <p:cNvPicPr>
            <a:picLocks noChangeAspect="1"/>
          </p:cNvPicPr>
          <p:nvPr userDrawn="1"/>
        </p:nvPicPr>
        <p:blipFill>
          <a:blip r:embed="rId2">
            <a:alphaModFix/>
          </a:blip>
          <a:stretch>
            <a:fillRect/>
          </a:stretch>
        </p:blipFill>
        <p:spPr>
          <a:xfrm>
            <a:off x="-1437569" y="2075638"/>
            <a:ext cx="7970600" cy="4782362"/>
          </a:xfrm>
          <a:prstGeom prst="rect">
            <a:avLst/>
          </a:prstGeom>
          <a:ln>
            <a:solidFill>
              <a:srgbClr val="000000"/>
            </a:solidFill>
          </a:ln>
        </p:spPr>
      </p:pic>
      <p:sp>
        <p:nvSpPr>
          <p:cNvPr id="21" name="Text Placeholder 2">
            <a:extLst>
              <a:ext uri="{FF2B5EF4-FFF2-40B4-BE49-F238E27FC236}">
                <a16:creationId xmlns:a16="http://schemas.microsoft.com/office/drawing/2014/main" id="{CC276A13-C1E4-084E-8C92-9E6F66DB35E8}"/>
              </a:ext>
            </a:extLst>
          </p:cNvPr>
          <p:cNvSpPr>
            <a:spLocks noGrp="1"/>
          </p:cNvSpPr>
          <p:nvPr>
            <p:ph type="body" sz="quarter" idx="11" hasCustomPrompt="1"/>
          </p:nvPr>
        </p:nvSpPr>
        <p:spPr>
          <a:xfrm>
            <a:off x="1654334" y="3201252"/>
            <a:ext cx="8807558" cy="455496"/>
          </a:xfrm>
          <a:prstGeom prst="rect">
            <a:avLst/>
          </a:prstGeom>
        </p:spPr>
        <p:txBody>
          <a:bodyPr anchor="ctr"/>
          <a:lstStyle>
            <a:lvl1pPr marL="0" indent="0" algn="ctr">
              <a:lnSpc>
                <a:spcPct val="100000"/>
              </a:lnSpc>
              <a:buNone/>
              <a:defRPr sz="1400" b="0" spc="100" baseline="0">
                <a:solidFill>
                  <a:schemeClr val="tx2">
                    <a:lumMod val="40000"/>
                    <a:lumOff val="60000"/>
                  </a:schemeClr>
                </a:solidFill>
                <a:latin typeface="Monitorica" panose="020B0403020202020204" pitchFamily="34" charset="0"/>
                <a:ea typeface="Monitorica" panose="020B0403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Version 0.0 | Last Updated: MMM.DD.YY</a:t>
            </a:r>
          </a:p>
        </p:txBody>
      </p:sp>
      <p:sp>
        <p:nvSpPr>
          <p:cNvPr id="22" name="Text Placeholder 2">
            <a:extLst>
              <a:ext uri="{FF2B5EF4-FFF2-40B4-BE49-F238E27FC236}">
                <a16:creationId xmlns:a16="http://schemas.microsoft.com/office/drawing/2014/main" id="{995749FF-6E73-1B4F-AF6E-6342E2B873C1}"/>
              </a:ext>
            </a:extLst>
          </p:cNvPr>
          <p:cNvSpPr>
            <a:spLocks noGrp="1"/>
          </p:cNvSpPr>
          <p:nvPr>
            <p:ph type="body" sz="quarter" idx="13" hasCustomPrompt="1"/>
          </p:nvPr>
        </p:nvSpPr>
        <p:spPr>
          <a:xfrm>
            <a:off x="686013" y="1620142"/>
            <a:ext cx="10744200" cy="455496"/>
          </a:xfrm>
          <a:prstGeom prst="rect">
            <a:avLst/>
          </a:prstGeom>
        </p:spPr>
        <p:txBody>
          <a:bodyPr anchor="ctr"/>
          <a:lstStyle>
            <a:lvl1pPr marL="0" indent="0" algn="ctr">
              <a:lnSpc>
                <a:spcPct val="100000"/>
              </a:lnSpc>
              <a:buNone/>
              <a:defRPr sz="1600" b="1" spc="100" baseline="0">
                <a:solidFill>
                  <a:schemeClr val="tx2">
                    <a:lumMod val="40000"/>
                    <a:lumOff val="60000"/>
                  </a:schemeClr>
                </a:solidFill>
                <a:latin typeface="Monitorica" panose="020B0403020202020204" pitchFamily="34" charset="0"/>
                <a:ea typeface="Monitorica" panose="020B0403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Add Subtitle Here</a:t>
            </a:r>
          </a:p>
        </p:txBody>
      </p:sp>
      <p:sp>
        <p:nvSpPr>
          <p:cNvPr id="23" name="Text Placeholder 2">
            <a:extLst>
              <a:ext uri="{FF2B5EF4-FFF2-40B4-BE49-F238E27FC236}">
                <a16:creationId xmlns:a16="http://schemas.microsoft.com/office/drawing/2014/main" id="{24365B56-0D40-F542-A4DD-E786C8F8EF38}"/>
              </a:ext>
            </a:extLst>
          </p:cNvPr>
          <p:cNvSpPr>
            <a:spLocks noGrp="1"/>
          </p:cNvSpPr>
          <p:nvPr>
            <p:ph type="body" sz="quarter" idx="14" hasCustomPrompt="1"/>
          </p:nvPr>
        </p:nvSpPr>
        <p:spPr>
          <a:xfrm>
            <a:off x="686013" y="709151"/>
            <a:ext cx="10744200" cy="910991"/>
          </a:xfrm>
          <a:prstGeom prst="rect">
            <a:avLst/>
          </a:prstGeom>
          <a:noFill/>
        </p:spPr>
        <p:txBody>
          <a:bodyPr anchor="ctr"/>
          <a:lstStyle>
            <a:lvl1pPr marL="0" indent="0" algn="ctr">
              <a:lnSpc>
                <a:spcPct val="100000"/>
              </a:lnSpc>
              <a:buNone/>
              <a:defRPr sz="7200" b="1">
                <a:gradFill flip="none" rotWithShape="1">
                  <a:gsLst>
                    <a:gs pos="0">
                      <a:schemeClr val="bg1">
                        <a:lumMod val="50000"/>
                      </a:schemeClr>
                    </a:gs>
                    <a:gs pos="64000">
                      <a:schemeClr val="bg2"/>
                    </a:gs>
                    <a:gs pos="100000">
                      <a:schemeClr val="bg2">
                        <a:lumMod val="85000"/>
                      </a:schemeClr>
                    </a:gs>
                  </a:gsLst>
                  <a:lin ang="5400000" scaled="0"/>
                  <a:tileRect/>
                </a:gradFill>
                <a:latin typeface="Monitorica" panose="020B0403020202020204" pitchFamily="34" charset="0"/>
                <a:ea typeface="Monitorica" panose="020B0403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ADD TITLE HERE</a:t>
            </a:r>
          </a:p>
        </p:txBody>
      </p:sp>
    </p:spTree>
    <p:extLst>
      <p:ext uri="{BB962C8B-B14F-4D97-AF65-F5344CB8AC3E}">
        <p14:creationId xmlns:p14="http://schemas.microsoft.com/office/powerpoint/2010/main" val="6102565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9F2EA2-98CD-CA43-BF3E-6141F5286DC5}"/>
              </a:ext>
            </a:extLst>
          </p:cNvPr>
          <p:cNvSpPr>
            <a:spLocks noGrp="1"/>
          </p:cNvSpPr>
          <p:nvPr>
            <p:ph idx="1"/>
          </p:nvPr>
        </p:nvSpPr>
        <p:spPr>
          <a:xfrm>
            <a:off x="185661" y="878334"/>
            <a:ext cx="11898456" cy="5252612"/>
          </a:xfrm>
        </p:spPr>
        <p:txBody>
          <a:bodyPr/>
          <a:lstStyle>
            <a:lvl1pPr>
              <a:defRPr>
                <a:solidFill>
                  <a:schemeClr val="bg2"/>
                </a:solidFill>
                <a:latin typeface="Monitorica" panose="020B0403020202020204" pitchFamily="34" charset="0"/>
                <a:ea typeface="Monitorica" panose="020B0403020202020204" pitchFamily="34" charset="0"/>
              </a:defRPr>
            </a:lvl1pPr>
            <a:lvl2pPr>
              <a:defRPr>
                <a:solidFill>
                  <a:schemeClr val="tx2">
                    <a:lumMod val="20000"/>
                    <a:lumOff val="80000"/>
                  </a:schemeClr>
                </a:solidFill>
                <a:latin typeface="Monitorica" panose="020B0403020202020204" pitchFamily="34" charset="0"/>
                <a:ea typeface="Monitorica" panose="020B0403020202020204" pitchFamily="34" charset="0"/>
              </a:defRPr>
            </a:lvl2pPr>
            <a:lvl3pPr>
              <a:defRPr>
                <a:solidFill>
                  <a:schemeClr val="tx2">
                    <a:lumMod val="20000"/>
                    <a:lumOff val="80000"/>
                  </a:schemeClr>
                </a:solidFill>
                <a:latin typeface="Monitorica" panose="020B0403020202020204" pitchFamily="34" charset="0"/>
                <a:ea typeface="Monitorica" panose="020B0403020202020204" pitchFamily="34" charset="0"/>
              </a:defRPr>
            </a:lvl3pPr>
            <a:lvl4pPr>
              <a:defRPr>
                <a:solidFill>
                  <a:schemeClr val="tx2">
                    <a:lumMod val="20000"/>
                    <a:lumOff val="80000"/>
                  </a:schemeClr>
                </a:solidFill>
                <a:latin typeface="Monitorica" panose="020B0403020202020204" pitchFamily="34" charset="0"/>
                <a:ea typeface="Monitorica" panose="020B0403020202020204" pitchFamily="34" charset="0"/>
              </a:defRPr>
            </a:lvl4pPr>
            <a:lvl5pPr>
              <a:defRPr>
                <a:solidFill>
                  <a:schemeClr val="tx2">
                    <a:lumMod val="20000"/>
                    <a:lumOff val="80000"/>
                  </a:schemeClr>
                </a:solidFill>
                <a:latin typeface="Monitorica" panose="020B0403020202020204" pitchFamily="34" charset="0"/>
                <a:ea typeface="Monitorica" panose="020B04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a:extLst>
              <a:ext uri="{FF2B5EF4-FFF2-40B4-BE49-F238E27FC236}">
                <a16:creationId xmlns:a16="http://schemas.microsoft.com/office/drawing/2014/main" id="{5302C330-6806-E143-8252-E628576FE54C}"/>
              </a:ext>
            </a:extLst>
          </p:cNvPr>
          <p:cNvSpPr>
            <a:spLocks noGrp="1"/>
          </p:cNvSpPr>
          <p:nvPr>
            <p:ph type="body" sz="quarter" idx="13" hasCustomPrompt="1"/>
          </p:nvPr>
        </p:nvSpPr>
        <p:spPr>
          <a:xfrm>
            <a:off x="154686" y="136525"/>
            <a:ext cx="11384172" cy="508861"/>
          </a:xfrm>
          <a:prstGeom prst="rect">
            <a:avLst/>
          </a:prstGeom>
        </p:spPr>
        <p:txBody>
          <a:bodyPr anchor="ctr">
            <a:noAutofit/>
          </a:bodyPr>
          <a:lstStyle>
            <a:lvl1pPr marL="0" indent="0" algn="l">
              <a:lnSpc>
                <a:spcPct val="100000"/>
              </a:lnSpc>
              <a:buNone/>
              <a:defRPr lang="en-US" sz="2800" b="1" i="0" kern="1200" spc="50" baseline="0" dirty="0">
                <a:gradFill flip="none" rotWithShape="1">
                  <a:gsLst>
                    <a:gs pos="0">
                      <a:schemeClr val="bg1">
                        <a:lumMod val="50000"/>
                      </a:schemeClr>
                    </a:gs>
                    <a:gs pos="64000">
                      <a:schemeClr val="bg2"/>
                    </a:gs>
                    <a:gs pos="100000">
                      <a:schemeClr val="bg2">
                        <a:lumMod val="85000"/>
                      </a:schemeClr>
                    </a:gs>
                  </a:gsLst>
                  <a:lin ang="5400000" scaled="0"/>
                  <a:tileRect/>
                </a:gradFill>
                <a:latin typeface="Monitorica" panose="020B0403020202020204" pitchFamily="34" charset="0"/>
                <a:ea typeface="Monitorica" panose="020B040302020202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Add Title here</a:t>
            </a:r>
          </a:p>
        </p:txBody>
      </p:sp>
      <p:sp>
        <p:nvSpPr>
          <p:cNvPr id="17" name="Slide Number Placeholder 5">
            <a:extLst>
              <a:ext uri="{FF2B5EF4-FFF2-40B4-BE49-F238E27FC236}">
                <a16:creationId xmlns:a16="http://schemas.microsoft.com/office/drawing/2014/main" id="{954B87E7-9BC9-784E-AAAF-20CF2D6A7BB9}"/>
              </a:ext>
            </a:extLst>
          </p:cNvPr>
          <p:cNvSpPr txBox="1">
            <a:spLocks/>
          </p:cNvSpPr>
          <p:nvPr userDrawn="1"/>
        </p:nvSpPr>
        <p:spPr>
          <a:xfrm>
            <a:off x="11666673" y="261884"/>
            <a:ext cx="417444"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2">
                    <a:lumMod val="20000"/>
                    <a:lumOff val="80000"/>
                  </a:schemeClr>
                </a:solidFill>
                <a:latin typeface="Monitorica" panose="020B0403020202020204" pitchFamily="34" charset="0"/>
                <a:ea typeface="Monitorica" panose="020B040302020202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B43C1B-80CD-6C49-BEE1-B2BDB703E51A}" type="slidenum">
              <a:rPr lang="en-US" smtClean="0"/>
              <a:pPr/>
              <a:t>‹#›</a:t>
            </a:fld>
            <a:endParaRPr lang="en-US" dirty="0"/>
          </a:p>
        </p:txBody>
      </p:sp>
      <p:cxnSp>
        <p:nvCxnSpPr>
          <p:cNvPr id="5" name="Straight Connector 4">
            <a:extLst>
              <a:ext uri="{FF2B5EF4-FFF2-40B4-BE49-F238E27FC236}">
                <a16:creationId xmlns:a16="http://schemas.microsoft.com/office/drawing/2014/main" id="{2DF4E2F7-E726-7442-ACA4-AEDDFEB9D350}"/>
              </a:ext>
            </a:extLst>
          </p:cNvPr>
          <p:cNvCxnSpPr>
            <a:cxnSpLocks/>
          </p:cNvCxnSpPr>
          <p:nvPr userDrawn="1"/>
        </p:nvCxnSpPr>
        <p:spPr>
          <a:xfrm>
            <a:off x="222418" y="669236"/>
            <a:ext cx="12381760" cy="0"/>
          </a:xfrm>
          <a:prstGeom prst="line">
            <a:avLst/>
          </a:prstGeom>
          <a:ln w="28575" cap="rnd">
            <a:gradFill flip="none" rotWithShape="1">
              <a:gsLst>
                <a:gs pos="0">
                  <a:schemeClr val="bg1">
                    <a:lumMod val="25000"/>
                  </a:schemeClr>
                </a:gs>
                <a:gs pos="76000">
                  <a:schemeClr val="bg2"/>
                </a:gs>
                <a:gs pos="100000">
                  <a:schemeClr val="tx2">
                    <a:lumMod val="40000"/>
                    <a:lumOff val="60000"/>
                  </a:schemeClr>
                </a:gs>
              </a:gsLst>
              <a:path path="circle">
                <a:fillToRect l="100000" t="100000"/>
              </a:path>
              <a:tileRect r="-100000" b="-10000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0ED67E-D764-C744-AFB6-0A9E5EF409F9}"/>
              </a:ext>
            </a:extLst>
          </p:cNvPr>
          <p:cNvSpPr txBox="1"/>
          <p:nvPr userDrawn="1"/>
        </p:nvSpPr>
        <p:spPr>
          <a:xfrm>
            <a:off x="4114528" y="6598364"/>
            <a:ext cx="3962944" cy="246221"/>
          </a:xfrm>
          <a:prstGeom prst="rect">
            <a:avLst/>
          </a:prstGeom>
          <a:noFill/>
        </p:spPr>
        <p:txBody>
          <a:bodyPr wrap="none" rtlCol="0">
            <a:spAutoFit/>
          </a:bodyPr>
          <a:lstStyle/>
          <a:p>
            <a:r>
              <a:rPr lang="en-US" sz="1000" b="1" dirty="0">
                <a:solidFill>
                  <a:schemeClr val="bg1">
                    <a:lumMod val="75000"/>
                  </a:schemeClr>
                </a:solidFill>
                <a:latin typeface="Monitorica" panose="020B0403020202020204" pitchFamily="34" charset="0"/>
                <a:ea typeface="Monitorica" panose="020B0403020202020204" pitchFamily="34" charset="0"/>
              </a:rPr>
              <a:t>ACOER Confidential – Do Not Share or Distribute Without Explicit Written Permission</a:t>
            </a:r>
          </a:p>
        </p:txBody>
      </p:sp>
    </p:spTree>
    <p:extLst>
      <p:ext uri="{BB962C8B-B14F-4D97-AF65-F5344CB8AC3E}">
        <p14:creationId xmlns:p14="http://schemas.microsoft.com/office/powerpoint/2010/main" val="35185236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0053A4-9D7F-8F4E-8845-EE6C46BC4BAF}"/>
              </a:ext>
            </a:extLst>
          </p:cNvPr>
          <p:cNvSpPr txBox="1"/>
          <p:nvPr userDrawn="1"/>
        </p:nvSpPr>
        <p:spPr>
          <a:xfrm>
            <a:off x="4114528" y="6598364"/>
            <a:ext cx="3962944" cy="246221"/>
          </a:xfrm>
          <a:prstGeom prst="rect">
            <a:avLst/>
          </a:prstGeom>
          <a:noFill/>
        </p:spPr>
        <p:txBody>
          <a:bodyPr wrap="none" rtlCol="0">
            <a:spAutoFit/>
          </a:bodyPr>
          <a:lstStyle/>
          <a:p>
            <a:r>
              <a:rPr lang="en-US" sz="1000" b="1" dirty="0">
                <a:solidFill>
                  <a:schemeClr val="bg1">
                    <a:lumMod val="75000"/>
                  </a:schemeClr>
                </a:solidFill>
                <a:latin typeface="Monitorica" panose="020B0403020202020204" pitchFamily="34" charset="0"/>
                <a:ea typeface="Monitorica" panose="020B0403020202020204" pitchFamily="34" charset="0"/>
              </a:rPr>
              <a:t>ACOER Confidential – Do Not Share or Distribute Without Explicit Written Permission</a:t>
            </a:r>
          </a:p>
        </p:txBody>
      </p:sp>
    </p:spTree>
    <p:extLst>
      <p:ext uri="{BB962C8B-B14F-4D97-AF65-F5344CB8AC3E}">
        <p14:creationId xmlns:p14="http://schemas.microsoft.com/office/powerpoint/2010/main" val="425753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68"/>
        <p:cNvGrpSpPr/>
        <p:nvPr/>
      </p:nvGrpSpPr>
      <p:grpSpPr>
        <a:xfrm>
          <a:off x="0" y="0"/>
          <a:ext cx="0" cy="0"/>
          <a:chOff x="0" y="0"/>
          <a:chExt cx="0" cy="0"/>
        </a:xfrm>
      </p:grpSpPr>
      <p:sp>
        <p:nvSpPr>
          <p:cNvPr id="69" name="Google Shape;69;p21"/>
          <p:cNvSpPr/>
          <p:nvPr/>
        </p:nvSpPr>
        <p:spPr>
          <a:xfrm>
            <a:off x="0" y="1"/>
            <a:ext cx="2712297" cy="4773083"/>
          </a:xfrm>
          <a:custGeom>
            <a:avLst/>
            <a:gdLst/>
            <a:ahLst/>
            <a:cxnLst/>
            <a:rect l="l" t="t" r="r" b="b"/>
            <a:pathLst>
              <a:path w="4068445" h="7159625" extrusionOk="0">
                <a:moveTo>
                  <a:pt x="0" y="0"/>
                </a:moveTo>
                <a:lnTo>
                  <a:pt x="1417923" y="0"/>
                </a:lnTo>
                <a:lnTo>
                  <a:pt x="4067947" y="2153459"/>
                </a:lnTo>
                <a:lnTo>
                  <a:pt x="0" y="7159431"/>
                </a:lnTo>
                <a:lnTo>
                  <a:pt x="0" y="0"/>
                </a:lnTo>
                <a:close/>
              </a:path>
            </a:pathLst>
          </a:custGeom>
          <a:solidFill>
            <a:srgbClr val="2D1F60"/>
          </a:solidFill>
          <a:ln>
            <a:noFill/>
          </a:ln>
        </p:spPr>
        <p:txBody>
          <a:bodyPr spcFirstLastPara="1" wrap="square" lIns="0" tIns="0" rIns="0" bIns="0" anchor="t" anchorCtr="0">
            <a:noAutofit/>
          </a:bodyPr>
          <a:lstStyle/>
          <a:p>
            <a:pPr marL="0" lvl="0" indent="0" algn="l" rtl="0">
              <a:spcBef>
                <a:spcPts val="0"/>
              </a:spcBef>
              <a:spcAft>
                <a:spcPts val="0"/>
              </a:spcAft>
              <a:buNone/>
            </a:pPr>
            <a:endParaRPr sz="1200"/>
          </a:p>
        </p:txBody>
      </p:sp>
      <p:sp>
        <p:nvSpPr>
          <p:cNvPr id="70" name="Google Shape;70;p21"/>
          <p:cNvSpPr/>
          <p:nvPr/>
        </p:nvSpPr>
        <p:spPr>
          <a:xfrm>
            <a:off x="0" y="0"/>
            <a:ext cx="2374477" cy="4391237"/>
          </a:xfrm>
          <a:custGeom>
            <a:avLst/>
            <a:gdLst/>
            <a:ahLst/>
            <a:cxnLst/>
            <a:rect l="l" t="t" r="r" b="b"/>
            <a:pathLst>
              <a:path w="3561715" h="6586855" extrusionOk="0">
                <a:moveTo>
                  <a:pt x="849178" y="0"/>
                </a:moveTo>
                <a:lnTo>
                  <a:pt x="3561343" y="2203956"/>
                </a:lnTo>
                <a:lnTo>
                  <a:pt x="0" y="6586507"/>
                </a:lnTo>
                <a:lnTo>
                  <a:pt x="0" y="6293046"/>
                </a:lnTo>
                <a:lnTo>
                  <a:pt x="3298518" y="2233925"/>
                </a:lnTo>
                <a:lnTo>
                  <a:pt x="549473" y="0"/>
                </a:lnTo>
                <a:lnTo>
                  <a:pt x="849178"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1200"/>
          </a:p>
        </p:txBody>
      </p:sp>
      <p:sp>
        <p:nvSpPr>
          <p:cNvPr id="71" name="Google Shape;71;p21"/>
          <p:cNvSpPr/>
          <p:nvPr/>
        </p:nvSpPr>
        <p:spPr>
          <a:xfrm>
            <a:off x="0" y="3441071"/>
            <a:ext cx="3145790" cy="3417147"/>
          </a:xfrm>
          <a:custGeom>
            <a:avLst/>
            <a:gdLst/>
            <a:ahLst/>
            <a:cxnLst/>
            <a:rect l="l" t="t" r="r" b="b"/>
            <a:pathLst>
              <a:path w="4718685" h="5125720" extrusionOk="0">
                <a:moveTo>
                  <a:pt x="0" y="830866"/>
                </a:moveTo>
                <a:lnTo>
                  <a:pt x="675177" y="0"/>
                </a:lnTo>
                <a:lnTo>
                  <a:pt x="4718632" y="3285787"/>
                </a:lnTo>
                <a:lnTo>
                  <a:pt x="3223734" y="5125392"/>
                </a:lnTo>
                <a:lnTo>
                  <a:pt x="0" y="5125392"/>
                </a:lnTo>
                <a:lnTo>
                  <a:pt x="0" y="830866"/>
                </a:lnTo>
                <a:close/>
              </a:path>
            </a:pathLst>
          </a:custGeom>
          <a:solidFill>
            <a:srgbClr val="2D1F60"/>
          </a:solidFill>
          <a:ln>
            <a:noFill/>
          </a:ln>
        </p:spPr>
        <p:txBody>
          <a:bodyPr spcFirstLastPara="1" wrap="square" lIns="0" tIns="0" rIns="0" bIns="0" anchor="t" anchorCtr="0">
            <a:noAutofit/>
          </a:bodyPr>
          <a:lstStyle/>
          <a:p>
            <a:pPr marL="0" lvl="0" indent="0" algn="l" rtl="0">
              <a:spcBef>
                <a:spcPts val="0"/>
              </a:spcBef>
              <a:spcAft>
                <a:spcPts val="0"/>
              </a:spcAft>
              <a:buNone/>
            </a:pPr>
            <a:endParaRPr sz="1200"/>
          </a:p>
        </p:txBody>
      </p:sp>
      <p:sp>
        <p:nvSpPr>
          <p:cNvPr id="72" name="Google Shape;72;p21"/>
          <p:cNvSpPr/>
          <p:nvPr/>
        </p:nvSpPr>
        <p:spPr>
          <a:xfrm>
            <a:off x="1" y="3704170"/>
            <a:ext cx="2880783" cy="3153833"/>
          </a:xfrm>
          <a:custGeom>
            <a:avLst/>
            <a:gdLst/>
            <a:ahLst/>
            <a:cxnLst/>
            <a:rect l="l" t="t" r="r" b="b"/>
            <a:pathLst>
              <a:path w="4321175" h="4730750" extrusionOk="0">
                <a:moveTo>
                  <a:pt x="713742" y="0"/>
                </a:moveTo>
                <a:lnTo>
                  <a:pt x="4321065" y="2931378"/>
                </a:lnTo>
                <a:lnTo>
                  <a:pt x="2858867" y="4730744"/>
                </a:lnTo>
                <a:lnTo>
                  <a:pt x="2672071" y="4730744"/>
                </a:lnTo>
                <a:lnTo>
                  <a:pt x="4115192" y="2954853"/>
                </a:lnTo>
                <a:lnTo>
                  <a:pt x="620374" y="114898"/>
                </a:lnTo>
                <a:lnTo>
                  <a:pt x="713742" y="0"/>
                </a:lnTo>
                <a:close/>
              </a:path>
              <a:path w="4321175" h="4730750" extrusionOk="0">
                <a:moveTo>
                  <a:pt x="620374" y="114898"/>
                </a:moveTo>
                <a:lnTo>
                  <a:pt x="735272" y="208266"/>
                </a:lnTo>
                <a:lnTo>
                  <a:pt x="0" y="1113084"/>
                </a:lnTo>
                <a:lnTo>
                  <a:pt x="0" y="878323"/>
                </a:lnTo>
                <a:lnTo>
                  <a:pt x="620374" y="114898"/>
                </a:lnTo>
                <a:close/>
              </a:path>
            </a:pathLst>
          </a:custGeom>
          <a:solidFill>
            <a:srgbClr val="8F3749"/>
          </a:solidFill>
          <a:ln>
            <a:noFill/>
          </a:ln>
        </p:spPr>
        <p:txBody>
          <a:bodyPr spcFirstLastPara="1" wrap="square" lIns="0" tIns="0" rIns="0" bIns="0" anchor="t" anchorCtr="0">
            <a:noAutofit/>
          </a:bodyPr>
          <a:lstStyle/>
          <a:p>
            <a:pPr marL="0" lvl="0" indent="0" algn="l" rtl="0">
              <a:spcBef>
                <a:spcPts val="0"/>
              </a:spcBef>
              <a:spcAft>
                <a:spcPts val="0"/>
              </a:spcAft>
              <a:buNone/>
            </a:pPr>
            <a:endParaRPr sz="1200"/>
          </a:p>
        </p:txBody>
      </p:sp>
      <p:sp>
        <p:nvSpPr>
          <p:cNvPr id="73" name="Google Shape;73;p21"/>
          <p:cNvSpPr/>
          <p:nvPr/>
        </p:nvSpPr>
        <p:spPr>
          <a:xfrm>
            <a:off x="0" y="2214579"/>
            <a:ext cx="2469303" cy="4643543"/>
          </a:xfrm>
          <a:custGeom>
            <a:avLst/>
            <a:gdLst/>
            <a:ahLst/>
            <a:cxnLst/>
            <a:rect l="l" t="t" r="r" b="b"/>
            <a:pathLst>
              <a:path w="3703954" h="6965315" extrusionOk="0">
                <a:moveTo>
                  <a:pt x="0" y="0"/>
                </a:moveTo>
                <a:lnTo>
                  <a:pt x="3703539" y="3009565"/>
                </a:lnTo>
                <a:lnTo>
                  <a:pt x="489172" y="6965131"/>
                </a:lnTo>
                <a:lnTo>
                  <a:pt x="0" y="6965131"/>
                </a:lnTo>
                <a:lnTo>
                  <a:pt x="0" y="0"/>
                </a:lnTo>
                <a:close/>
              </a:path>
            </a:pathLst>
          </a:custGeom>
          <a:solidFill>
            <a:srgbClr val="000000">
              <a:alpha val="29411"/>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sz="1200"/>
          </a:p>
        </p:txBody>
      </p:sp>
      <p:sp>
        <p:nvSpPr>
          <p:cNvPr id="74" name="Google Shape;74;p21"/>
          <p:cNvSpPr/>
          <p:nvPr/>
        </p:nvSpPr>
        <p:spPr>
          <a:xfrm>
            <a:off x="0" y="2281079"/>
            <a:ext cx="2396490" cy="4577080"/>
          </a:xfrm>
          <a:custGeom>
            <a:avLst/>
            <a:gdLst/>
            <a:ahLst/>
            <a:cxnLst/>
            <a:rect l="l" t="t" r="r" b="b"/>
            <a:pathLst>
              <a:path w="3594735" h="6865620" extrusionOk="0">
                <a:moveTo>
                  <a:pt x="0" y="0"/>
                </a:moveTo>
                <a:lnTo>
                  <a:pt x="3594639" y="2921072"/>
                </a:lnTo>
                <a:lnTo>
                  <a:pt x="389419" y="6865380"/>
                </a:lnTo>
                <a:lnTo>
                  <a:pt x="0" y="6865380"/>
                </a:lnTo>
                <a:lnTo>
                  <a:pt x="0" y="0"/>
                </a:lnTo>
                <a:close/>
              </a:path>
            </a:pathLst>
          </a:custGeom>
          <a:solidFill>
            <a:srgbClr val="D74246"/>
          </a:solidFill>
          <a:ln>
            <a:noFill/>
          </a:ln>
        </p:spPr>
        <p:txBody>
          <a:bodyPr spcFirstLastPara="1" wrap="square" lIns="0" tIns="0" rIns="0" bIns="0" anchor="t" anchorCtr="0">
            <a:noAutofit/>
          </a:bodyPr>
          <a:lstStyle/>
          <a:p>
            <a:pPr marL="0" lvl="0" indent="0" algn="l" rtl="0">
              <a:spcBef>
                <a:spcPts val="0"/>
              </a:spcBef>
              <a:spcAft>
                <a:spcPts val="0"/>
              </a:spcAft>
              <a:buNone/>
            </a:pPr>
            <a:endParaRPr sz="1200"/>
          </a:p>
        </p:txBody>
      </p:sp>
      <p:sp>
        <p:nvSpPr>
          <p:cNvPr id="75" name="Google Shape;75;p21"/>
          <p:cNvSpPr/>
          <p:nvPr/>
        </p:nvSpPr>
        <p:spPr>
          <a:xfrm>
            <a:off x="0" y="2546427"/>
            <a:ext cx="2106930" cy="4304877"/>
          </a:xfrm>
          <a:custGeom>
            <a:avLst/>
            <a:gdLst/>
            <a:ahLst/>
            <a:cxnLst/>
            <a:rect l="l" t="t" r="r" b="b"/>
            <a:pathLst>
              <a:path w="3160395" h="6457315" extrusionOk="0">
                <a:moveTo>
                  <a:pt x="0" y="0"/>
                </a:moveTo>
                <a:lnTo>
                  <a:pt x="3160238" y="2568069"/>
                </a:lnTo>
                <a:lnTo>
                  <a:pt x="0" y="6457024"/>
                </a:lnTo>
                <a:lnTo>
                  <a:pt x="0" y="6206428"/>
                </a:lnTo>
                <a:lnTo>
                  <a:pt x="2935803" y="2593660"/>
                </a:lnTo>
                <a:lnTo>
                  <a:pt x="0" y="207971"/>
                </a:lnTo>
                <a:lnTo>
                  <a:pt x="0"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1200"/>
          </a:p>
        </p:txBody>
      </p:sp>
      <p:sp>
        <p:nvSpPr>
          <p:cNvPr id="76" name="Google Shape;76;p21"/>
          <p:cNvSpPr txBox="1">
            <a:spLocks noGrp="1"/>
          </p:cNvSpPr>
          <p:nvPr>
            <p:ph type="title"/>
          </p:nvPr>
        </p:nvSpPr>
        <p:spPr>
          <a:xfrm>
            <a:off x="2342632" y="370227"/>
            <a:ext cx="8991211" cy="73879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5334" b="1" i="0">
                <a:solidFill>
                  <a:srgbClr val="2C2557"/>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7" name="Google Shape;77;p21" descr="A close up of a logo&#10;&#10;Description automatically generated"/>
          <p:cNvPicPr preferRelativeResize="0"/>
          <p:nvPr/>
        </p:nvPicPr>
        <p:blipFill rotWithShape="1">
          <a:blip r:embed="rId2">
            <a:alphaModFix/>
          </a:blip>
          <a:srcRect/>
          <a:stretch/>
        </p:blipFill>
        <p:spPr>
          <a:xfrm>
            <a:off x="10922001" y="5997875"/>
            <a:ext cx="823687" cy="760131"/>
          </a:xfrm>
          <a:prstGeom prst="rect">
            <a:avLst/>
          </a:prstGeom>
          <a:noFill/>
          <a:ln>
            <a:noFill/>
          </a:ln>
        </p:spPr>
      </p:pic>
      <p:sp>
        <p:nvSpPr>
          <p:cNvPr id="78" name="Google Shape;78;p21"/>
          <p:cNvSpPr txBox="1">
            <a:spLocks noGrp="1"/>
          </p:cNvSpPr>
          <p:nvPr>
            <p:ph type="ftr" idx="11"/>
          </p:nvPr>
        </p:nvSpPr>
        <p:spPr>
          <a:xfrm>
            <a:off x="2372584" y="6567279"/>
            <a:ext cx="8756227" cy="164147"/>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067" b="0" i="0">
                <a:solidFill>
                  <a:srgbClr val="888888"/>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74056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3E49-3B8E-B34D-AAFF-1672CA9472DA}"/>
              </a:ext>
            </a:extLst>
          </p:cNvPr>
          <p:cNvSpPr>
            <a:spLocks noGrp="1"/>
          </p:cNvSpPr>
          <p:nvPr>
            <p:ph type="title"/>
          </p:nvPr>
        </p:nvSpPr>
        <p:spPr>
          <a:xfrm>
            <a:off x="188550" y="135456"/>
            <a:ext cx="10972800" cy="512064"/>
          </a:xfrm>
          <a:prstGeom prst="rect">
            <a:avLst/>
          </a:prstGeom>
        </p:spPr>
        <p:txBody>
          <a:bodyPr vert="horz" lIns="91440" tIns="45720" rIns="91440" bIns="45720" rtlCol="0" anchor="ctr">
            <a:normAutofit/>
          </a:bodyPr>
          <a:lstStyle/>
          <a:p>
            <a:pPr lvl="0"/>
            <a:r>
              <a:rPr lang="en-US" dirty="0"/>
              <a:t>Add Title here</a:t>
            </a:r>
          </a:p>
        </p:txBody>
      </p:sp>
      <p:sp>
        <p:nvSpPr>
          <p:cNvPr id="3" name="Text Placeholder 2">
            <a:extLst>
              <a:ext uri="{FF2B5EF4-FFF2-40B4-BE49-F238E27FC236}">
                <a16:creationId xmlns:a16="http://schemas.microsoft.com/office/drawing/2014/main" id="{F946330A-D6CA-FA4D-B7CA-C24512B1312C}"/>
              </a:ext>
            </a:extLst>
          </p:cNvPr>
          <p:cNvSpPr>
            <a:spLocks noGrp="1"/>
          </p:cNvSpPr>
          <p:nvPr>
            <p:ph type="body" idx="1"/>
          </p:nvPr>
        </p:nvSpPr>
        <p:spPr>
          <a:xfrm>
            <a:off x="461347" y="918860"/>
            <a:ext cx="11188057" cy="51206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5E898AA-1AB5-AA4B-9A56-4F6C33A5A4E3}"/>
              </a:ext>
            </a:extLst>
          </p:cNvPr>
          <p:cNvSpPr>
            <a:spLocks noGrp="1"/>
          </p:cNvSpPr>
          <p:nvPr>
            <p:ph type="sldNum" sz="quarter" idx="4"/>
          </p:nvPr>
        </p:nvSpPr>
        <p:spPr>
          <a:xfrm>
            <a:off x="11345332" y="208925"/>
            <a:ext cx="432942" cy="365125"/>
          </a:xfrm>
          <a:prstGeom prst="rect">
            <a:avLst/>
          </a:prstGeom>
        </p:spPr>
        <p:txBody>
          <a:bodyPr vert="horz" lIns="91440" tIns="45720" rIns="91440" bIns="45720" rtlCol="0" anchor="ctr"/>
          <a:lstStyle>
            <a:lvl1pPr algn="ctr">
              <a:defRPr sz="800">
                <a:solidFill>
                  <a:schemeClr val="bg2">
                    <a:lumMod val="75000"/>
                  </a:schemeClr>
                </a:solidFill>
                <a:latin typeface="Monitorica" panose="020B0403020202020204" pitchFamily="34" charset="0"/>
                <a:ea typeface="Monitorica" panose="020B0403020202020204" pitchFamily="34" charset="0"/>
                <a:cs typeface="Verdana" panose="020B0604030504040204" pitchFamily="34" charset="0"/>
              </a:defRPr>
            </a:lvl1pPr>
          </a:lstStyle>
          <a:p>
            <a:fld id="{48B43C1B-80CD-6C49-BEE1-B2BDB703E51A}" type="slidenum">
              <a:rPr lang="en-US" smtClean="0"/>
              <a:pPr/>
              <a:t>‹#›</a:t>
            </a:fld>
            <a:endParaRPr lang="en-US"/>
          </a:p>
        </p:txBody>
      </p:sp>
      <p:pic>
        <p:nvPicPr>
          <p:cNvPr id="5" name="Graphic 4">
            <a:extLst>
              <a:ext uri="{FF2B5EF4-FFF2-40B4-BE49-F238E27FC236}">
                <a16:creationId xmlns:a16="http://schemas.microsoft.com/office/drawing/2014/main" id="{6B3560F2-C29D-3942-9CDD-13A41393F0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51704" y="6283397"/>
            <a:ext cx="1604544" cy="463344"/>
          </a:xfrm>
          <a:prstGeom prst="rect">
            <a:avLst/>
          </a:prstGeom>
        </p:spPr>
      </p:pic>
    </p:spTree>
    <p:extLst>
      <p:ext uri="{BB962C8B-B14F-4D97-AF65-F5344CB8AC3E}">
        <p14:creationId xmlns:p14="http://schemas.microsoft.com/office/powerpoint/2010/main" val="800499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4" r:id="rId4"/>
  </p:sldLayoutIdLst>
  <p:txStyles>
    <p:titleStyle>
      <a:lvl1pPr algn="l" defTabSz="914400" rtl="0" eaLnBrk="1" latinLnBrk="0" hangingPunct="1">
        <a:lnSpc>
          <a:spcPct val="90000"/>
        </a:lnSpc>
        <a:spcBef>
          <a:spcPct val="0"/>
        </a:spcBef>
        <a:buNone/>
        <a:defRPr sz="2800" kern="1200" spc="50" baseline="0">
          <a:solidFill>
            <a:schemeClr val="bg2"/>
          </a:solidFill>
          <a:latin typeface="Monitorica" panose="020B0403020202020204" pitchFamily="34" charset="0"/>
          <a:ea typeface="Monitorica" panose="020B0403020202020204" pitchFamily="34" charset="0"/>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200" b="0" i="0" kern="1200" spc="50" baseline="0">
          <a:solidFill>
            <a:schemeClr val="bg2"/>
          </a:solidFill>
          <a:latin typeface="Monitorica" panose="020B0403020202020204" pitchFamily="34" charset="0"/>
          <a:ea typeface="Monitorica" panose="020B0403020202020204" pitchFamily="34" charset="0"/>
          <a:cs typeface="Calibri Light" panose="020F030202020403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2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jnasr@acoer.com"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mailto:jnasr@acoer.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youtube.com/channel/UC6F7E1Lw9P4uRo2n7nRAhwA/videos"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mailto:jnasr@acoer.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tif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BF0CC5-6AAF-6949-9E7F-3F7AC4F70C6F}"/>
              </a:ext>
            </a:extLst>
          </p:cNvPr>
          <p:cNvSpPr>
            <a:spLocks noGrp="1"/>
          </p:cNvSpPr>
          <p:nvPr>
            <p:ph type="body" sz="quarter" idx="11"/>
          </p:nvPr>
        </p:nvSpPr>
        <p:spPr>
          <a:xfrm>
            <a:off x="3561141" y="3644310"/>
            <a:ext cx="5069713" cy="986425"/>
          </a:xfrm>
        </p:spPr>
        <p:txBody>
          <a:bodyPr>
            <a:normAutofit/>
          </a:bodyPr>
          <a:lstStyle/>
          <a:p>
            <a:br>
              <a:rPr lang="en-US" dirty="0"/>
            </a:br>
            <a:r>
              <a:rPr lang="en-US" dirty="0"/>
              <a:t>Last updated: SEP.15.2022</a:t>
            </a:r>
          </a:p>
        </p:txBody>
      </p:sp>
      <p:sp>
        <p:nvSpPr>
          <p:cNvPr id="3" name="Text Placeholder 2">
            <a:extLst>
              <a:ext uri="{FF2B5EF4-FFF2-40B4-BE49-F238E27FC236}">
                <a16:creationId xmlns:a16="http://schemas.microsoft.com/office/drawing/2014/main" id="{1198FB28-BF96-2C49-8F01-B36AB7B09F75}"/>
              </a:ext>
            </a:extLst>
          </p:cNvPr>
          <p:cNvSpPr>
            <a:spLocks noGrp="1"/>
          </p:cNvSpPr>
          <p:nvPr>
            <p:ph type="body" sz="quarter" idx="13"/>
          </p:nvPr>
        </p:nvSpPr>
        <p:spPr>
          <a:xfrm>
            <a:off x="4257080" y="3155414"/>
            <a:ext cx="3677832" cy="986426"/>
          </a:xfrm>
        </p:spPr>
        <p:txBody>
          <a:bodyPr>
            <a:normAutofit/>
          </a:bodyPr>
          <a:lstStyle/>
          <a:p>
            <a:r>
              <a:rPr lang="en-US" sz="1400" dirty="0"/>
              <a:t>Jim Nasr, CEO, Acoer</a:t>
            </a:r>
            <a:br>
              <a:rPr lang="en-US" sz="1400" dirty="0"/>
            </a:br>
            <a:r>
              <a:rPr lang="en-US" sz="1400" dirty="0"/>
              <a:t>e: </a:t>
            </a:r>
            <a:r>
              <a:rPr lang="en-US" sz="1400" dirty="0">
                <a:hlinkClick r:id="rId2">
                  <a:extLst>
                    <a:ext uri="{A12FA001-AC4F-418D-AE19-62706E023703}">
                      <ahyp:hlinkClr xmlns:ahyp="http://schemas.microsoft.com/office/drawing/2018/hyperlinkcolor" val="tx"/>
                    </a:ext>
                  </a:extLst>
                </a:hlinkClick>
              </a:rPr>
              <a:t>jnasr@acoer.com</a:t>
            </a:r>
            <a:br>
              <a:rPr lang="en-US" sz="1400" dirty="0"/>
            </a:br>
            <a:r>
              <a:rPr lang="en-US" sz="1400" dirty="0"/>
              <a:t>t: @jnasr</a:t>
            </a:r>
          </a:p>
        </p:txBody>
      </p:sp>
      <p:sp>
        <p:nvSpPr>
          <p:cNvPr id="4" name="Text Placeholder 3">
            <a:extLst>
              <a:ext uri="{FF2B5EF4-FFF2-40B4-BE49-F238E27FC236}">
                <a16:creationId xmlns:a16="http://schemas.microsoft.com/office/drawing/2014/main" id="{D7263E68-AACE-4440-B505-71323B7EAA21}"/>
              </a:ext>
            </a:extLst>
          </p:cNvPr>
          <p:cNvSpPr>
            <a:spLocks noGrp="1"/>
          </p:cNvSpPr>
          <p:nvPr>
            <p:ph type="body" sz="quarter" idx="14"/>
          </p:nvPr>
        </p:nvSpPr>
        <p:spPr>
          <a:xfrm>
            <a:off x="733932" y="1448541"/>
            <a:ext cx="10744200" cy="910991"/>
          </a:xfrm>
        </p:spPr>
        <p:txBody>
          <a:bodyPr>
            <a:noAutofit/>
          </a:bodyPr>
          <a:lstStyle/>
          <a:p>
            <a:pPr>
              <a:lnSpc>
                <a:spcPts val="0"/>
              </a:lnSpc>
            </a:pPr>
            <a:r>
              <a:rPr lang="en-US" sz="3600" dirty="0"/>
              <a:t>Democratizing Patient Health Record Access</a:t>
            </a:r>
          </a:p>
          <a:p>
            <a:r>
              <a:rPr lang="en-US" sz="3600" dirty="0"/>
              <a:t>Through DLT &amp; Token Economics</a:t>
            </a:r>
          </a:p>
        </p:txBody>
      </p:sp>
      <p:sp>
        <p:nvSpPr>
          <p:cNvPr id="5" name="TextBox 4">
            <a:extLst>
              <a:ext uri="{FF2B5EF4-FFF2-40B4-BE49-F238E27FC236}">
                <a16:creationId xmlns:a16="http://schemas.microsoft.com/office/drawing/2014/main" id="{1BA57F0A-1DC7-D341-97E6-77568BCAEF5D}"/>
              </a:ext>
            </a:extLst>
          </p:cNvPr>
          <p:cNvSpPr txBox="1"/>
          <p:nvPr/>
        </p:nvSpPr>
        <p:spPr>
          <a:xfrm>
            <a:off x="4114528" y="6598364"/>
            <a:ext cx="3962944" cy="246221"/>
          </a:xfrm>
          <a:prstGeom prst="rect">
            <a:avLst/>
          </a:prstGeom>
          <a:noFill/>
        </p:spPr>
        <p:txBody>
          <a:bodyPr wrap="none" rtlCol="0">
            <a:spAutoFit/>
          </a:bodyPr>
          <a:lstStyle/>
          <a:p>
            <a:r>
              <a:rPr lang="en-US" sz="1000" b="1" dirty="0">
                <a:solidFill>
                  <a:schemeClr val="bg1">
                    <a:lumMod val="75000"/>
                  </a:schemeClr>
                </a:solidFill>
                <a:latin typeface="Monitorica" panose="020B0403020202020204" pitchFamily="34" charset="0"/>
                <a:ea typeface="Monitorica" panose="020B0403020202020204" pitchFamily="34" charset="0"/>
              </a:rPr>
              <a:t>ACOER Confidential – Do Not Share or Distribute Without Explicit Written Permission</a:t>
            </a:r>
          </a:p>
        </p:txBody>
      </p:sp>
      <p:pic>
        <p:nvPicPr>
          <p:cNvPr id="7" name="Picture 6" descr="A picture containing text, sign, clipart&#10;&#10;Description automatically generated">
            <a:extLst>
              <a:ext uri="{FF2B5EF4-FFF2-40B4-BE49-F238E27FC236}">
                <a16:creationId xmlns:a16="http://schemas.microsoft.com/office/drawing/2014/main" id="{02A1A9A0-6FD4-3FC0-8978-695D1DB36AFD}"/>
              </a:ext>
            </a:extLst>
          </p:cNvPr>
          <p:cNvPicPr>
            <a:picLocks noChangeAspect="1"/>
          </p:cNvPicPr>
          <p:nvPr/>
        </p:nvPicPr>
        <p:blipFill>
          <a:blip r:embed="rId3"/>
          <a:stretch>
            <a:fillRect/>
          </a:stretch>
        </p:blipFill>
        <p:spPr>
          <a:xfrm>
            <a:off x="10831940" y="216830"/>
            <a:ext cx="1116122" cy="339351"/>
          </a:xfrm>
          <a:prstGeom prst="rect">
            <a:avLst/>
          </a:prstGeom>
        </p:spPr>
      </p:pic>
      <p:pic>
        <p:nvPicPr>
          <p:cNvPr id="9" name="Google Shape;145;p1" descr="A picture containing street, traffic, clock&#10;&#10;Description automatically generated">
            <a:extLst>
              <a:ext uri="{FF2B5EF4-FFF2-40B4-BE49-F238E27FC236}">
                <a16:creationId xmlns:a16="http://schemas.microsoft.com/office/drawing/2014/main" id="{94D13674-C45D-7B47-0CAF-5771EF780E83}"/>
              </a:ext>
            </a:extLst>
          </p:cNvPr>
          <p:cNvPicPr preferRelativeResize="0"/>
          <p:nvPr/>
        </p:nvPicPr>
        <p:blipFill rotWithShape="1">
          <a:blip r:embed="rId4">
            <a:alphaModFix/>
          </a:blip>
          <a:srcRect/>
          <a:stretch/>
        </p:blipFill>
        <p:spPr>
          <a:xfrm>
            <a:off x="4257080" y="386505"/>
            <a:ext cx="3697905" cy="492920"/>
          </a:xfrm>
          <a:prstGeom prst="rect">
            <a:avLst/>
          </a:prstGeom>
          <a:noFill/>
          <a:ln>
            <a:noFill/>
          </a:ln>
        </p:spPr>
      </p:pic>
    </p:spTree>
    <p:extLst>
      <p:ext uri="{BB962C8B-B14F-4D97-AF65-F5344CB8AC3E}">
        <p14:creationId xmlns:p14="http://schemas.microsoft.com/office/powerpoint/2010/main" val="264232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2"/>
          <p:cNvSpPr>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lvl1pPr>
          </a:lstStyle>
          <a:p>
            <a:r>
              <a:rPr lang="en-US" dirty="0"/>
              <a:t>Token Reward System</a:t>
            </a:r>
            <a:endParaRPr dirty="0"/>
          </a:p>
        </p:txBody>
      </p:sp>
      <p:pic>
        <p:nvPicPr>
          <p:cNvPr id="4" name="HR_token_economics_2" descr="HR_token_economics_2">
            <a:hlinkClick r:id="" action="ppaction://media"/>
            <a:extLst>
              <a:ext uri="{FF2B5EF4-FFF2-40B4-BE49-F238E27FC236}">
                <a16:creationId xmlns:a16="http://schemas.microsoft.com/office/drawing/2014/main" id="{93291B5E-B303-9443-4FCA-AF981A3EFD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75943" y="0"/>
            <a:ext cx="3440113" cy="6858000"/>
          </a:xfrm>
          <a:prstGeom prst="rect">
            <a:avLst/>
          </a:prstGeom>
        </p:spPr>
      </p:pic>
    </p:spTree>
    <p:extLst>
      <p:ext uri="{BB962C8B-B14F-4D97-AF65-F5344CB8AC3E}">
        <p14:creationId xmlns:p14="http://schemas.microsoft.com/office/powerpoint/2010/main" val="14970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CD94015-6801-3F4E-9D6F-4EB4200FF05B}"/>
              </a:ext>
            </a:extLst>
          </p:cNvPr>
          <p:cNvPicPr>
            <a:picLocks noChangeAspect="1"/>
          </p:cNvPicPr>
          <p:nvPr/>
        </p:nvPicPr>
        <p:blipFill>
          <a:blip r:embed="rId2">
            <a:alphaModFix amt="50000"/>
            <a:extLst>
              <a:ext uri="{96DAC541-7B7A-43D3-8B79-37D633B846F1}">
                <asvg:svgBlip xmlns:asvg="http://schemas.microsoft.com/office/drawing/2016/SVG/main" r:embed="rId3"/>
              </a:ext>
            </a:extLst>
          </a:blip>
          <a:stretch>
            <a:fillRect/>
          </a:stretch>
        </p:blipFill>
        <p:spPr>
          <a:xfrm>
            <a:off x="4904509" y="-417769"/>
            <a:ext cx="7287491" cy="6011341"/>
          </a:xfrm>
          <a:prstGeom prst="rect">
            <a:avLst/>
          </a:prstGeom>
        </p:spPr>
      </p:pic>
      <p:sp>
        <p:nvSpPr>
          <p:cNvPr id="2" name="Text Placeholder 3">
            <a:extLst>
              <a:ext uri="{FF2B5EF4-FFF2-40B4-BE49-F238E27FC236}">
                <a16:creationId xmlns:a16="http://schemas.microsoft.com/office/drawing/2014/main" id="{8C4D3068-F4F9-5F45-922F-32D64595CB06}"/>
              </a:ext>
            </a:extLst>
          </p:cNvPr>
          <p:cNvSpPr txBox="1">
            <a:spLocks/>
          </p:cNvSpPr>
          <p:nvPr/>
        </p:nvSpPr>
        <p:spPr>
          <a:xfrm>
            <a:off x="4315904" y="2827612"/>
            <a:ext cx="5409987" cy="1202776"/>
          </a:xfrm>
          <a:prstGeom prst="rect">
            <a:avLst/>
          </a:prstGeom>
        </p:spPr>
        <p:txBody>
          <a:bodyPr>
            <a:no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200" b="0" i="0" kern="1200" spc="50" baseline="0">
                <a:solidFill>
                  <a:schemeClr val="bg2"/>
                </a:solidFill>
                <a:latin typeface="Monitorica" panose="020B0403020202020204" pitchFamily="34" charset="0"/>
                <a:ea typeface="Monitorica" panose="020B0403020202020204" pitchFamily="34" charset="0"/>
                <a:cs typeface="Calibri Light" panose="020F030202020403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2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dirty="0"/>
              <a:t>Reference</a:t>
            </a:r>
          </a:p>
        </p:txBody>
      </p:sp>
      <p:sp>
        <p:nvSpPr>
          <p:cNvPr id="4" name="Text Placeholder 2">
            <a:extLst>
              <a:ext uri="{FF2B5EF4-FFF2-40B4-BE49-F238E27FC236}">
                <a16:creationId xmlns:a16="http://schemas.microsoft.com/office/drawing/2014/main" id="{BF4BEEA0-9643-0B46-B695-188AA54D963E}"/>
              </a:ext>
            </a:extLst>
          </p:cNvPr>
          <p:cNvSpPr txBox="1">
            <a:spLocks/>
          </p:cNvSpPr>
          <p:nvPr/>
        </p:nvSpPr>
        <p:spPr>
          <a:xfrm>
            <a:off x="363682" y="5220182"/>
            <a:ext cx="3751118" cy="1412112"/>
          </a:xfrm>
          <a:prstGeom prst="rect">
            <a:avLst/>
          </a:prstGeom>
        </p:spPr>
        <p:txBody>
          <a:bodyPr>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200" b="0" i="0" kern="1200" spc="50" baseline="0">
                <a:solidFill>
                  <a:schemeClr val="bg2"/>
                </a:solidFill>
                <a:latin typeface="Monitorica" panose="020B0403020202020204" pitchFamily="34" charset="0"/>
                <a:ea typeface="Monitorica" panose="020B0403020202020204" pitchFamily="34" charset="0"/>
                <a:cs typeface="Calibri Light" panose="020F030202020403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2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Jim Nasr, CEO, Acoer</a:t>
            </a:r>
            <a:br>
              <a:rPr lang="en-US" dirty="0"/>
            </a:br>
            <a:r>
              <a:rPr lang="en-US" dirty="0"/>
              <a:t>e: </a:t>
            </a:r>
            <a:r>
              <a:rPr lang="en-US" dirty="0">
                <a:hlinkClick r:id="rId4">
                  <a:extLst>
                    <a:ext uri="{A12FA001-AC4F-418D-AE19-62706E023703}">
                      <ahyp:hlinkClr xmlns:ahyp="http://schemas.microsoft.com/office/drawing/2018/hyperlinkcolor" val="tx"/>
                    </a:ext>
                  </a:extLst>
                </a:hlinkClick>
              </a:rPr>
              <a:t>jnasr@acoer.com</a:t>
            </a:r>
            <a:br>
              <a:rPr lang="en-US" dirty="0"/>
            </a:br>
            <a:r>
              <a:rPr lang="en-US" dirty="0"/>
              <a:t>t: @jnasr</a:t>
            </a:r>
            <a:br>
              <a:rPr lang="en-US" dirty="0"/>
            </a:br>
            <a:r>
              <a:rPr lang="en-US" dirty="0"/>
              <a:t>www.acoer.com</a:t>
            </a:r>
          </a:p>
          <a:p>
            <a:pPr marL="0" indent="0">
              <a:buNone/>
            </a:pPr>
            <a:endParaRPr lang="en-US" dirty="0"/>
          </a:p>
        </p:txBody>
      </p:sp>
    </p:spTree>
    <p:extLst>
      <p:ext uri="{BB962C8B-B14F-4D97-AF65-F5344CB8AC3E}">
        <p14:creationId xmlns:p14="http://schemas.microsoft.com/office/powerpoint/2010/main" val="942320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7F925B-4ECF-A14D-A0F7-4DF9A125C5D1}"/>
              </a:ext>
            </a:extLst>
          </p:cNvPr>
          <p:cNvSpPr>
            <a:spLocks noGrp="1"/>
          </p:cNvSpPr>
          <p:nvPr>
            <p:ph type="body" sz="quarter" idx="13"/>
          </p:nvPr>
        </p:nvSpPr>
        <p:spPr/>
        <p:txBody>
          <a:bodyPr/>
          <a:lstStyle/>
          <a:p>
            <a:r>
              <a:rPr lang="en-US" dirty="0"/>
              <a:t>Who is Acoer?</a:t>
            </a:r>
          </a:p>
        </p:txBody>
      </p:sp>
      <p:sp>
        <p:nvSpPr>
          <p:cNvPr id="8" name="Content Placeholder 1">
            <a:extLst>
              <a:ext uri="{FF2B5EF4-FFF2-40B4-BE49-F238E27FC236}">
                <a16:creationId xmlns:a16="http://schemas.microsoft.com/office/drawing/2014/main" id="{A62A7A50-D20E-444F-AF7E-7768C67E164E}"/>
              </a:ext>
            </a:extLst>
          </p:cNvPr>
          <p:cNvSpPr>
            <a:spLocks noGrp="1"/>
          </p:cNvSpPr>
          <p:nvPr>
            <p:ph idx="1"/>
          </p:nvPr>
        </p:nvSpPr>
        <p:spPr>
          <a:xfrm>
            <a:off x="185661" y="878334"/>
            <a:ext cx="4915257" cy="5252612"/>
          </a:xfrm>
        </p:spPr>
        <p:txBody>
          <a:bodyPr/>
          <a:lstStyle/>
          <a:p>
            <a:r>
              <a:rPr lang="en-US" dirty="0"/>
              <a:t>Software development firm</a:t>
            </a:r>
          </a:p>
          <a:p>
            <a:pPr lvl="1"/>
            <a:r>
              <a:rPr lang="en-US" dirty="0"/>
              <a:t>DNA: Usability first, Real-time data, Interoperable, Secure, Privacy-preserving</a:t>
            </a:r>
          </a:p>
          <a:p>
            <a:r>
              <a:rPr lang="en-US" dirty="0"/>
              <a:t>Building Blockchain-enabled technologies to protect consumer digital rights</a:t>
            </a:r>
          </a:p>
          <a:p>
            <a:pPr lvl="1"/>
            <a:r>
              <a:rPr lang="en-US" dirty="0"/>
              <a:t>Industries: healthcare, life sciences, public health, publishing</a:t>
            </a:r>
          </a:p>
          <a:p>
            <a:r>
              <a:rPr lang="en-US" dirty="0"/>
              <a:t>From the creators of OpenCDC and numerous other large-scale healthcare applications and platforms</a:t>
            </a:r>
          </a:p>
          <a:p>
            <a:pPr lvl="1"/>
            <a:r>
              <a:rPr lang="en-US" dirty="0"/>
              <a:t>Jim Nasr, CEO. Formerly CDC Chief Software Architect</a:t>
            </a:r>
          </a:p>
          <a:p>
            <a:pPr lvl="1"/>
            <a:r>
              <a:rPr lang="en-US" dirty="0"/>
              <a:t>Ben Chevallereau, CTO. Formerly lead developer on numerous open-source initiatives</a:t>
            </a:r>
          </a:p>
        </p:txBody>
      </p:sp>
      <p:pic>
        <p:nvPicPr>
          <p:cNvPr id="5" name="Picture 4" descr="A person smiling for the camera&#10;&#10;Description automatically generated">
            <a:extLst>
              <a:ext uri="{FF2B5EF4-FFF2-40B4-BE49-F238E27FC236}">
                <a16:creationId xmlns:a16="http://schemas.microsoft.com/office/drawing/2014/main" id="{AC8E98C7-754B-6D4A-AB50-AEA5483C8BF4}"/>
              </a:ext>
            </a:extLst>
          </p:cNvPr>
          <p:cNvPicPr>
            <a:picLocks noChangeAspect="1"/>
          </p:cNvPicPr>
          <p:nvPr/>
        </p:nvPicPr>
        <p:blipFill>
          <a:blip r:embed="rId2"/>
          <a:stretch>
            <a:fillRect/>
          </a:stretch>
        </p:blipFill>
        <p:spPr>
          <a:xfrm>
            <a:off x="5071554" y="5297618"/>
            <a:ext cx="988598" cy="988598"/>
          </a:xfrm>
          <a:prstGeom prst="ellipse">
            <a:avLst/>
          </a:prstGeom>
          <a:solidFill>
            <a:srgbClr val="000000">
              <a:alpha val="25000"/>
            </a:srgbClr>
          </a:solid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person wearing a suit and tie smiling at the camera&#10;&#10;Description automatically generated">
            <a:extLst>
              <a:ext uri="{FF2B5EF4-FFF2-40B4-BE49-F238E27FC236}">
                <a16:creationId xmlns:a16="http://schemas.microsoft.com/office/drawing/2014/main" id="{EFF96DCA-4BD7-EB49-8A02-D825CD9C8451}"/>
              </a:ext>
            </a:extLst>
          </p:cNvPr>
          <p:cNvPicPr>
            <a:picLocks noChangeAspect="1"/>
          </p:cNvPicPr>
          <p:nvPr/>
        </p:nvPicPr>
        <p:blipFill>
          <a:blip r:embed="rId3"/>
          <a:stretch>
            <a:fillRect/>
          </a:stretch>
        </p:blipFill>
        <p:spPr>
          <a:xfrm>
            <a:off x="5100918" y="4050277"/>
            <a:ext cx="929870" cy="1063783"/>
          </a:xfrm>
          <a:prstGeom prst="ellipse">
            <a:avLst/>
          </a:prstGeom>
          <a:solidFill>
            <a:srgbClr val="000000">
              <a:alpha val="25000"/>
            </a:srgbClr>
          </a:solid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262B55C-120B-0D4D-9BCB-B5F18BE99E33}"/>
              </a:ext>
            </a:extLst>
          </p:cNvPr>
          <p:cNvSpPr txBox="1"/>
          <p:nvPr/>
        </p:nvSpPr>
        <p:spPr>
          <a:xfrm>
            <a:off x="9427517" y="3742500"/>
            <a:ext cx="816698" cy="307777"/>
          </a:xfrm>
          <a:prstGeom prst="rect">
            <a:avLst/>
          </a:prstGeom>
          <a:noFill/>
        </p:spPr>
        <p:txBody>
          <a:bodyPr wrap="none" rtlCol="0">
            <a:spAutoFit/>
          </a:bodyPr>
          <a:lstStyle/>
          <a:p>
            <a:r>
              <a:rPr lang="en-US" sz="1400" b="1" dirty="0">
                <a:solidFill>
                  <a:srgbClr val="FFFF00"/>
                </a:solidFill>
                <a:latin typeface="Monitorica" panose="020B0403020202020204" pitchFamily="34" charset="0"/>
                <a:ea typeface="Monitorica" panose="020B0403020202020204" pitchFamily="34" charset="0"/>
              </a:rPr>
              <a:t>acoer.com</a:t>
            </a:r>
          </a:p>
        </p:txBody>
      </p:sp>
      <p:pic>
        <p:nvPicPr>
          <p:cNvPr id="11" name="Picture 10" descr="Graphical user interface&#10;&#10;Description automatically generated">
            <a:extLst>
              <a:ext uri="{FF2B5EF4-FFF2-40B4-BE49-F238E27FC236}">
                <a16:creationId xmlns:a16="http://schemas.microsoft.com/office/drawing/2014/main" id="{AB14FBDD-15F7-F24C-937D-48BF9BECC266}"/>
              </a:ext>
            </a:extLst>
          </p:cNvPr>
          <p:cNvPicPr>
            <a:picLocks noChangeAspect="1"/>
          </p:cNvPicPr>
          <p:nvPr/>
        </p:nvPicPr>
        <p:blipFill>
          <a:blip r:embed="rId4"/>
          <a:stretch>
            <a:fillRect/>
          </a:stretch>
        </p:blipFill>
        <p:spPr>
          <a:xfrm>
            <a:off x="7945172" y="844991"/>
            <a:ext cx="3781389" cy="2896038"/>
          </a:xfrm>
          <a:prstGeom prst="rect">
            <a:avLst/>
          </a:prstGeom>
        </p:spPr>
      </p:pic>
      <p:sp>
        <p:nvSpPr>
          <p:cNvPr id="13" name="Rectangle 12">
            <a:extLst>
              <a:ext uri="{FF2B5EF4-FFF2-40B4-BE49-F238E27FC236}">
                <a16:creationId xmlns:a16="http://schemas.microsoft.com/office/drawing/2014/main" id="{DE3E05C1-EDBE-7D4F-BD08-C8341D1B7096}"/>
              </a:ext>
            </a:extLst>
          </p:cNvPr>
          <p:cNvSpPr/>
          <p:nvPr/>
        </p:nvSpPr>
        <p:spPr>
          <a:xfrm>
            <a:off x="7833961" y="4256717"/>
            <a:ext cx="3568315" cy="369332"/>
          </a:xfrm>
          <a:prstGeom prst="rect">
            <a:avLst/>
          </a:prstGeom>
        </p:spPr>
        <p:txBody>
          <a:bodyPr wrap="square">
            <a:spAutoFit/>
          </a:bodyPr>
          <a:lstStyle/>
          <a:p>
            <a:r>
              <a:rPr lang="en-US" b="1" dirty="0">
                <a:solidFill>
                  <a:schemeClr val="bg1"/>
                </a:solidFill>
                <a:latin typeface="Monitorica" panose="020B0403020202020204" pitchFamily="34" charset="0"/>
                <a:ea typeface="Monitorica" panose="020B0403020202020204" pitchFamily="34" charset="0"/>
              </a:rPr>
              <a:t>Demos on Acoer YouTube Channel:</a:t>
            </a:r>
          </a:p>
        </p:txBody>
      </p:sp>
      <p:pic>
        <p:nvPicPr>
          <p:cNvPr id="14" name="Picture 13" descr="Graphical user interface, application, website&#10;&#10;Description automatically generated">
            <a:hlinkClick r:id="rId5"/>
            <a:extLst>
              <a:ext uri="{FF2B5EF4-FFF2-40B4-BE49-F238E27FC236}">
                <a16:creationId xmlns:a16="http://schemas.microsoft.com/office/drawing/2014/main" id="{94C7992E-AF9C-824D-B7E7-342DD5A4A059}"/>
              </a:ext>
            </a:extLst>
          </p:cNvPr>
          <p:cNvPicPr>
            <a:picLocks noChangeAspect="1"/>
          </p:cNvPicPr>
          <p:nvPr/>
        </p:nvPicPr>
        <p:blipFill>
          <a:blip r:embed="rId6"/>
          <a:stretch>
            <a:fillRect/>
          </a:stretch>
        </p:blipFill>
        <p:spPr>
          <a:xfrm>
            <a:off x="7945172" y="4640615"/>
            <a:ext cx="2832501" cy="1490331"/>
          </a:xfrm>
          <a:prstGeom prst="rect">
            <a:avLst/>
          </a:prstGeom>
        </p:spPr>
      </p:pic>
    </p:spTree>
    <p:extLst>
      <p:ext uri="{BB962C8B-B14F-4D97-AF65-F5344CB8AC3E}">
        <p14:creationId xmlns:p14="http://schemas.microsoft.com/office/powerpoint/2010/main" val="39917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7F925B-4ECF-A14D-A0F7-4DF9A125C5D1}"/>
              </a:ext>
            </a:extLst>
          </p:cNvPr>
          <p:cNvSpPr>
            <a:spLocks noGrp="1"/>
          </p:cNvSpPr>
          <p:nvPr>
            <p:ph type="body" sz="quarter" idx="13"/>
          </p:nvPr>
        </p:nvSpPr>
        <p:spPr/>
        <p:txBody>
          <a:bodyPr/>
          <a:lstStyle/>
          <a:p>
            <a:r>
              <a:rPr lang="en-US" dirty="0"/>
              <a:t>Featured on…</a:t>
            </a:r>
          </a:p>
        </p:txBody>
      </p:sp>
      <p:pic>
        <p:nvPicPr>
          <p:cNvPr id="4" name="Picture 3" descr="A screenshot of a cell phone&#10;&#10;Description automatically generated">
            <a:extLst>
              <a:ext uri="{FF2B5EF4-FFF2-40B4-BE49-F238E27FC236}">
                <a16:creationId xmlns:a16="http://schemas.microsoft.com/office/drawing/2014/main" id="{0B24D302-4451-0042-AC26-636F9B8046D8}"/>
              </a:ext>
            </a:extLst>
          </p:cNvPr>
          <p:cNvPicPr>
            <a:picLocks noChangeAspect="1"/>
          </p:cNvPicPr>
          <p:nvPr/>
        </p:nvPicPr>
        <p:blipFill>
          <a:blip r:embed="rId2"/>
          <a:stretch>
            <a:fillRect/>
          </a:stretch>
        </p:blipFill>
        <p:spPr>
          <a:xfrm>
            <a:off x="3164333" y="773723"/>
            <a:ext cx="5863334" cy="5749728"/>
          </a:xfrm>
          <a:prstGeom prst="rect">
            <a:avLst/>
          </a:prstGeom>
        </p:spPr>
      </p:pic>
    </p:spTree>
    <p:extLst>
      <p:ext uri="{BB962C8B-B14F-4D97-AF65-F5344CB8AC3E}">
        <p14:creationId xmlns:p14="http://schemas.microsoft.com/office/powerpoint/2010/main" val="4031897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CD94015-6801-3F4E-9D6F-4EB4200FF05B}"/>
              </a:ext>
            </a:extLst>
          </p:cNvPr>
          <p:cNvPicPr>
            <a:picLocks noChangeAspect="1"/>
          </p:cNvPicPr>
          <p:nvPr/>
        </p:nvPicPr>
        <p:blipFill>
          <a:blip r:embed="rId2">
            <a:alphaModFix amt="50000"/>
            <a:extLst>
              <a:ext uri="{96DAC541-7B7A-43D3-8B79-37D633B846F1}">
                <asvg:svgBlip xmlns:asvg="http://schemas.microsoft.com/office/drawing/2016/SVG/main" r:embed="rId3"/>
              </a:ext>
            </a:extLst>
          </a:blip>
          <a:stretch>
            <a:fillRect/>
          </a:stretch>
        </p:blipFill>
        <p:spPr>
          <a:xfrm>
            <a:off x="4904509" y="-417769"/>
            <a:ext cx="7287491" cy="6011341"/>
          </a:xfrm>
          <a:prstGeom prst="rect">
            <a:avLst/>
          </a:prstGeom>
        </p:spPr>
      </p:pic>
      <p:sp>
        <p:nvSpPr>
          <p:cNvPr id="2" name="Text Placeholder 3">
            <a:extLst>
              <a:ext uri="{FF2B5EF4-FFF2-40B4-BE49-F238E27FC236}">
                <a16:creationId xmlns:a16="http://schemas.microsoft.com/office/drawing/2014/main" id="{8C4D3068-F4F9-5F45-922F-32D64595CB06}"/>
              </a:ext>
            </a:extLst>
          </p:cNvPr>
          <p:cNvSpPr txBox="1">
            <a:spLocks/>
          </p:cNvSpPr>
          <p:nvPr/>
        </p:nvSpPr>
        <p:spPr>
          <a:xfrm>
            <a:off x="4315904" y="2827612"/>
            <a:ext cx="5409987" cy="1202776"/>
          </a:xfrm>
          <a:prstGeom prst="rect">
            <a:avLst/>
          </a:prstGeom>
        </p:spPr>
        <p:txBody>
          <a:bodyPr>
            <a:no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200" b="0" i="0" kern="1200" spc="50" baseline="0">
                <a:solidFill>
                  <a:schemeClr val="bg2"/>
                </a:solidFill>
                <a:latin typeface="Monitorica" panose="020B0403020202020204" pitchFamily="34" charset="0"/>
                <a:ea typeface="Monitorica" panose="020B0403020202020204" pitchFamily="34" charset="0"/>
                <a:cs typeface="Calibri Light" panose="020F030202020403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2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dirty="0"/>
              <a:t>Questions?</a:t>
            </a:r>
          </a:p>
        </p:txBody>
      </p:sp>
      <p:sp>
        <p:nvSpPr>
          <p:cNvPr id="4" name="Text Placeholder 2">
            <a:extLst>
              <a:ext uri="{FF2B5EF4-FFF2-40B4-BE49-F238E27FC236}">
                <a16:creationId xmlns:a16="http://schemas.microsoft.com/office/drawing/2014/main" id="{BF4BEEA0-9643-0B46-B695-188AA54D963E}"/>
              </a:ext>
            </a:extLst>
          </p:cNvPr>
          <p:cNvSpPr txBox="1">
            <a:spLocks/>
          </p:cNvSpPr>
          <p:nvPr/>
        </p:nvSpPr>
        <p:spPr>
          <a:xfrm>
            <a:off x="363682" y="5220182"/>
            <a:ext cx="3751118" cy="1412112"/>
          </a:xfrm>
          <a:prstGeom prst="rect">
            <a:avLst/>
          </a:prstGeom>
        </p:spPr>
        <p:txBody>
          <a:bodyPr>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200" b="0" i="0" kern="1200" spc="50" baseline="0">
                <a:solidFill>
                  <a:schemeClr val="bg2"/>
                </a:solidFill>
                <a:latin typeface="Monitorica" panose="020B0403020202020204" pitchFamily="34" charset="0"/>
                <a:ea typeface="Monitorica" panose="020B0403020202020204" pitchFamily="34" charset="0"/>
                <a:cs typeface="Calibri Light" panose="020F030202020403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2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Jim Nasr, CEO, Acoer</a:t>
            </a:r>
            <a:br>
              <a:rPr lang="en-US" dirty="0"/>
            </a:br>
            <a:r>
              <a:rPr lang="en-US" dirty="0"/>
              <a:t>e: </a:t>
            </a:r>
            <a:r>
              <a:rPr lang="en-US" dirty="0">
                <a:hlinkClick r:id="rId4">
                  <a:extLst>
                    <a:ext uri="{A12FA001-AC4F-418D-AE19-62706E023703}">
                      <ahyp:hlinkClr xmlns:ahyp="http://schemas.microsoft.com/office/drawing/2018/hyperlinkcolor" val="tx"/>
                    </a:ext>
                  </a:extLst>
                </a:hlinkClick>
              </a:rPr>
              <a:t>jnasr@acoer.com</a:t>
            </a:r>
            <a:br>
              <a:rPr lang="en-US" dirty="0"/>
            </a:br>
            <a:r>
              <a:rPr lang="en-US" dirty="0"/>
              <a:t>t: @jnasr</a:t>
            </a:r>
            <a:br>
              <a:rPr lang="en-US" dirty="0"/>
            </a:br>
            <a:r>
              <a:rPr lang="en-US" dirty="0"/>
              <a:t>www.acoer.com</a:t>
            </a:r>
          </a:p>
          <a:p>
            <a:pPr marL="0" indent="0">
              <a:buNone/>
            </a:pPr>
            <a:endParaRPr lang="en-US" dirty="0"/>
          </a:p>
        </p:txBody>
      </p:sp>
    </p:spTree>
    <p:extLst>
      <p:ext uri="{BB962C8B-B14F-4D97-AF65-F5344CB8AC3E}">
        <p14:creationId xmlns:p14="http://schemas.microsoft.com/office/powerpoint/2010/main" val="44476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2"/>
          <p:cNvSpPr>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lvl1pPr>
          </a:lstStyle>
          <a:p>
            <a:r>
              <a:rPr lang="en-US" dirty="0"/>
              <a:t>Vision</a:t>
            </a:r>
            <a:endParaRPr dirty="0"/>
          </a:p>
        </p:txBody>
      </p:sp>
      <p:pic>
        <p:nvPicPr>
          <p:cNvPr id="4" name="Health Ready RD1 (1)" descr="Health Ready RD1 (1)">
            <a:hlinkClick r:id="" action="ppaction://media"/>
            <a:extLst>
              <a:ext uri="{FF2B5EF4-FFF2-40B4-BE49-F238E27FC236}">
                <a16:creationId xmlns:a16="http://schemas.microsoft.com/office/drawing/2014/main" id="{51A13D5B-2447-569F-E039-06571BEF93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6350"/>
            <a:ext cx="12192000" cy="6858000"/>
          </a:xfrm>
          <a:prstGeom prst="rect">
            <a:avLst/>
          </a:prstGeom>
        </p:spPr>
      </p:pic>
    </p:spTree>
    <p:extLst>
      <p:ext uri="{BB962C8B-B14F-4D97-AF65-F5344CB8AC3E}">
        <p14:creationId xmlns:p14="http://schemas.microsoft.com/office/powerpoint/2010/main" val="37530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2CF78D-3536-085D-2F24-1B063C6B5BCC}"/>
              </a:ext>
            </a:extLst>
          </p:cNvPr>
          <p:cNvPicPr>
            <a:picLocks noChangeAspect="1"/>
          </p:cNvPicPr>
          <p:nvPr/>
        </p:nvPicPr>
        <p:blipFill>
          <a:blip r:embed="rId2">
            <a:alphaModFix amt="25000"/>
          </a:blip>
          <a:stretch>
            <a:fillRect/>
          </a:stretch>
        </p:blipFill>
        <p:spPr>
          <a:xfrm>
            <a:off x="4879942" y="1807589"/>
            <a:ext cx="3720830" cy="3429000"/>
          </a:xfrm>
          <a:prstGeom prst="rect">
            <a:avLst/>
          </a:prstGeom>
        </p:spPr>
      </p:pic>
      <p:sp>
        <p:nvSpPr>
          <p:cNvPr id="64" name="Text Placeholder 2"/>
          <p:cNvSpPr>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lvl1pPr>
          </a:lstStyle>
          <a:p>
            <a:r>
              <a:rPr lang="en-US" dirty="0"/>
              <a:t>Vision: Enabling Patient Driven Clinical Research</a:t>
            </a:r>
            <a:endParaRPr dirty="0"/>
          </a:p>
        </p:txBody>
      </p:sp>
      <p:sp>
        <p:nvSpPr>
          <p:cNvPr id="2" name="Google Shape;174;p3">
            <a:extLst>
              <a:ext uri="{FF2B5EF4-FFF2-40B4-BE49-F238E27FC236}">
                <a16:creationId xmlns:a16="http://schemas.microsoft.com/office/drawing/2014/main" id="{3CC2631D-232A-CC6B-DEC7-F5A4B7DF5E83}"/>
              </a:ext>
            </a:extLst>
          </p:cNvPr>
          <p:cNvSpPr txBox="1">
            <a:spLocks/>
          </p:cNvSpPr>
          <p:nvPr/>
        </p:nvSpPr>
        <p:spPr>
          <a:xfrm>
            <a:off x="576795" y="873518"/>
            <a:ext cx="11180975" cy="5486630"/>
          </a:xfrm>
          <a:prstGeom prst="rect">
            <a:avLst/>
          </a:prstGeom>
          <a:noFill/>
          <a:ln>
            <a:noFill/>
          </a:ln>
        </p:spPr>
        <p:txBody>
          <a:bodyPr spcFirstLastPara="1" vert="horz" wrap="square" lIns="0" tIns="0" rIns="0" bIns="0" rtlCol="0" anchor="t" anchorCtr="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200" b="0" i="0" kern="1200" spc="50" baseline="0">
                <a:solidFill>
                  <a:schemeClr val="bg2"/>
                </a:solidFill>
                <a:latin typeface="Monitorica" panose="020B0403020202020204" pitchFamily="34" charset="0"/>
                <a:ea typeface="Monitorica" panose="020B0403020202020204" pitchFamily="34" charset="0"/>
                <a:cs typeface="Calibri Light" panose="020F030202020403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2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84246"/>
              </a:buClr>
              <a:buNone/>
            </a:pPr>
            <a:r>
              <a:rPr lang="en-US" sz="2400" b="1" dirty="0">
                <a:solidFill>
                  <a:schemeClr val="bg1">
                    <a:lumMod val="90000"/>
                  </a:schemeClr>
                </a:solidFill>
              </a:rPr>
              <a:t>Empower patients </a:t>
            </a:r>
            <a:r>
              <a:rPr lang="en-US" dirty="0">
                <a:solidFill>
                  <a:schemeClr val="dk1"/>
                </a:solidFill>
              </a:rPr>
              <a:t>with the means  to easily access, manage, and consent to share personal health data through simple, intuitive apps</a:t>
            </a:r>
          </a:p>
          <a:p>
            <a:pPr marL="0" indent="0">
              <a:buClr>
                <a:srgbClr val="D84246"/>
              </a:buClr>
              <a:buNone/>
            </a:pPr>
            <a:r>
              <a:rPr lang="en-US" sz="2400" b="1" dirty="0">
                <a:solidFill>
                  <a:schemeClr val="bg1">
                    <a:lumMod val="90000"/>
                  </a:schemeClr>
                </a:solidFill>
              </a:rPr>
              <a:t>Establish trust </a:t>
            </a:r>
            <a:r>
              <a:rPr lang="en-US" dirty="0">
                <a:solidFill>
                  <a:schemeClr val="dk1"/>
                </a:solidFill>
              </a:rPr>
              <a:t>between patients and trial sponsors through highest security, privacy preserving, transparent infrastructure</a:t>
            </a:r>
            <a:endParaRPr lang="en-US" dirty="0"/>
          </a:p>
          <a:p>
            <a:pPr marL="0" indent="0">
              <a:buClr>
                <a:srgbClr val="D84246"/>
              </a:buClr>
              <a:buNone/>
            </a:pPr>
            <a:r>
              <a:rPr lang="en-US" sz="2400" b="1" dirty="0">
                <a:solidFill>
                  <a:schemeClr val="bg1">
                    <a:lumMod val="90000"/>
                  </a:schemeClr>
                </a:solidFill>
              </a:rPr>
              <a:t>Prove authenticity </a:t>
            </a:r>
            <a:r>
              <a:rPr lang="en-US" dirty="0">
                <a:solidFill>
                  <a:schemeClr val="dk1"/>
                </a:solidFill>
              </a:rPr>
              <a:t>of transactions and underlying data by using Distributed Ledger Technologies (DLT) to show computational proof </a:t>
            </a:r>
          </a:p>
          <a:p>
            <a:pPr marL="0" indent="0">
              <a:buClr>
                <a:srgbClr val="D84246"/>
              </a:buClr>
              <a:buNone/>
            </a:pPr>
            <a:r>
              <a:rPr lang="en-US" sz="2400" b="1" dirty="0">
                <a:solidFill>
                  <a:schemeClr val="bg1">
                    <a:lumMod val="90000"/>
                  </a:schemeClr>
                </a:solidFill>
              </a:rPr>
              <a:t>Incentivize patients </a:t>
            </a:r>
            <a:r>
              <a:rPr lang="en-US" dirty="0">
                <a:solidFill>
                  <a:schemeClr val="dk1"/>
                </a:solidFill>
              </a:rPr>
              <a:t>to stake ownership in their own health data by using Token Economics to create value and build network effect for an ethical and transparent reward mechanism</a:t>
            </a:r>
            <a:endParaRPr lang="en-US" dirty="0"/>
          </a:p>
          <a:p>
            <a:pPr marL="0" indent="0">
              <a:buClr>
                <a:srgbClr val="D84246"/>
              </a:buClr>
              <a:buNone/>
            </a:pPr>
            <a:r>
              <a:rPr lang="en-US" sz="2400" b="1" dirty="0">
                <a:solidFill>
                  <a:schemeClr val="bg1">
                    <a:lumMod val="90000"/>
                  </a:schemeClr>
                </a:solidFill>
              </a:rPr>
              <a:t>Increase reach </a:t>
            </a:r>
            <a:r>
              <a:rPr lang="en-US" dirty="0">
                <a:solidFill>
                  <a:schemeClr val="dk1"/>
                </a:solidFill>
              </a:rPr>
              <a:t>to underserved patients for clinical recruitment by combining expertise in patient recruitment and clinical research with secure, rewarding and easy to use technology</a:t>
            </a:r>
          </a:p>
          <a:p>
            <a:pPr marL="0" indent="0">
              <a:buClr>
                <a:srgbClr val="D84246"/>
              </a:buClr>
              <a:buNone/>
            </a:pPr>
            <a:r>
              <a:rPr lang="en-US" sz="2400" b="1" dirty="0">
                <a:solidFill>
                  <a:schemeClr val="bg1">
                    <a:lumMod val="90000"/>
                  </a:schemeClr>
                </a:solidFill>
              </a:rPr>
              <a:t>Improve clinical study design </a:t>
            </a:r>
            <a:r>
              <a:rPr lang="en-US" dirty="0">
                <a:solidFill>
                  <a:schemeClr val="dk1"/>
                </a:solidFill>
              </a:rPr>
              <a:t>by collaborating with researchers and offering them patient consented, privacy compliant validated real-world data at the point of study design</a:t>
            </a:r>
            <a:endParaRPr lang="en-US" dirty="0"/>
          </a:p>
          <a:p>
            <a:pPr marL="190510" indent="-21168">
              <a:spcBef>
                <a:spcPts val="400"/>
              </a:spcBef>
              <a:buFont typeface="Arial" panose="020B0604020202020204" pitchFamily="34" charset="0"/>
              <a:buNone/>
            </a:pPr>
            <a:endParaRPr lang="en-US" dirty="0"/>
          </a:p>
        </p:txBody>
      </p:sp>
    </p:spTree>
    <p:extLst>
      <p:ext uri="{BB962C8B-B14F-4D97-AF65-F5344CB8AC3E}">
        <p14:creationId xmlns:p14="http://schemas.microsoft.com/office/powerpoint/2010/main" val="2130241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2"/>
          <p:cNvSpPr>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lvl1pPr>
          </a:lstStyle>
          <a:p>
            <a:r>
              <a:rPr lang="en-US" dirty="0"/>
              <a:t>Opportunity: Connecting Motivated Parties in Orphan Drug Development</a:t>
            </a:r>
            <a:endParaRPr dirty="0"/>
          </a:p>
        </p:txBody>
      </p:sp>
      <p:sp>
        <p:nvSpPr>
          <p:cNvPr id="2" name="Google Shape;174;p3">
            <a:extLst>
              <a:ext uri="{FF2B5EF4-FFF2-40B4-BE49-F238E27FC236}">
                <a16:creationId xmlns:a16="http://schemas.microsoft.com/office/drawing/2014/main" id="{3CC2631D-232A-CC6B-DEC7-F5A4B7DF5E83}"/>
              </a:ext>
            </a:extLst>
          </p:cNvPr>
          <p:cNvSpPr txBox="1">
            <a:spLocks/>
          </p:cNvSpPr>
          <p:nvPr/>
        </p:nvSpPr>
        <p:spPr>
          <a:xfrm>
            <a:off x="334785" y="1090338"/>
            <a:ext cx="5317504" cy="4099584"/>
          </a:xfrm>
          <a:prstGeom prst="rect">
            <a:avLst/>
          </a:prstGeom>
          <a:noFill/>
          <a:ln>
            <a:noFill/>
          </a:ln>
        </p:spPr>
        <p:txBody>
          <a:bodyPr spcFirstLastPara="1" vert="horz" wrap="square" lIns="0" tIns="0" rIns="0" bIns="0" rtlCol="0" anchor="t" anchorCtr="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200" b="0" i="0" kern="1200" spc="50" baseline="0">
                <a:solidFill>
                  <a:schemeClr val="bg2"/>
                </a:solidFill>
                <a:latin typeface="Monitorica" panose="020B0403020202020204" pitchFamily="34" charset="0"/>
                <a:ea typeface="Monitorica" panose="020B0403020202020204" pitchFamily="34" charset="0"/>
                <a:cs typeface="Calibri Light" panose="020F030202020403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2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0062" lvl="0" indent="-257166">
              <a:spcBef>
                <a:spcPts val="0"/>
              </a:spcBef>
              <a:spcAft>
                <a:spcPts val="0"/>
              </a:spcAft>
              <a:buNone/>
            </a:pPr>
            <a:r>
              <a:rPr lang="en-US" sz="2400" b="1" dirty="0">
                <a:solidFill>
                  <a:schemeClr val="bg1">
                    <a:lumMod val="90000"/>
                  </a:schemeClr>
                </a:solidFill>
                <a:cs typeface="Avenir"/>
                <a:sym typeface="Avenir"/>
              </a:rPr>
              <a:t>PATIENTS WITH </a:t>
            </a:r>
            <a:r>
              <a:rPr lang="en-US" sz="2400" b="1" dirty="0">
                <a:solidFill>
                  <a:schemeClr val="bg1">
                    <a:lumMod val="90000"/>
                  </a:schemeClr>
                </a:solidFill>
                <a:cs typeface="Avenir"/>
                <a:sym typeface="Aveni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ULTRA RARE</a:t>
            </a:r>
            <a:r>
              <a:rPr lang="en-US" sz="2400" b="1" dirty="0">
                <a:solidFill>
                  <a:schemeClr val="bg1">
                    <a:lumMod val="90000"/>
                  </a:schemeClr>
                </a:solidFill>
                <a:cs typeface="Avenir"/>
                <a:sym typeface="Avenir"/>
              </a:rPr>
              <a:t> CONDITIONS</a:t>
            </a:r>
            <a:br>
              <a:rPr lang="en-US" sz="2400" b="1" dirty="0">
                <a:solidFill>
                  <a:schemeClr val="bg1">
                    <a:lumMod val="90000"/>
                  </a:schemeClr>
                </a:solidFill>
                <a:cs typeface="Avenir"/>
                <a:sym typeface="Avenir"/>
              </a:rPr>
            </a:br>
            <a:endParaRPr lang="en-US" sz="2400" b="1" dirty="0">
              <a:solidFill>
                <a:schemeClr val="bg1">
                  <a:lumMod val="90000"/>
                </a:schemeClr>
              </a:solidFill>
              <a:cs typeface="Avenir"/>
              <a:sym typeface="Avenir"/>
            </a:endParaRPr>
          </a:p>
          <a:p>
            <a:pPr marL="419100" indent="-342900">
              <a:spcBef>
                <a:spcPts val="0"/>
              </a:spcBef>
              <a:spcAft>
                <a:spcPts val="0"/>
              </a:spcAft>
              <a:buClr>
                <a:schemeClr val="dk1"/>
              </a:buClr>
              <a:buSzPts val="2400"/>
            </a:pPr>
            <a:r>
              <a:rPr lang="en-US" dirty="0">
                <a:solidFill>
                  <a:schemeClr val="bg1">
                    <a:lumMod val="75000"/>
                  </a:schemeClr>
                </a:solidFill>
                <a:cs typeface="Avenir"/>
                <a:sym typeface="Avenir"/>
              </a:rPr>
              <a:t>88% of rare disease patients willing to engage with an investigational treatment</a:t>
            </a:r>
          </a:p>
          <a:p>
            <a:pPr marL="419100" indent="-342900">
              <a:spcBef>
                <a:spcPts val="0"/>
              </a:spcBef>
              <a:spcAft>
                <a:spcPts val="0"/>
              </a:spcAft>
              <a:buClr>
                <a:schemeClr val="dk1"/>
              </a:buClr>
              <a:buSzPts val="2400"/>
            </a:pPr>
            <a:r>
              <a:rPr lang="en-US" dirty="0">
                <a:solidFill>
                  <a:schemeClr val="bg1">
                    <a:lumMod val="75000"/>
                  </a:schemeClr>
                </a:solidFill>
                <a:cs typeface="Avenir"/>
                <a:sym typeface="Avenir"/>
              </a:rPr>
              <a:t>7000 rare diseases impacting 460m people globally</a:t>
            </a:r>
          </a:p>
          <a:p>
            <a:pPr marL="419100" indent="-342900">
              <a:spcBef>
                <a:spcPts val="0"/>
              </a:spcBef>
              <a:spcAft>
                <a:spcPts val="0"/>
              </a:spcAft>
              <a:buClr>
                <a:schemeClr val="dk1"/>
              </a:buClr>
              <a:buSzPts val="2400"/>
            </a:pPr>
            <a:r>
              <a:rPr lang="en-US" dirty="0">
                <a:solidFill>
                  <a:schemeClr val="bg1">
                    <a:lumMod val="75000"/>
                  </a:schemeClr>
                </a:solidFill>
                <a:cs typeface="Avenir"/>
                <a:sym typeface="Avenir"/>
              </a:rPr>
              <a:t>Patients with ultra rare conditions most motivated to contribute to research and help develop therapies</a:t>
            </a:r>
          </a:p>
          <a:p>
            <a:pPr marL="419100" indent="-342900">
              <a:spcBef>
                <a:spcPts val="0"/>
              </a:spcBef>
              <a:spcAft>
                <a:spcPts val="0"/>
              </a:spcAft>
              <a:buClr>
                <a:schemeClr val="dk1"/>
              </a:buClr>
              <a:buSzPts val="2400"/>
            </a:pPr>
            <a:r>
              <a:rPr lang="en-US" dirty="0">
                <a:solidFill>
                  <a:schemeClr val="bg1">
                    <a:lumMod val="75000"/>
                  </a:schemeClr>
                </a:solidFill>
                <a:cs typeface="Avenir"/>
                <a:sym typeface="Avenir"/>
              </a:rPr>
              <a:t>Patients with these conditions are isolated in healthcare, form communal clusters, and are knowledge about their disease</a:t>
            </a:r>
          </a:p>
          <a:p>
            <a:pPr marL="419100" indent="-342900">
              <a:spcBef>
                <a:spcPts val="0"/>
              </a:spcBef>
              <a:spcAft>
                <a:spcPts val="0"/>
              </a:spcAft>
              <a:buClr>
                <a:schemeClr val="dk1"/>
              </a:buClr>
              <a:buSzPts val="2400"/>
            </a:pPr>
            <a:r>
              <a:rPr lang="en-US" dirty="0">
                <a:solidFill>
                  <a:schemeClr val="bg1">
                    <a:lumMod val="75000"/>
                  </a:schemeClr>
                </a:solidFill>
                <a:cs typeface="Avenir"/>
                <a:sym typeface="Avenir"/>
              </a:rPr>
              <a:t>More likely to have chronic co-morbidity </a:t>
            </a:r>
          </a:p>
        </p:txBody>
      </p:sp>
      <p:sp>
        <p:nvSpPr>
          <p:cNvPr id="3" name="Google Shape;174;p3">
            <a:extLst>
              <a:ext uri="{FF2B5EF4-FFF2-40B4-BE49-F238E27FC236}">
                <a16:creationId xmlns:a16="http://schemas.microsoft.com/office/drawing/2014/main" id="{218568FF-1C96-B5ED-E81C-DC1B7843B4CB}"/>
              </a:ext>
            </a:extLst>
          </p:cNvPr>
          <p:cNvSpPr txBox="1">
            <a:spLocks/>
          </p:cNvSpPr>
          <p:nvPr/>
        </p:nvSpPr>
        <p:spPr>
          <a:xfrm>
            <a:off x="6504158" y="1090338"/>
            <a:ext cx="5317504" cy="4477123"/>
          </a:xfrm>
          <a:prstGeom prst="rect">
            <a:avLst/>
          </a:prstGeom>
          <a:noFill/>
          <a:ln>
            <a:noFill/>
          </a:ln>
        </p:spPr>
        <p:txBody>
          <a:bodyPr spcFirstLastPara="1" vert="horz" wrap="square" lIns="0" tIns="0" rIns="0" bIns="0" rtlCol="0" anchor="t" anchorCtr="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200" b="0" i="0" kern="1200" spc="50" baseline="0">
                <a:solidFill>
                  <a:schemeClr val="bg2"/>
                </a:solidFill>
                <a:latin typeface="Monitorica" panose="020B0403020202020204" pitchFamily="34" charset="0"/>
                <a:ea typeface="Monitorica" panose="020B0403020202020204" pitchFamily="34" charset="0"/>
                <a:cs typeface="Calibri Light" panose="020F030202020403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200" b="0" i="0" kern="1200" spc="50" baseline="0">
                <a:solidFill>
                  <a:schemeClr val="tx2">
                    <a:lumMod val="20000"/>
                    <a:lumOff val="80000"/>
                  </a:schemeClr>
                </a:solidFill>
                <a:latin typeface="Monitorica" panose="020B0403020202020204" pitchFamily="34" charset="0"/>
                <a:ea typeface="Monitorica" panose="020B0403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0062" lvl="0" indent="-257166">
              <a:spcBef>
                <a:spcPts val="0"/>
              </a:spcBef>
              <a:spcAft>
                <a:spcPts val="0"/>
              </a:spcAft>
              <a:buNone/>
            </a:pPr>
            <a:r>
              <a:rPr lang="en-US" sz="2400" b="1" dirty="0">
                <a:solidFill>
                  <a:schemeClr val="bg1">
                    <a:lumMod val="90000"/>
                  </a:schemeClr>
                </a:solidFill>
                <a:cs typeface="Avenir"/>
                <a:sym typeface="Avenir"/>
              </a:rPr>
              <a:t>DRUG DEVELOPERS</a:t>
            </a:r>
            <a:br>
              <a:rPr lang="en-US" sz="2400" b="1" dirty="0">
                <a:solidFill>
                  <a:schemeClr val="bg1">
                    <a:lumMod val="90000"/>
                  </a:schemeClr>
                </a:solidFill>
                <a:cs typeface="Avenir"/>
                <a:sym typeface="Avenir"/>
              </a:rPr>
            </a:br>
            <a:r>
              <a:rPr lang="en-US" sz="2400" b="1" dirty="0">
                <a:solidFill>
                  <a:schemeClr val="bg1">
                    <a:lumMod val="90000"/>
                  </a:schemeClr>
                </a:solidFill>
                <a:cs typeface="Avenir"/>
                <a:sym typeface="Avenir"/>
              </a:rPr>
              <a:t> </a:t>
            </a:r>
          </a:p>
          <a:p>
            <a:pPr marL="381000" indent="-342900">
              <a:spcBef>
                <a:spcPts val="0"/>
              </a:spcBef>
              <a:spcAft>
                <a:spcPts val="0"/>
              </a:spcAft>
              <a:buClr>
                <a:schemeClr val="dk1"/>
              </a:buClr>
              <a:buSzPts val="3000"/>
            </a:pPr>
            <a:r>
              <a:rPr lang="en-US" dirty="0">
                <a:solidFill>
                  <a:schemeClr val="bg1">
                    <a:lumMod val="75000"/>
                  </a:schemeClr>
                </a:solidFill>
                <a:cs typeface="Avenir"/>
                <a:sym typeface="Avenir"/>
              </a:rPr>
              <a:t>Only 25% of rare diseases have an FDA approved treatment</a:t>
            </a:r>
          </a:p>
          <a:p>
            <a:pPr marL="381000" indent="-342900">
              <a:spcBef>
                <a:spcPts val="0"/>
              </a:spcBef>
              <a:spcAft>
                <a:spcPts val="0"/>
              </a:spcAft>
              <a:buClr>
                <a:schemeClr val="dk1"/>
              </a:buClr>
              <a:buSzPts val="3000"/>
            </a:pPr>
            <a:r>
              <a:rPr lang="en-US" dirty="0">
                <a:solidFill>
                  <a:schemeClr val="bg1">
                    <a:lumMod val="75000"/>
                  </a:schemeClr>
                </a:solidFill>
                <a:cs typeface="Avenir"/>
                <a:sym typeface="Avenir"/>
              </a:rPr>
              <a:t>Ultra rare disease drugs 23x more expensive than traditional drugs</a:t>
            </a:r>
          </a:p>
          <a:p>
            <a:pPr marL="381000" indent="-342900">
              <a:spcBef>
                <a:spcPts val="0"/>
              </a:spcBef>
              <a:spcAft>
                <a:spcPts val="0"/>
              </a:spcAft>
              <a:buClr>
                <a:schemeClr val="dk1"/>
              </a:buClr>
              <a:buSzPts val="3000"/>
            </a:pPr>
            <a:r>
              <a:rPr lang="en-US" dirty="0">
                <a:solidFill>
                  <a:schemeClr val="bg1">
                    <a:lumMod val="75000"/>
                  </a:schemeClr>
                </a:solidFill>
                <a:cs typeface="Avenir"/>
                <a:sym typeface="Avenir"/>
              </a:rPr>
              <a:t>$262bn worldwide orphan drug sales forecast by 2024</a:t>
            </a:r>
          </a:p>
          <a:p>
            <a:pPr marL="381000" indent="-342900">
              <a:spcBef>
                <a:spcPts val="0"/>
              </a:spcBef>
              <a:spcAft>
                <a:spcPts val="0"/>
              </a:spcAft>
              <a:buClr>
                <a:schemeClr val="dk1"/>
              </a:buClr>
              <a:buSzPts val="3000"/>
            </a:pPr>
            <a:r>
              <a:rPr lang="en-US" dirty="0">
                <a:solidFill>
                  <a:schemeClr val="bg1">
                    <a:lumMod val="75000"/>
                  </a:schemeClr>
                </a:solidFill>
                <a:cs typeface="Avenir"/>
                <a:sym typeface="Avenir"/>
              </a:rPr>
              <a:t>12% of rare disease trials fail or do not retain patients due to lack of efficacy</a:t>
            </a:r>
          </a:p>
          <a:p>
            <a:pPr marL="381000" indent="-342900">
              <a:spcBef>
                <a:spcPts val="0"/>
              </a:spcBef>
              <a:spcAft>
                <a:spcPts val="0"/>
              </a:spcAft>
              <a:buClr>
                <a:schemeClr val="dk1"/>
              </a:buClr>
              <a:buSzPts val="3000"/>
            </a:pPr>
            <a:r>
              <a:rPr lang="en-US" dirty="0">
                <a:solidFill>
                  <a:schemeClr val="bg1">
                    <a:lumMod val="75000"/>
                  </a:schemeClr>
                </a:solidFill>
                <a:cs typeface="Avenir"/>
                <a:sym typeface="Avenir"/>
              </a:rPr>
              <a:t>50% of rare disease trials fail because of lack of accrual to meet enrollment deadlines and requirements</a:t>
            </a:r>
          </a:p>
          <a:p>
            <a:pPr marL="190510" indent="-21168">
              <a:spcBef>
                <a:spcPts val="400"/>
              </a:spcBef>
              <a:buFont typeface="Arial" panose="020B0604020202020204" pitchFamily="34" charset="0"/>
              <a:buNone/>
            </a:pPr>
            <a:endParaRPr lang="en-US" sz="2400" dirty="0">
              <a:solidFill>
                <a:schemeClr val="bg1">
                  <a:lumMod val="90000"/>
                </a:schemeClr>
              </a:solidFill>
            </a:endParaRPr>
          </a:p>
        </p:txBody>
      </p:sp>
      <p:cxnSp>
        <p:nvCxnSpPr>
          <p:cNvPr id="6" name="Straight Arrow Connector 5">
            <a:extLst>
              <a:ext uri="{FF2B5EF4-FFF2-40B4-BE49-F238E27FC236}">
                <a16:creationId xmlns:a16="http://schemas.microsoft.com/office/drawing/2014/main" id="{898FA26B-86C9-5B5C-AB07-D15D0D9521B7}"/>
              </a:ext>
            </a:extLst>
          </p:cNvPr>
          <p:cNvCxnSpPr/>
          <p:nvPr/>
        </p:nvCxnSpPr>
        <p:spPr>
          <a:xfrm>
            <a:off x="5843630" y="1206634"/>
            <a:ext cx="469187" cy="0"/>
          </a:xfrm>
          <a:prstGeom prst="straightConnector1">
            <a:avLst/>
          </a:prstGeom>
          <a:ln>
            <a:solidFill>
              <a:schemeClr val="bg2">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307706-3262-6FCE-8C64-28633C2739B3}"/>
              </a:ext>
            </a:extLst>
          </p:cNvPr>
          <p:cNvCxnSpPr>
            <a:cxnSpLocks/>
          </p:cNvCxnSpPr>
          <p:nvPr/>
        </p:nvCxnSpPr>
        <p:spPr>
          <a:xfrm flipH="1">
            <a:off x="5843630" y="1302474"/>
            <a:ext cx="469187" cy="0"/>
          </a:xfrm>
          <a:prstGeom prst="straightConnector1">
            <a:avLst/>
          </a:prstGeom>
          <a:ln>
            <a:solidFill>
              <a:schemeClr val="bg2">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DAAA49-117D-0CF3-D8F1-36398196A371}"/>
              </a:ext>
            </a:extLst>
          </p:cNvPr>
          <p:cNvPicPr>
            <a:picLocks noChangeAspect="1"/>
          </p:cNvPicPr>
          <p:nvPr/>
        </p:nvPicPr>
        <p:blipFill>
          <a:blip r:embed="rId2"/>
          <a:stretch>
            <a:fillRect/>
          </a:stretch>
        </p:blipFill>
        <p:spPr>
          <a:xfrm>
            <a:off x="5499113" y="4973034"/>
            <a:ext cx="1158220" cy="1323680"/>
          </a:xfrm>
          <a:prstGeom prst="rect">
            <a:avLst/>
          </a:prstGeom>
        </p:spPr>
      </p:pic>
    </p:spTree>
    <p:extLst>
      <p:ext uri="{BB962C8B-B14F-4D97-AF65-F5344CB8AC3E}">
        <p14:creationId xmlns:p14="http://schemas.microsoft.com/office/powerpoint/2010/main" val="11102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8"/>
          <p:cNvSpPr txBox="1">
            <a:spLocks noGrp="1"/>
          </p:cNvSpPr>
          <p:nvPr>
            <p:ph type="title"/>
          </p:nvPr>
        </p:nvSpPr>
        <p:spPr>
          <a:xfrm>
            <a:off x="3721250" y="446789"/>
            <a:ext cx="7812823" cy="829415"/>
          </a:xfrm>
          <a:prstGeom prst="rect">
            <a:avLst/>
          </a:prstGeom>
          <a:noFill/>
          <a:ln>
            <a:noFill/>
          </a:ln>
        </p:spPr>
        <p:txBody>
          <a:bodyPr spcFirstLastPara="1" vert="horz" wrap="square" lIns="0" tIns="8467" rIns="0" bIns="0" rtlCol="0" anchor="t" anchorCtr="0">
            <a:spAutoFit/>
          </a:bodyPr>
          <a:lstStyle/>
          <a:p>
            <a:pPr marL="8467">
              <a:lnSpc>
                <a:spcPct val="100000"/>
              </a:lnSpc>
            </a:pPr>
            <a:r>
              <a:rPr lang="en-US" dirty="0">
                <a:solidFill>
                  <a:srgbClr val="2A1511"/>
                </a:solidFill>
              </a:rPr>
              <a:t>HealthReady Platform</a:t>
            </a:r>
            <a:endParaRPr dirty="0">
              <a:solidFill>
                <a:srgbClr val="2A1511"/>
              </a:solidFill>
            </a:endParaRPr>
          </a:p>
        </p:txBody>
      </p:sp>
      <p:sp>
        <p:nvSpPr>
          <p:cNvPr id="240" name="Google Shape;240;p8"/>
          <p:cNvSpPr txBox="1"/>
          <p:nvPr/>
        </p:nvSpPr>
        <p:spPr>
          <a:xfrm>
            <a:off x="3824052" y="4300101"/>
            <a:ext cx="3113193" cy="336343"/>
          </a:xfrm>
          <a:prstGeom prst="rect">
            <a:avLst/>
          </a:prstGeom>
          <a:noFill/>
          <a:ln>
            <a:noFill/>
          </a:ln>
        </p:spPr>
        <p:txBody>
          <a:bodyPr spcFirstLastPara="1" wrap="square" lIns="0" tIns="8033" rIns="0" bIns="0" anchor="t" anchorCtr="0">
            <a:spAutoFit/>
          </a:bodyPr>
          <a:lstStyle/>
          <a:p>
            <a:pPr marL="8467"/>
            <a:r>
              <a:rPr lang="en-US" sz="2133" b="1">
                <a:solidFill>
                  <a:srgbClr val="002629"/>
                </a:solidFill>
                <a:latin typeface="Avenir"/>
                <a:ea typeface="Avenir"/>
                <a:cs typeface="Avenir"/>
                <a:sym typeface="Avenir"/>
              </a:rPr>
              <a:t>SECURE</a:t>
            </a:r>
            <a:endParaRPr sz="2133" b="1">
              <a:latin typeface="Avenir"/>
              <a:ea typeface="Avenir"/>
              <a:cs typeface="Avenir"/>
              <a:sym typeface="Avenir"/>
            </a:endParaRPr>
          </a:p>
        </p:txBody>
      </p:sp>
      <p:sp>
        <p:nvSpPr>
          <p:cNvPr id="241" name="Google Shape;241;p8"/>
          <p:cNvSpPr txBox="1"/>
          <p:nvPr/>
        </p:nvSpPr>
        <p:spPr>
          <a:xfrm>
            <a:off x="8280400" y="2860866"/>
            <a:ext cx="3033200" cy="651226"/>
          </a:xfrm>
          <a:prstGeom prst="rect">
            <a:avLst/>
          </a:prstGeom>
          <a:noFill/>
          <a:ln>
            <a:noFill/>
          </a:ln>
        </p:spPr>
        <p:txBody>
          <a:bodyPr spcFirstLastPara="1" wrap="square" lIns="0" tIns="8467" rIns="0" bIns="0" anchor="t" anchorCtr="0">
            <a:spAutoFit/>
          </a:bodyPr>
          <a:lstStyle/>
          <a:p>
            <a:pPr marL="8467" marR="83401">
              <a:lnSpc>
                <a:spcPct val="115599"/>
              </a:lnSpc>
            </a:pPr>
            <a:r>
              <a:rPr lang="en-US" sz="1200" dirty="0">
                <a:solidFill>
                  <a:schemeClr val="dk1"/>
                </a:solidFill>
                <a:latin typeface="Avenir"/>
                <a:ea typeface="Avenir"/>
                <a:cs typeface="Avenir"/>
                <a:sym typeface="Avenir"/>
              </a:rPr>
              <a:t>The platform has a modern architecture, is scalable on demand and is ready to support millions of patients.</a:t>
            </a:r>
            <a:endParaRPr sz="1200" dirty="0">
              <a:latin typeface="Avenir"/>
              <a:ea typeface="Avenir"/>
              <a:cs typeface="Avenir"/>
              <a:sym typeface="Avenir"/>
            </a:endParaRPr>
          </a:p>
        </p:txBody>
      </p:sp>
      <p:sp>
        <p:nvSpPr>
          <p:cNvPr id="242" name="Google Shape;242;p8"/>
          <p:cNvSpPr txBox="1"/>
          <p:nvPr/>
        </p:nvSpPr>
        <p:spPr>
          <a:xfrm>
            <a:off x="3810000" y="4810561"/>
            <a:ext cx="3264000" cy="1293902"/>
          </a:xfrm>
          <a:prstGeom prst="rect">
            <a:avLst/>
          </a:prstGeom>
          <a:noFill/>
          <a:ln>
            <a:noFill/>
          </a:ln>
        </p:spPr>
        <p:txBody>
          <a:bodyPr spcFirstLastPara="1" wrap="square" lIns="0" tIns="8467" rIns="0" bIns="0" anchor="t" anchorCtr="0">
            <a:spAutoFit/>
          </a:bodyPr>
          <a:lstStyle/>
          <a:p>
            <a:pPr marL="8467" marR="3387">
              <a:lnSpc>
                <a:spcPct val="115599"/>
              </a:lnSpc>
            </a:pPr>
            <a:r>
              <a:rPr lang="en-US" sz="1200" dirty="0">
                <a:latin typeface="Avenir"/>
                <a:ea typeface="Avenir"/>
                <a:cs typeface="Avenir"/>
                <a:sym typeface="Avenir"/>
              </a:rPr>
              <a:t>HealthReady adheres to the Health Insurance Portability and Accountability Act (HIPAA) and provides all users with HIPAA compliant storage. All medical records are stored by a dedicated data provider protecting sensitive personal and health information.</a:t>
            </a:r>
            <a:endParaRPr sz="1200" dirty="0">
              <a:latin typeface="Avenir"/>
              <a:ea typeface="Avenir"/>
              <a:cs typeface="Avenir"/>
              <a:sym typeface="Avenir"/>
            </a:endParaRPr>
          </a:p>
        </p:txBody>
      </p:sp>
      <p:sp>
        <p:nvSpPr>
          <p:cNvPr id="243" name="Google Shape;243;p8"/>
          <p:cNvSpPr txBox="1"/>
          <p:nvPr/>
        </p:nvSpPr>
        <p:spPr>
          <a:xfrm>
            <a:off x="8280400" y="4810578"/>
            <a:ext cx="3033200" cy="1293902"/>
          </a:xfrm>
          <a:prstGeom prst="rect">
            <a:avLst/>
          </a:prstGeom>
          <a:noFill/>
          <a:ln>
            <a:noFill/>
          </a:ln>
        </p:spPr>
        <p:txBody>
          <a:bodyPr spcFirstLastPara="1" wrap="square" lIns="0" tIns="8467" rIns="0" bIns="0" anchor="t" anchorCtr="0">
            <a:spAutoFit/>
          </a:bodyPr>
          <a:lstStyle/>
          <a:p>
            <a:pPr marL="8467" marR="3387">
              <a:lnSpc>
                <a:spcPct val="115599"/>
              </a:lnSpc>
            </a:pPr>
            <a:r>
              <a:rPr lang="en-US" sz="1200" dirty="0">
                <a:latin typeface="Avenir"/>
                <a:ea typeface="Avenir"/>
                <a:cs typeface="Avenir"/>
                <a:sym typeface="Avenir"/>
              </a:rPr>
              <a:t>The platform uses a public Distributed Ledger Technology (DLT), called Hedera Hashgraph, to transparently verify patient data transactions, prove active patient consent and provide a means for token economics to incentivize participation.</a:t>
            </a:r>
            <a:endParaRPr sz="1200" dirty="0">
              <a:latin typeface="Avenir"/>
              <a:ea typeface="Avenir"/>
              <a:cs typeface="Avenir"/>
              <a:sym typeface="Avenir"/>
            </a:endParaRPr>
          </a:p>
        </p:txBody>
      </p:sp>
      <p:sp>
        <p:nvSpPr>
          <p:cNvPr id="244" name="Google Shape;244;p8"/>
          <p:cNvSpPr txBox="1"/>
          <p:nvPr/>
        </p:nvSpPr>
        <p:spPr>
          <a:xfrm>
            <a:off x="8278355" y="2331672"/>
            <a:ext cx="3113200" cy="336343"/>
          </a:xfrm>
          <a:prstGeom prst="rect">
            <a:avLst/>
          </a:prstGeom>
          <a:noFill/>
          <a:ln>
            <a:noFill/>
          </a:ln>
        </p:spPr>
        <p:txBody>
          <a:bodyPr spcFirstLastPara="1" wrap="square" lIns="0" tIns="8033" rIns="0" bIns="0" anchor="t" anchorCtr="0">
            <a:spAutoFit/>
          </a:bodyPr>
          <a:lstStyle/>
          <a:p>
            <a:pPr marL="8467"/>
            <a:r>
              <a:rPr lang="en-US" sz="2133" b="1">
                <a:solidFill>
                  <a:srgbClr val="002629"/>
                </a:solidFill>
                <a:latin typeface="Avenir"/>
                <a:ea typeface="Avenir"/>
                <a:cs typeface="Avenir"/>
                <a:sym typeface="Avenir"/>
              </a:rPr>
              <a:t>FAST</a:t>
            </a:r>
            <a:endParaRPr sz="2133" b="1">
              <a:latin typeface="Avenir"/>
              <a:ea typeface="Avenir"/>
              <a:cs typeface="Avenir"/>
              <a:sym typeface="Avenir"/>
            </a:endParaRPr>
          </a:p>
        </p:txBody>
      </p:sp>
      <p:sp>
        <p:nvSpPr>
          <p:cNvPr id="245" name="Google Shape;245;p8"/>
          <p:cNvSpPr txBox="1"/>
          <p:nvPr/>
        </p:nvSpPr>
        <p:spPr>
          <a:xfrm>
            <a:off x="8280400" y="4309725"/>
            <a:ext cx="3113193" cy="336343"/>
          </a:xfrm>
          <a:prstGeom prst="rect">
            <a:avLst/>
          </a:prstGeom>
          <a:noFill/>
          <a:ln>
            <a:noFill/>
          </a:ln>
        </p:spPr>
        <p:txBody>
          <a:bodyPr spcFirstLastPara="1" wrap="square" lIns="0" tIns="8033" rIns="0" bIns="0" anchor="t" anchorCtr="0">
            <a:spAutoFit/>
          </a:bodyPr>
          <a:lstStyle/>
          <a:p>
            <a:pPr marL="8467"/>
            <a:r>
              <a:rPr lang="en-US" sz="2133" b="1">
                <a:solidFill>
                  <a:srgbClr val="002629"/>
                </a:solidFill>
                <a:latin typeface="Avenir"/>
                <a:ea typeface="Avenir"/>
                <a:cs typeface="Avenir"/>
                <a:sym typeface="Avenir"/>
              </a:rPr>
              <a:t>TRANSPARENT</a:t>
            </a:r>
            <a:endParaRPr sz="2133" b="1">
              <a:latin typeface="Avenir"/>
              <a:ea typeface="Avenir"/>
              <a:cs typeface="Avenir"/>
              <a:sym typeface="Avenir"/>
            </a:endParaRPr>
          </a:p>
        </p:txBody>
      </p:sp>
      <p:sp>
        <p:nvSpPr>
          <p:cNvPr id="246" name="Google Shape;246;p8"/>
          <p:cNvSpPr txBox="1"/>
          <p:nvPr/>
        </p:nvSpPr>
        <p:spPr>
          <a:xfrm>
            <a:off x="3810000" y="2303816"/>
            <a:ext cx="3113193" cy="336343"/>
          </a:xfrm>
          <a:prstGeom prst="rect">
            <a:avLst/>
          </a:prstGeom>
          <a:noFill/>
          <a:ln>
            <a:noFill/>
          </a:ln>
        </p:spPr>
        <p:txBody>
          <a:bodyPr spcFirstLastPara="1" wrap="square" lIns="0" tIns="8033" rIns="0" bIns="0" anchor="t" anchorCtr="0">
            <a:spAutoFit/>
          </a:bodyPr>
          <a:lstStyle/>
          <a:p>
            <a:pPr marL="8467"/>
            <a:r>
              <a:rPr lang="en-US" sz="2133" b="1">
                <a:solidFill>
                  <a:srgbClr val="002629"/>
                </a:solidFill>
                <a:latin typeface="Avenir"/>
                <a:ea typeface="Avenir"/>
                <a:cs typeface="Avenir"/>
                <a:sym typeface="Avenir"/>
              </a:rPr>
              <a:t>INTEROPERABLE</a:t>
            </a:r>
            <a:endParaRPr sz="2133" b="1">
              <a:latin typeface="Avenir"/>
              <a:ea typeface="Avenir"/>
              <a:cs typeface="Avenir"/>
              <a:sym typeface="Avenir"/>
            </a:endParaRPr>
          </a:p>
        </p:txBody>
      </p:sp>
      <p:sp>
        <p:nvSpPr>
          <p:cNvPr id="247" name="Google Shape;247;p8"/>
          <p:cNvSpPr/>
          <p:nvPr/>
        </p:nvSpPr>
        <p:spPr>
          <a:xfrm>
            <a:off x="3721250" y="2835700"/>
            <a:ext cx="3757400" cy="1346881"/>
          </a:xfrm>
          <a:prstGeom prst="rect">
            <a:avLst/>
          </a:prstGeom>
          <a:noFill/>
          <a:ln>
            <a:noFill/>
          </a:ln>
        </p:spPr>
        <p:txBody>
          <a:bodyPr spcFirstLastPara="1" wrap="square" lIns="60950" tIns="30467" rIns="60950" bIns="30467" anchor="t" anchorCtr="0">
            <a:spAutoFit/>
          </a:bodyPr>
          <a:lstStyle/>
          <a:p>
            <a:pPr marL="8467" marR="83401">
              <a:lnSpc>
                <a:spcPct val="115599"/>
              </a:lnSpc>
            </a:pPr>
            <a:r>
              <a:rPr lang="en-US" sz="1200" dirty="0">
                <a:latin typeface="Avenir"/>
                <a:ea typeface="Avenir"/>
                <a:cs typeface="Avenir"/>
                <a:sym typeface="Avenir"/>
              </a:rPr>
              <a:t>The platform uses the latest machine-readable data standards to collect, store and share medical records. Fast Healthcare Interoperability Resources (FHIR) standards have been implemented to enable API based access and exchange of health data with thousand of health data providers.</a:t>
            </a:r>
            <a:endParaRPr sz="1200" dirty="0">
              <a:latin typeface="Avenir"/>
              <a:ea typeface="Avenir"/>
              <a:cs typeface="Avenir"/>
              <a:sym typeface="Avenir"/>
            </a:endParaRPr>
          </a:p>
        </p:txBody>
      </p:sp>
      <p:cxnSp>
        <p:nvCxnSpPr>
          <p:cNvPr id="248" name="Google Shape;248;p8"/>
          <p:cNvCxnSpPr/>
          <p:nvPr/>
        </p:nvCxnSpPr>
        <p:spPr>
          <a:xfrm>
            <a:off x="3810000" y="2711863"/>
            <a:ext cx="2692400" cy="0"/>
          </a:xfrm>
          <a:prstGeom prst="straightConnector1">
            <a:avLst/>
          </a:prstGeom>
          <a:noFill/>
          <a:ln w="28575" cap="flat" cmpd="sng">
            <a:solidFill>
              <a:srgbClr val="D84246"/>
            </a:solidFill>
            <a:prstDash val="solid"/>
            <a:round/>
            <a:headEnd type="none" w="sm" len="sm"/>
            <a:tailEnd type="none" w="sm" len="sm"/>
          </a:ln>
        </p:spPr>
      </p:cxnSp>
      <p:cxnSp>
        <p:nvCxnSpPr>
          <p:cNvPr id="249" name="Google Shape;249;p8"/>
          <p:cNvCxnSpPr/>
          <p:nvPr/>
        </p:nvCxnSpPr>
        <p:spPr>
          <a:xfrm>
            <a:off x="3810000" y="4699000"/>
            <a:ext cx="2692400" cy="0"/>
          </a:xfrm>
          <a:prstGeom prst="straightConnector1">
            <a:avLst/>
          </a:prstGeom>
          <a:noFill/>
          <a:ln w="28575" cap="flat" cmpd="sng">
            <a:solidFill>
              <a:srgbClr val="D84246"/>
            </a:solidFill>
            <a:prstDash val="solid"/>
            <a:round/>
            <a:headEnd type="none" w="sm" len="sm"/>
            <a:tailEnd type="none" w="sm" len="sm"/>
          </a:ln>
        </p:spPr>
      </p:cxnSp>
      <p:cxnSp>
        <p:nvCxnSpPr>
          <p:cNvPr id="250" name="Google Shape;250;p8"/>
          <p:cNvCxnSpPr/>
          <p:nvPr/>
        </p:nvCxnSpPr>
        <p:spPr>
          <a:xfrm>
            <a:off x="8280400" y="2711863"/>
            <a:ext cx="2692400" cy="0"/>
          </a:xfrm>
          <a:prstGeom prst="straightConnector1">
            <a:avLst/>
          </a:prstGeom>
          <a:noFill/>
          <a:ln w="28575" cap="flat" cmpd="sng">
            <a:solidFill>
              <a:srgbClr val="D84246"/>
            </a:solidFill>
            <a:prstDash val="solid"/>
            <a:round/>
            <a:headEnd type="none" w="sm" len="sm"/>
            <a:tailEnd type="none" w="sm" len="sm"/>
          </a:ln>
        </p:spPr>
      </p:cxnSp>
      <p:cxnSp>
        <p:nvCxnSpPr>
          <p:cNvPr id="251" name="Google Shape;251;p8"/>
          <p:cNvCxnSpPr/>
          <p:nvPr/>
        </p:nvCxnSpPr>
        <p:spPr>
          <a:xfrm>
            <a:off x="8280400" y="4728351"/>
            <a:ext cx="2692400" cy="0"/>
          </a:xfrm>
          <a:prstGeom prst="straightConnector1">
            <a:avLst/>
          </a:prstGeom>
          <a:noFill/>
          <a:ln w="28575" cap="flat" cmpd="sng">
            <a:solidFill>
              <a:srgbClr val="D84246"/>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7F925B-4ECF-A14D-A0F7-4DF9A125C5D1}"/>
              </a:ext>
            </a:extLst>
          </p:cNvPr>
          <p:cNvSpPr>
            <a:spLocks noGrp="1"/>
          </p:cNvSpPr>
          <p:nvPr>
            <p:ph type="body" sz="quarter" idx="13"/>
          </p:nvPr>
        </p:nvSpPr>
        <p:spPr/>
        <p:txBody>
          <a:bodyPr/>
          <a:lstStyle/>
          <a:p>
            <a:r>
              <a:rPr lang="en-US" dirty="0"/>
              <a:t>HealthReady App at a Glance</a:t>
            </a:r>
          </a:p>
        </p:txBody>
      </p:sp>
      <p:grpSp>
        <p:nvGrpSpPr>
          <p:cNvPr id="37" name="Group 36">
            <a:extLst>
              <a:ext uri="{FF2B5EF4-FFF2-40B4-BE49-F238E27FC236}">
                <a16:creationId xmlns:a16="http://schemas.microsoft.com/office/drawing/2014/main" id="{7F63AFB1-AA9F-304A-AFD6-D35EEFC9A039}"/>
              </a:ext>
            </a:extLst>
          </p:cNvPr>
          <p:cNvGrpSpPr/>
          <p:nvPr/>
        </p:nvGrpSpPr>
        <p:grpSpPr>
          <a:xfrm>
            <a:off x="1389052" y="738188"/>
            <a:ext cx="9338013" cy="4864656"/>
            <a:chOff x="1389052" y="785323"/>
            <a:chExt cx="9338013" cy="4864656"/>
          </a:xfrm>
        </p:grpSpPr>
        <p:pic>
          <p:nvPicPr>
            <p:cNvPr id="4" name="Picture 3" descr="Graphical user interface, application&#10;&#10;Description automatically generated">
              <a:extLst>
                <a:ext uri="{FF2B5EF4-FFF2-40B4-BE49-F238E27FC236}">
                  <a16:creationId xmlns:a16="http://schemas.microsoft.com/office/drawing/2014/main" id="{F3D34AAE-4048-EC4A-A10D-55648893CBDF}"/>
                </a:ext>
              </a:extLst>
            </p:cNvPr>
            <p:cNvPicPr>
              <a:picLocks noChangeAspect="1"/>
            </p:cNvPicPr>
            <p:nvPr/>
          </p:nvPicPr>
          <p:blipFill>
            <a:blip r:embed="rId2"/>
            <a:stretch>
              <a:fillRect/>
            </a:stretch>
          </p:blipFill>
          <p:spPr>
            <a:xfrm>
              <a:off x="1389052" y="785323"/>
              <a:ext cx="2277591" cy="4864656"/>
            </a:xfrm>
            <a:prstGeom prst="rect">
              <a:avLst/>
            </a:prstGeom>
          </p:spPr>
        </p:pic>
        <p:pic>
          <p:nvPicPr>
            <p:cNvPr id="10" name="Picture 9" descr="Graphical user interface, application, Teams&#10;&#10;Description automatically generated">
              <a:extLst>
                <a:ext uri="{FF2B5EF4-FFF2-40B4-BE49-F238E27FC236}">
                  <a16:creationId xmlns:a16="http://schemas.microsoft.com/office/drawing/2014/main" id="{F2AD1A83-16F1-7840-8DFE-29C7596975A8}"/>
                </a:ext>
              </a:extLst>
            </p:cNvPr>
            <p:cNvPicPr>
              <a:picLocks noChangeAspect="1"/>
            </p:cNvPicPr>
            <p:nvPr/>
          </p:nvPicPr>
          <p:blipFill>
            <a:blip r:embed="rId3"/>
            <a:stretch>
              <a:fillRect/>
            </a:stretch>
          </p:blipFill>
          <p:spPr>
            <a:xfrm>
              <a:off x="3742526" y="785323"/>
              <a:ext cx="2277591" cy="4864656"/>
            </a:xfrm>
            <a:prstGeom prst="rect">
              <a:avLst/>
            </a:prstGeom>
          </p:spPr>
        </p:pic>
        <p:pic>
          <p:nvPicPr>
            <p:cNvPr id="14" name="Picture 13" descr="Table&#10;&#10;Description automatically generated with low confidence">
              <a:extLst>
                <a:ext uri="{FF2B5EF4-FFF2-40B4-BE49-F238E27FC236}">
                  <a16:creationId xmlns:a16="http://schemas.microsoft.com/office/drawing/2014/main" id="{CECD7652-EB56-F144-AE19-CA051332EE64}"/>
                </a:ext>
              </a:extLst>
            </p:cNvPr>
            <p:cNvPicPr>
              <a:picLocks noChangeAspect="1"/>
            </p:cNvPicPr>
            <p:nvPr/>
          </p:nvPicPr>
          <p:blipFill>
            <a:blip r:embed="rId4"/>
            <a:stretch>
              <a:fillRect/>
            </a:stretch>
          </p:blipFill>
          <p:spPr>
            <a:xfrm>
              <a:off x="6096000" y="785323"/>
              <a:ext cx="2277591" cy="4864656"/>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3DDFAFEF-9B95-6147-BB62-EC164E386982}"/>
                </a:ext>
              </a:extLst>
            </p:cNvPr>
            <p:cNvPicPr>
              <a:picLocks noChangeAspect="1"/>
            </p:cNvPicPr>
            <p:nvPr/>
          </p:nvPicPr>
          <p:blipFill>
            <a:blip r:embed="rId5"/>
            <a:stretch>
              <a:fillRect/>
            </a:stretch>
          </p:blipFill>
          <p:spPr>
            <a:xfrm>
              <a:off x="8449474" y="785323"/>
              <a:ext cx="2277591" cy="4864655"/>
            </a:xfrm>
            <a:prstGeom prst="rect">
              <a:avLst/>
            </a:prstGeom>
          </p:spPr>
        </p:pic>
      </p:grpSp>
      <p:sp>
        <p:nvSpPr>
          <p:cNvPr id="61" name="Rectangle 60">
            <a:extLst>
              <a:ext uri="{FF2B5EF4-FFF2-40B4-BE49-F238E27FC236}">
                <a16:creationId xmlns:a16="http://schemas.microsoft.com/office/drawing/2014/main" id="{A6C42919-E147-C643-949B-FDEDB2FAAD17}"/>
              </a:ext>
            </a:extLst>
          </p:cNvPr>
          <p:cNvSpPr/>
          <p:nvPr/>
        </p:nvSpPr>
        <p:spPr>
          <a:xfrm>
            <a:off x="5557322" y="6260262"/>
            <a:ext cx="1573077" cy="215444"/>
          </a:xfrm>
          <a:prstGeom prst="rect">
            <a:avLst/>
          </a:prstGeom>
        </p:spPr>
        <p:txBody>
          <a:bodyPr wrap="square">
            <a:spAutoFit/>
          </a:bodyPr>
          <a:lstStyle/>
          <a:p>
            <a:pPr algn="ctr"/>
            <a:r>
              <a:rPr lang="en-US" sz="800" dirty="0">
                <a:solidFill>
                  <a:schemeClr val="bg1">
                    <a:lumMod val="25000"/>
                  </a:schemeClr>
                </a:solidFill>
                <a:latin typeface="+mj-lt"/>
              </a:rPr>
              <a:t>Signed JSON Web Tokens</a:t>
            </a:r>
          </a:p>
        </p:txBody>
      </p:sp>
      <p:grpSp>
        <p:nvGrpSpPr>
          <p:cNvPr id="36" name="Group 35">
            <a:extLst>
              <a:ext uri="{FF2B5EF4-FFF2-40B4-BE49-F238E27FC236}">
                <a16:creationId xmlns:a16="http://schemas.microsoft.com/office/drawing/2014/main" id="{70FB21BE-3807-B446-8419-32CB23D0A6B7}"/>
              </a:ext>
            </a:extLst>
          </p:cNvPr>
          <p:cNvGrpSpPr/>
          <p:nvPr/>
        </p:nvGrpSpPr>
        <p:grpSpPr>
          <a:xfrm>
            <a:off x="3264011" y="5829266"/>
            <a:ext cx="6061181" cy="574529"/>
            <a:chOff x="3514874" y="5611476"/>
            <a:chExt cx="6061181" cy="574529"/>
          </a:xfrm>
        </p:grpSpPr>
        <p:pic>
          <p:nvPicPr>
            <p:cNvPr id="52" name="Picture 51">
              <a:extLst>
                <a:ext uri="{FF2B5EF4-FFF2-40B4-BE49-F238E27FC236}">
                  <a16:creationId xmlns:a16="http://schemas.microsoft.com/office/drawing/2014/main" id="{F20F4B55-7825-CA4F-80E4-2E6FAC310754}"/>
                </a:ext>
              </a:extLst>
            </p:cNvPr>
            <p:cNvPicPr>
              <a:picLocks noChangeAspect="1"/>
            </p:cNvPicPr>
            <p:nvPr/>
          </p:nvPicPr>
          <p:blipFill>
            <a:blip r:embed="rId6"/>
            <a:stretch>
              <a:fillRect/>
            </a:stretch>
          </p:blipFill>
          <p:spPr>
            <a:xfrm>
              <a:off x="3514874" y="5720642"/>
              <a:ext cx="1707720" cy="351973"/>
            </a:xfrm>
            <a:prstGeom prst="rect">
              <a:avLst/>
            </a:prstGeom>
          </p:spPr>
        </p:pic>
        <p:grpSp>
          <p:nvGrpSpPr>
            <p:cNvPr id="30" name="Group 29">
              <a:extLst>
                <a:ext uri="{FF2B5EF4-FFF2-40B4-BE49-F238E27FC236}">
                  <a16:creationId xmlns:a16="http://schemas.microsoft.com/office/drawing/2014/main" id="{ED24FE20-0AC9-1C4C-9659-C5527BD9910C}"/>
                </a:ext>
              </a:extLst>
            </p:cNvPr>
            <p:cNvGrpSpPr/>
            <p:nvPr/>
          </p:nvGrpSpPr>
          <p:grpSpPr>
            <a:xfrm>
              <a:off x="7871699" y="5611476"/>
              <a:ext cx="1704356" cy="574529"/>
              <a:chOff x="6415470" y="5575575"/>
              <a:chExt cx="1704356" cy="574529"/>
            </a:xfrm>
          </p:grpSpPr>
          <p:grpSp>
            <p:nvGrpSpPr>
              <p:cNvPr id="28" name="Group 27">
                <a:extLst>
                  <a:ext uri="{FF2B5EF4-FFF2-40B4-BE49-F238E27FC236}">
                    <a16:creationId xmlns:a16="http://schemas.microsoft.com/office/drawing/2014/main" id="{72D2B841-C18C-F347-BC36-CF13ECFE12FF}"/>
                  </a:ext>
                </a:extLst>
              </p:cNvPr>
              <p:cNvGrpSpPr/>
              <p:nvPr/>
            </p:nvGrpSpPr>
            <p:grpSpPr>
              <a:xfrm>
                <a:off x="6415470" y="5575575"/>
                <a:ext cx="1371070" cy="574529"/>
                <a:chOff x="6415470" y="5575575"/>
                <a:chExt cx="1371070" cy="574529"/>
              </a:xfrm>
            </p:grpSpPr>
            <p:sp>
              <p:nvSpPr>
                <p:cNvPr id="53" name="Rectangle 52">
                  <a:extLst>
                    <a:ext uri="{FF2B5EF4-FFF2-40B4-BE49-F238E27FC236}">
                      <a16:creationId xmlns:a16="http://schemas.microsoft.com/office/drawing/2014/main" id="{2BB664C3-D165-5745-850D-642CBA090CDD}"/>
                    </a:ext>
                  </a:extLst>
                </p:cNvPr>
                <p:cNvSpPr/>
                <p:nvPr/>
              </p:nvSpPr>
              <p:spPr>
                <a:xfrm>
                  <a:off x="6415470" y="5575575"/>
                  <a:ext cx="1371070" cy="574529"/>
                </a:xfrm>
                <a:prstGeom prst="rect">
                  <a:avLst/>
                </a:prstGeom>
                <a:noFill/>
                <a:ln w="1270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BE95B71E-5673-1A46-A64A-983F0B8A5A64}"/>
                    </a:ext>
                  </a:extLst>
                </p:cNvPr>
                <p:cNvPicPr>
                  <a:picLocks noChangeAspect="1"/>
                </p:cNvPicPr>
                <p:nvPr/>
              </p:nvPicPr>
              <p:blipFill>
                <a:blip r:embed="rId7"/>
                <a:stretch>
                  <a:fillRect/>
                </a:stretch>
              </p:blipFill>
              <p:spPr>
                <a:xfrm>
                  <a:off x="6502382" y="5664080"/>
                  <a:ext cx="1059051" cy="237183"/>
                </a:xfrm>
                <a:prstGeom prst="rect">
                  <a:avLst/>
                </a:prstGeom>
              </p:spPr>
            </p:pic>
          </p:grpSp>
          <p:sp>
            <p:nvSpPr>
              <p:cNvPr id="55" name="Rectangle 54">
                <a:extLst>
                  <a:ext uri="{FF2B5EF4-FFF2-40B4-BE49-F238E27FC236}">
                    <a16:creationId xmlns:a16="http://schemas.microsoft.com/office/drawing/2014/main" id="{3B152DF4-76B6-1847-A530-68DEDA99E71D}"/>
                  </a:ext>
                </a:extLst>
              </p:cNvPr>
              <p:cNvSpPr/>
              <p:nvPr/>
            </p:nvSpPr>
            <p:spPr>
              <a:xfrm>
                <a:off x="6440824" y="5919272"/>
                <a:ext cx="1679002" cy="230832"/>
              </a:xfrm>
              <a:prstGeom prst="rect">
                <a:avLst/>
              </a:prstGeom>
            </p:spPr>
            <p:txBody>
              <a:bodyPr wrap="square">
                <a:spAutoFit/>
              </a:bodyPr>
              <a:lstStyle/>
              <a:p>
                <a:r>
                  <a:rPr lang="en-US" sz="900" dirty="0">
                    <a:solidFill>
                      <a:schemeClr val="bg2"/>
                    </a:solidFill>
                    <a:latin typeface="+mj-lt"/>
                  </a:rPr>
                  <a:t>Data Stamping APIs</a:t>
                </a:r>
              </a:p>
            </p:txBody>
          </p:sp>
        </p:grpSp>
        <p:cxnSp>
          <p:nvCxnSpPr>
            <p:cNvPr id="62" name="Straight Arrow Connector 61">
              <a:extLst>
                <a:ext uri="{FF2B5EF4-FFF2-40B4-BE49-F238E27FC236}">
                  <a16:creationId xmlns:a16="http://schemas.microsoft.com/office/drawing/2014/main" id="{298D2CC5-8E22-DD44-96FF-F2080A774732}"/>
                </a:ext>
              </a:extLst>
            </p:cNvPr>
            <p:cNvCxnSpPr>
              <a:cxnSpLocks/>
            </p:cNvCxnSpPr>
            <p:nvPr/>
          </p:nvCxnSpPr>
          <p:spPr>
            <a:xfrm>
              <a:off x="5886177" y="5828974"/>
              <a:ext cx="1417094"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10DD59D-CF3D-8940-A8D0-D623F3D765C4}"/>
                </a:ext>
              </a:extLst>
            </p:cNvPr>
            <p:cNvCxnSpPr>
              <a:cxnSpLocks/>
            </p:cNvCxnSpPr>
            <p:nvPr/>
          </p:nvCxnSpPr>
          <p:spPr>
            <a:xfrm flipH="1">
              <a:off x="5886177" y="6016053"/>
              <a:ext cx="1417094"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515F891C-1A94-1D4D-AC40-A401CCB95E9E}"/>
              </a:ext>
            </a:extLst>
          </p:cNvPr>
          <p:cNvSpPr txBox="1"/>
          <p:nvPr/>
        </p:nvSpPr>
        <p:spPr>
          <a:xfrm>
            <a:off x="45837" y="5883585"/>
            <a:ext cx="2686429" cy="646331"/>
          </a:xfrm>
          <a:prstGeom prst="rect">
            <a:avLst/>
          </a:prstGeom>
          <a:noFill/>
        </p:spPr>
        <p:txBody>
          <a:bodyPr wrap="square" rtlCol="0">
            <a:spAutoFit/>
          </a:bodyPr>
          <a:lstStyle/>
          <a:p>
            <a:r>
              <a:rPr lang="en-US" sz="1200" dirty="0">
                <a:solidFill>
                  <a:schemeClr val="bg2">
                    <a:lumMod val="65000"/>
                  </a:schemeClr>
                </a:solidFill>
                <a:latin typeface="Monitorica" panose="020B0403020202020204" pitchFamily="34" charset="0"/>
                <a:ea typeface="Monitorica" panose="020B0403020202020204" pitchFamily="34" charset="0"/>
              </a:rPr>
              <a:t>Blockchain </a:t>
            </a:r>
            <a:r>
              <a:rPr lang="en-US" sz="1200" b="1" dirty="0">
                <a:solidFill>
                  <a:schemeClr val="bg2">
                    <a:lumMod val="65000"/>
                  </a:schemeClr>
                </a:solidFill>
                <a:latin typeface="Monitorica" panose="020B0403020202020204" pitchFamily="34" charset="0"/>
                <a:ea typeface="Monitorica" panose="020B0403020202020204" pitchFamily="34" charset="0"/>
              </a:rPr>
              <a:t>Data Stamping and NFT Consent Tracking </a:t>
            </a:r>
            <a:r>
              <a:rPr lang="en-US" sz="1200" dirty="0">
                <a:solidFill>
                  <a:schemeClr val="bg2">
                    <a:lumMod val="65000"/>
                  </a:schemeClr>
                </a:solidFill>
                <a:latin typeface="Monitorica" panose="020B0403020202020204" pitchFamily="34" charset="0"/>
                <a:ea typeface="Monitorica" panose="020B0403020202020204" pitchFamily="34" charset="0"/>
              </a:rPr>
              <a:t>“behind the scenes” to prove authenticity and active consent</a:t>
            </a:r>
          </a:p>
        </p:txBody>
      </p:sp>
      <p:pic>
        <p:nvPicPr>
          <p:cNvPr id="9" name="Picture 8">
            <a:extLst>
              <a:ext uri="{FF2B5EF4-FFF2-40B4-BE49-F238E27FC236}">
                <a16:creationId xmlns:a16="http://schemas.microsoft.com/office/drawing/2014/main" id="{5D3A1DBB-41AC-626C-8871-83A2E7F63A0D}"/>
              </a:ext>
            </a:extLst>
          </p:cNvPr>
          <p:cNvPicPr>
            <a:picLocks noChangeAspect="1"/>
          </p:cNvPicPr>
          <p:nvPr/>
        </p:nvPicPr>
        <p:blipFill>
          <a:blip r:embed="rId8"/>
          <a:stretch>
            <a:fillRect/>
          </a:stretch>
        </p:blipFill>
        <p:spPr>
          <a:xfrm>
            <a:off x="9215854" y="5914009"/>
            <a:ext cx="1288101" cy="273579"/>
          </a:xfrm>
          <a:prstGeom prst="rect">
            <a:avLst/>
          </a:prstGeom>
        </p:spPr>
      </p:pic>
      <p:sp>
        <p:nvSpPr>
          <p:cNvPr id="21" name="Rectangle 20">
            <a:extLst>
              <a:ext uri="{FF2B5EF4-FFF2-40B4-BE49-F238E27FC236}">
                <a16:creationId xmlns:a16="http://schemas.microsoft.com/office/drawing/2014/main" id="{DF3C7659-22ED-A4BF-FCF6-A802CCBBFAF4}"/>
              </a:ext>
            </a:extLst>
          </p:cNvPr>
          <p:cNvSpPr/>
          <p:nvPr/>
        </p:nvSpPr>
        <p:spPr>
          <a:xfrm>
            <a:off x="9130022" y="5827152"/>
            <a:ext cx="1371070" cy="574529"/>
          </a:xfrm>
          <a:prstGeom prst="rect">
            <a:avLst/>
          </a:prstGeom>
          <a:noFill/>
          <a:ln w="1270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954047-756C-8140-58C4-2EA063FB948C}"/>
              </a:ext>
            </a:extLst>
          </p:cNvPr>
          <p:cNvSpPr/>
          <p:nvPr/>
        </p:nvSpPr>
        <p:spPr>
          <a:xfrm>
            <a:off x="9155376" y="6170849"/>
            <a:ext cx="1679002" cy="230832"/>
          </a:xfrm>
          <a:prstGeom prst="rect">
            <a:avLst/>
          </a:prstGeom>
        </p:spPr>
        <p:txBody>
          <a:bodyPr wrap="square">
            <a:spAutoFit/>
          </a:bodyPr>
          <a:lstStyle/>
          <a:p>
            <a:r>
              <a:rPr lang="en-US" sz="900" dirty="0">
                <a:solidFill>
                  <a:schemeClr val="bg2"/>
                </a:solidFill>
                <a:latin typeface="+mj-lt"/>
              </a:rPr>
              <a:t>Consent Tracking</a:t>
            </a:r>
          </a:p>
        </p:txBody>
      </p:sp>
    </p:spTree>
    <p:extLst>
      <p:ext uri="{BB962C8B-B14F-4D97-AF65-F5344CB8AC3E}">
        <p14:creationId xmlns:p14="http://schemas.microsoft.com/office/powerpoint/2010/main" val="392858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7F925B-4ECF-A14D-A0F7-4DF9A125C5D1}"/>
              </a:ext>
            </a:extLst>
          </p:cNvPr>
          <p:cNvSpPr>
            <a:spLocks noGrp="1"/>
          </p:cNvSpPr>
          <p:nvPr>
            <p:ph type="body" sz="quarter" idx="13"/>
          </p:nvPr>
        </p:nvSpPr>
        <p:spPr/>
        <p:txBody>
          <a:bodyPr/>
          <a:lstStyle/>
          <a:p>
            <a:r>
              <a:rPr lang="en-US" dirty="0"/>
              <a:t>HealthReady Architecture</a:t>
            </a:r>
          </a:p>
        </p:txBody>
      </p:sp>
      <p:pic>
        <p:nvPicPr>
          <p:cNvPr id="2050" name="Picture 2">
            <a:extLst>
              <a:ext uri="{FF2B5EF4-FFF2-40B4-BE49-F238E27FC236}">
                <a16:creationId xmlns:a16="http://schemas.microsoft.com/office/drawing/2014/main" id="{12107CB9-9A30-7F9D-A8B3-43F7692B6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7" y="0"/>
            <a:ext cx="12218673" cy="689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7F925B-4ECF-A14D-A0F7-4DF9A125C5D1}"/>
              </a:ext>
            </a:extLst>
          </p:cNvPr>
          <p:cNvSpPr>
            <a:spLocks noGrp="1"/>
          </p:cNvSpPr>
          <p:nvPr>
            <p:ph type="body" sz="quarter" idx="13"/>
          </p:nvPr>
        </p:nvSpPr>
        <p:spPr/>
        <p:txBody>
          <a:bodyPr/>
          <a:lstStyle/>
          <a:p>
            <a:r>
              <a:rPr lang="en-US" dirty="0"/>
              <a:t>Why Hedera</a:t>
            </a:r>
          </a:p>
        </p:txBody>
      </p:sp>
      <p:sp>
        <p:nvSpPr>
          <p:cNvPr id="4" name="Content Placeholder 1">
            <a:extLst>
              <a:ext uri="{FF2B5EF4-FFF2-40B4-BE49-F238E27FC236}">
                <a16:creationId xmlns:a16="http://schemas.microsoft.com/office/drawing/2014/main" id="{7E36407C-483B-E243-8485-62B78A042A3E}"/>
              </a:ext>
            </a:extLst>
          </p:cNvPr>
          <p:cNvSpPr>
            <a:spLocks noGrp="1"/>
          </p:cNvSpPr>
          <p:nvPr>
            <p:ph idx="1"/>
          </p:nvPr>
        </p:nvSpPr>
        <p:spPr>
          <a:xfrm>
            <a:off x="185660" y="878334"/>
            <a:ext cx="6413547" cy="5252612"/>
          </a:xfrm>
        </p:spPr>
        <p:txBody>
          <a:bodyPr>
            <a:normAutofit/>
          </a:bodyPr>
          <a:lstStyle/>
          <a:p>
            <a:r>
              <a:rPr lang="en-US" b="1" dirty="0"/>
              <a:t>Economic Viability </a:t>
            </a:r>
            <a:r>
              <a:rPr lang="en-US" dirty="0">
                <a:solidFill>
                  <a:schemeClr val="bg1">
                    <a:lumMod val="75000"/>
                  </a:schemeClr>
                </a:solidFill>
              </a:rPr>
              <a:t>(mostly in small fractions of $)</a:t>
            </a:r>
          </a:p>
          <a:p>
            <a:r>
              <a:rPr lang="en-US" b="1" dirty="0"/>
              <a:t>Stablecoin Pricing </a:t>
            </a:r>
            <a:r>
              <a:rPr lang="en-US" dirty="0">
                <a:solidFill>
                  <a:schemeClr val="bg1">
                    <a:lumMod val="75000"/>
                  </a:schemeClr>
                </a:solidFill>
              </a:rPr>
              <a:t>(fees based on $USD)</a:t>
            </a:r>
          </a:p>
          <a:p>
            <a:r>
              <a:rPr lang="en-US" b="1" dirty="0"/>
              <a:t>Real-time Performance </a:t>
            </a:r>
            <a:r>
              <a:rPr lang="en-US" dirty="0">
                <a:solidFill>
                  <a:schemeClr val="bg1">
                    <a:lumMod val="75000"/>
                  </a:schemeClr>
                </a:solidFill>
              </a:rPr>
              <a:t>(3-5 seconds to finality) </a:t>
            </a:r>
          </a:p>
          <a:p>
            <a:r>
              <a:rPr lang="en-US" b="1" dirty="0"/>
              <a:t>Rich Platform Services </a:t>
            </a:r>
            <a:r>
              <a:rPr lang="en-US" dirty="0">
                <a:solidFill>
                  <a:schemeClr val="bg1">
                    <a:lumMod val="75000"/>
                  </a:schemeClr>
                </a:solidFill>
              </a:rPr>
              <a:t>(native token services, fast smart contracts)</a:t>
            </a:r>
          </a:p>
          <a:p>
            <a:r>
              <a:rPr lang="en-US" b="1" dirty="0"/>
              <a:t>Highly Scalable </a:t>
            </a:r>
            <a:r>
              <a:rPr lang="en-US" dirty="0">
                <a:solidFill>
                  <a:schemeClr val="bg1">
                    <a:lumMod val="75000"/>
                  </a:schemeClr>
                </a:solidFill>
              </a:rPr>
              <a:t>(1000s of tps)</a:t>
            </a:r>
          </a:p>
          <a:p>
            <a:r>
              <a:rPr lang="en-US" b="1" dirty="0"/>
              <a:t>Most Sustainable </a:t>
            </a:r>
            <a:r>
              <a:rPr lang="en-US" dirty="0">
                <a:solidFill>
                  <a:schemeClr val="bg1">
                    <a:lumMod val="75000"/>
                  </a:schemeClr>
                </a:solidFill>
              </a:rPr>
              <a:t>(energy consumption even below VISA)</a:t>
            </a:r>
          </a:p>
          <a:p>
            <a:r>
              <a:rPr lang="en-US" b="1" dirty="0"/>
              <a:t>Next Generation Public DLT </a:t>
            </a:r>
            <a:r>
              <a:rPr lang="en-US" dirty="0">
                <a:solidFill>
                  <a:schemeClr val="bg1">
                    <a:lumMod val="75000"/>
                  </a:schemeClr>
                </a:solidFill>
              </a:rPr>
              <a:t>(optimal consensus, layer 1)</a:t>
            </a:r>
          </a:p>
          <a:p>
            <a:r>
              <a:rPr lang="en-US" b="1" dirty="0"/>
              <a:t>Accountable Governance </a:t>
            </a:r>
            <a:r>
              <a:rPr lang="en-US" dirty="0">
                <a:solidFill>
                  <a:schemeClr val="bg1">
                    <a:lumMod val="75000"/>
                  </a:schemeClr>
                </a:solidFill>
              </a:rPr>
              <a:t>(Governance Council of top organizations managing network and open-source code) </a:t>
            </a:r>
          </a:p>
          <a:p>
            <a:endParaRPr lang="en-US" dirty="0"/>
          </a:p>
        </p:txBody>
      </p:sp>
      <p:pic>
        <p:nvPicPr>
          <p:cNvPr id="9" name="Picture 8" descr="Diagram&#10;&#10;Description automatically generated">
            <a:extLst>
              <a:ext uri="{FF2B5EF4-FFF2-40B4-BE49-F238E27FC236}">
                <a16:creationId xmlns:a16="http://schemas.microsoft.com/office/drawing/2014/main" id="{02D224C1-3875-6946-AABA-C7D85AE53B56}"/>
              </a:ext>
            </a:extLst>
          </p:cNvPr>
          <p:cNvPicPr>
            <a:picLocks noChangeAspect="1"/>
          </p:cNvPicPr>
          <p:nvPr/>
        </p:nvPicPr>
        <p:blipFill>
          <a:blip r:embed="rId2"/>
          <a:stretch>
            <a:fillRect/>
          </a:stretch>
        </p:blipFill>
        <p:spPr>
          <a:xfrm>
            <a:off x="6846272" y="760735"/>
            <a:ext cx="3563278" cy="1194159"/>
          </a:xfrm>
          <a:prstGeom prst="rect">
            <a:avLst/>
          </a:prstGeom>
        </p:spPr>
      </p:pic>
      <p:pic>
        <p:nvPicPr>
          <p:cNvPr id="12" name="Picture 11" descr="A screenshot of a computer&#10;&#10;Description automatically generated with low confidence">
            <a:extLst>
              <a:ext uri="{FF2B5EF4-FFF2-40B4-BE49-F238E27FC236}">
                <a16:creationId xmlns:a16="http://schemas.microsoft.com/office/drawing/2014/main" id="{9E1DEC11-2740-974F-AC17-88ECC64D39AC}"/>
              </a:ext>
            </a:extLst>
          </p:cNvPr>
          <p:cNvPicPr>
            <a:picLocks noChangeAspect="1"/>
          </p:cNvPicPr>
          <p:nvPr/>
        </p:nvPicPr>
        <p:blipFill>
          <a:blip r:embed="rId3"/>
          <a:stretch>
            <a:fillRect/>
          </a:stretch>
        </p:blipFill>
        <p:spPr>
          <a:xfrm>
            <a:off x="6841766" y="2020897"/>
            <a:ext cx="3595098" cy="2680500"/>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118C8395-7100-2340-B7E7-F2011320F553}"/>
              </a:ext>
            </a:extLst>
          </p:cNvPr>
          <p:cNvPicPr>
            <a:picLocks noChangeAspect="1"/>
          </p:cNvPicPr>
          <p:nvPr/>
        </p:nvPicPr>
        <p:blipFill>
          <a:blip r:embed="rId4"/>
          <a:stretch>
            <a:fillRect/>
          </a:stretch>
        </p:blipFill>
        <p:spPr>
          <a:xfrm>
            <a:off x="7335575" y="4763687"/>
            <a:ext cx="3101289" cy="1728291"/>
          </a:xfrm>
          <a:prstGeom prst="rect">
            <a:avLst/>
          </a:prstGeom>
        </p:spPr>
      </p:pic>
      <p:pic>
        <p:nvPicPr>
          <p:cNvPr id="19" name="Picture 18" descr="Text, letter&#10;&#10;Description automatically generated">
            <a:extLst>
              <a:ext uri="{FF2B5EF4-FFF2-40B4-BE49-F238E27FC236}">
                <a16:creationId xmlns:a16="http://schemas.microsoft.com/office/drawing/2014/main" id="{663AC385-45CD-F647-A30F-82BAAF2952C6}"/>
              </a:ext>
            </a:extLst>
          </p:cNvPr>
          <p:cNvPicPr>
            <a:picLocks noChangeAspect="1"/>
          </p:cNvPicPr>
          <p:nvPr/>
        </p:nvPicPr>
        <p:blipFill>
          <a:blip r:embed="rId5"/>
          <a:stretch>
            <a:fillRect/>
          </a:stretch>
        </p:blipFill>
        <p:spPr>
          <a:xfrm>
            <a:off x="10512945" y="760735"/>
            <a:ext cx="1627299" cy="4754765"/>
          </a:xfrm>
          <a:prstGeom prst="rect">
            <a:avLst/>
          </a:prstGeom>
        </p:spPr>
      </p:pic>
    </p:spTree>
    <p:extLst>
      <p:ext uri="{BB962C8B-B14F-4D97-AF65-F5344CB8AC3E}">
        <p14:creationId xmlns:p14="http://schemas.microsoft.com/office/powerpoint/2010/main" val="3907852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althready_demo" descr="healthready_demo">
            <a:hlinkClick r:id="" action="ppaction://media"/>
            <a:extLst>
              <a:ext uri="{FF2B5EF4-FFF2-40B4-BE49-F238E27FC236}">
                <a16:creationId xmlns:a16="http://schemas.microsoft.com/office/drawing/2014/main" id="{DC7E54F8-1E85-E7B3-7AAF-6E50605385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3" y="4763"/>
            <a:ext cx="12192000" cy="6858000"/>
          </a:xfrm>
          <a:prstGeom prst="rect">
            <a:avLst/>
          </a:prstGeom>
        </p:spPr>
      </p:pic>
      <p:sp>
        <p:nvSpPr>
          <p:cNvPr id="64" name="Text Placeholder 2"/>
          <p:cNvSpPr>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lvl1pPr>
          </a:lstStyle>
          <a:p>
            <a:r>
              <a:rPr lang="en-US" dirty="0"/>
              <a:t>App Demo</a:t>
            </a:r>
            <a:endParaRPr dirty="0"/>
          </a:p>
        </p:txBody>
      </p:sp>
    </p:spTree>
    <p:extLst>
      <p:ext uri="{BB962C8B-B14F-4D97-AF65-F5344CB8AC3E}">
        <p14:creationId xmlns:p14="http://schemas.microsoft.com/office/powerpoint/2010/main" val="11212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Cool Colors Theme">
      <a:dk1>
        <a:srgbClr val="414141"/>
      </a:dk1>
      <a:lt1>
        <a:srgbClr val="F1F1F1"/>
      </a:lt1>
      <a:dk2>
        <a:srgbClr val="414141"/>
      </a:dk2>
      <a:lt2>
        <a:srgbClr val="FFFFFF"/>
      </a:lt2>
      <a:accent1>
        <a:srgbClr val="15D9B0"/>
      </a:accent1>
      <a:accent2>
        <a:srgbClr val="2DB5BB"/>
      </a:accent2>
      <a:accent3>
        <a:srgbClr val="3C9FC2"/>
      </a:accent3>
      <a:accent4>
        <a:srgbClr val="586ECF"/>
      </a:accent4>
      <a:accent5>
        <a:srgbClr val="6B4AD9"/>
      </a:accent5>
      <a:accent6>
        <a:srgbClr val="6143C5"/>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23141</TotalTime>
  <Words>743</Words>
  <Application>Microsoft Macintosh PowerPoint</Application>
  <PresentationFormat>Widescreen</PresentationFormat>
  <Paragraphs>67</Paragraphs>
  <Slides>14</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Avenir</vt:lpstr>
      <vt:lpstr>Calibri</vt:lpstr>
      <vt:lpstr>Monitorica</vt:lpstr>
      <vt:lpstr>Office Theme</vt:lpstr>
      <vt:lpstr>PowerPoint Presentation</vt:lpstr>
      <vt:lpstr>PowerPoint Presentation</vt:lpstr>
      <vt:lpstr>PowerPoint Presentation</vt:lpstr>
      <vt:lpstr>PowerPoint Presentation</vt:lpstr>
      <vt:lpstr>HealthReady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Trotter</dc:creator>
  <cp:lastModifiedBy>Acoer LLC</cp:lastModifiedBy>
  <cp:revision>406</cp:revision>
  <cp:lastPrinted>2020-04-10T14:57:09Z</cp:lastPrinted>
  <dcterms:created xsi:type="dcterms:W3CDTF">2018-11-29T18:39:24Z</dcterms:created>
  <dcterms:modified xsi:type="dcterms:W3CDTF">2022-09-13T03:43:22Z</dcterms:modified>
</cp:coreProperties>
</file>