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838841919" r:id="rId5"/>
    <p:sldId id="838841632" r:id="rId6"/>
    <p:sldId id="838841647" r:id="rId7"/>
    <p:sldId id="838841918" r:id="rId8"/>
    <p:sldId id="838841904" r:id="rId9"/>
    <p:sldId id="838841908" r:id="rId10"/>
    <p:sldId id="838841915" r:id="rId11"/>
    <p:sldId id="838841916" r:id="rId12"/>
    <p:sldId id="268" r:id="rId13"/>
    <p:sldId id="838841650" r:id="rId14"/>
    <p:sldId id="838841917" r:id="rId15"/>
    <p:sldId id="838841651" r:id="rId16"/>
    <p:sldId id="83884162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Instructions" id="{55EA1120-91E9-FD49-B15D-63AADFE277CF}">
          <p14:sldIdLst/>
        </p14:section>
        <p14:section name="Slide Layouts" id="{61A14508-899C-7048-9816-97C5EFD51164}">
          <p14:sldIdLst>
            <p14:sldId id="838841632"/>
            <p14:sldId id="838841647"/>
            <p14:sldId id="838841918"/>
            <p14:sldId id="838841904"/>
            <p14:sldId id="838841908"/>
            <p14:sldId id="838841915"/>
            <p14:sldId id="838841916"/>
            <p14:sldId id="268"/>
            <p14:sldId id="838841650"/>
            <p14:sldId id="838841917"/>
            <p14:sldId id="838841651"/>
            <p14:sldId id="838841628"/>
          </p14:sldIdLst>
        </p14:section>
        <p14:section name="Sample Slides" id="{570F3119-B551-064F-8A49-7D3D2EF4BF21}">
          <p14:sldIdLst/>
        </p14:section>
      </p14:sectionLst>
    </p:ex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29878AF-9DB6-F81D-81A4-E3365B1663E8}" name="Mary Butler-Everson" initials="MBE" userId="S::mary.butler-everson@avaneerhealth.com::0c64fcad-a4a3-4db8-8b64-ddb38885c24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E5E0"/>
    <a:srgbClr val="21004D"/>
    <a:srgbClr val="FFDE17"/>
    <a:srgbClr val="9466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8003"/>
    <p:restoredTop sz="96973"/>
  </p:normalViewPr>
  <p:slideViewPr>
    <p:cSldViewPr snapToGrid="0" snapToObjects="1">
      <p:cViewPr varScale="1">
        <p:scale>
          <a:sx n="71" d="100"/>
          <a:sy n="71" d="100"/>
        </p:scale>
        <p:origin x="-20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E34B64FD-4698-08BC-3986-DF73CF0D2D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77031D3-768C-1BB9-1D68-91839E8768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8CE2B-2929-7E45-85D6-F28932F8089F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2954452-A440-1CDF-7915-B6D10814BC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E3D4DA7-565E-2CC5-0F95-C3D16DFE21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D91FC4-0882-094E-B4B5-AF235E9F9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84031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D687AF-BB02-4442-B2AE-3017ED02EB80}" type="datetimeFigureOut">
              <a:rPr lang="en-US"/>
              <a:pPr/>
              <a:t>9/13/2022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2940D-29CC-FE40-B073-48A8CC2EB504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2738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rriam-webster.com/dictionary/assured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dirty="0"/>
              <a:t>Thank you for traveling to Austin as travel continues to be a challenging –cost, inconvenience, interruption</a:t>
            </a:r>
            <a:br>
              <a:rPr lang="en-US" sz="1200" b="0" dirty="0"/>
            </a:br>
            <a:r>
              <a:rPr lang="en-US" sz="1200" b="0" dirty="0"/>
              <a:t>Speaks to the depth and breadth of the value we see for this technology to touch and advance and improve EVERY fiber of healthcare for people.</a:t>
            </a:r>
            <a:br>
              <a:rPr lang="en-US" sz="1200" b="0" dirty="0"/>
            </a:br>
            <a:r>
              <a:rPr lang="en-US" sz="1200" b="0" dirty="0"/>
              <a:t/>
            </a:r>
            <a:br>
              <a:rPr lang="en-US" sz="1200" b="0" dirty="0"/>
            </a:br>
            <a:r>
              <a:rPr lang="en-US" sz="1200" b="0" dirty="0"/>
              <a:t>I am…………When I attend technology grounded events like this I can’t help but step back and realize a few stand out differences and the ‘minority’ I represent</a:t>
            </a:r>
            <a:br>
              <a:rPr lang="en-US" sz="1200" b="0" dirty="0"/>
            </a:br>
            <a:r>
              <a:rPr lang="en-US" sz="1200" b="0" dirty="0"/>
              <a:t>One – I have no formal education/training in engineering or technology or medicine</a:t>
            </a:r>
            <a:br>
              <a:rPr lang="en-US" sz="1200" b="0" dirty="0"/>
            </a:br>
            <a:r>
              <a:rPr lang="en-US" sz="1200" b="0" dirty="0"/>
              <a:t>Two – Comparatively, my numeric age places me in the minority.</a:t>
            </a:r>
            <a:br>
              <a:rPr lang="en-US" sz="1200" b="0" dirty="0"/>
            </a:br>
            <a:r>
              <a:rPr lang="en-US" sz="1200" b="0" dirty="0"/>
              <a:t/>
            </a:r>
            <a:br>
              <a:rPr lang="en-US" sz="1200" b="0" dirty="0"/>
            </a:br>
            <a:r>
              <a:rPr lang="en-US" sz="1200" b="0" dirty="0"/>
              <a:t>That said --- I am like the majority of you --- I see the massive opportunity of this technology and am committed to a both EVANGILIZING and demonstrating its value</a:t>
            </a:r>
            <a:br>
              <a:rPr lang="en-US" sz="1200" b="0" dirty="0"/>
            </a:br>
            <a:r>
              <a:rPr lang="en-US" sz="1200" b="0" dirty="0"/>
              <a:t/>
            </a:r>
            <a:br>
              <a:rPr lang="en-US" sz="1200" b="0" dirty="0"/>
            </a:br>
            <a:r>
              <a:rPr lang="en-US" sz="1200" b="0" dirty="0"/>
              <a:t/>
            </a:r>
            <a:br>
              <a:rPr lang="en-US" sz="1200" b="0" dirty="0"/>
            </a:br>
            <a:r>
              <a:rPr lang="en-US" sz="1200" b="0" dirty="0"/>
              <a:t>ok…to the purpose of </a:t>
            </a:r>
          </a:p>
          <a:p>
            <a:endParaRPr lang="en-US" sz="1200" b="0" dirty="0"/>
          </a:p>
          <a:p>
            <a:r>
              <a:rPr lang="en-US" dirty="0"/>
              <a:t>Suggested make a controversial statement</a:t>
            </a:r>
            <a:endParaRPr lang="en-US" sz="1200" b="0" dirty="0"/>
          </a:p>
          <a:p>
            <a:endParaRPr lang="en-US" sz="1200" b="0" dirty="0"/>
          </a:p>
          <a:p>
            <a:r>
              <a:rPr lang="en-US" dirty="0" err="1">
                <a:solidFill>
                  <a:srgbClr val="FF0000"/>
                </a:solidFill>
              </a:rPr>
              <a:t>mbe</a:t>
            </a:r>
            <a:r>
              <a:rPr lang="en-US" dirty="0">
                <a:solidFill>
                  <a:srgbClr val="FF0000"/>
                </a:solidFill>
              </a:rPr>
              <a:t> notes to speak to</a:t>
            </a:r>
            <a:r>
              <a:rPr lang="en-US" dirty="0"/>
              <a:t/>
            </a:r>
            <a:br>
              <a:rPr lang="en-US" dirty="0"/>
            </a:br>
            <a:r>
              <a:rPr lang="en-US" sz="1200" dirty="0"/>
              <a:t>  </a:t>
            </a:r>
            <a:br>
              <a:rPr lang="en-US" sz="1200" dirty="0"/>
            </a:b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As I thought about that It struck me….for the majority of the industry….it hit me I’m sure to a broad swath of the ‘established’ industry  Tory’s starting of a healthcare focused blockchain publication and an event bringing together academic and industry innovators to share the real-world work being done to employ distributed ledger aka blockchain technology across and into every corner of healthcare is likely considered by many as CONTROVERSIAL on its 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2940D-29CC-FE40-B073-48A8CC2EB50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4548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Join the Avaneer Network participants and 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gain true interoperability and data fluidity in healthcare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91F3F-57C2-2144-A39C-B2901C049B5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688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people we care for trust us?</a:t>
            </a:r>
          </a:p>
          <a:p>
            <a:endParaRPr lang="en-US" dirty="0"/>
          </a:p>
          <a:p>
            <a:r>
              <a:rPr lang="en-US" dirty="0"/>
              <a:t>Trust </a:t>
            </a:r>
          </a:p>
          <a:p>
            <a:r>
              <a:rPr lang="en-US" dirty="0"/>
              <a:t>--clinicians – most people have trust</a:t>
            </a:r>
          </a:p>
          <a:p>
            <a:r>
              <a:rPr lang="en-US" dirty="0"/>
              <a:t>--it breaks down in access, finance, clinical interoperability (disconnected, not one experience)</a:t>
            </a:r>
          </a:p>
          <a:p>
            <a:r>
              <a:rPr lang="en-US" dirty="0"/>
              <a:t>--is information secure, can it be shared on my terms, my way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2940D-29CC-FE40-B073-48A8CC2EB50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7751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people we care for trust us?</a:t>
            </a:r>
          </a:p>
          <a:p>
            <a:endParaRPr lang="en-US" dirty="0"/>
          </a:p>
          <a:p>
            <a:r>
              <a:rPr lang="en-US" dirty="0"/>
              <a:t>Trust </a:t>
            </a:r>
          </a:p>
          <a:p>
            <a:r>
              <a:rPr lang="en-US" dirty="0"/>
              <a:t>--clinicians – most people have trust</a:t>
            </a:r>
          </a:p>
          <a:p>
            <a:r>
              <a:rPr lang="en-US" dirty="0"/>
              <a:t>--it breaks down in access, finance, clinical interoperability (disconnected, not one experience)</a:t>
            </a:r>
          </a:p>
          <a:p>
            <a:r>
              <a:rPr lang="en-US" dirty="0"/>
              <a:t>--is information secure, can it be shared on my terms, my way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2940D-29CC-FE40-B073-48A8CC2EB50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7928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people we care for trust us?</a:t>
            </a:r>
          </a:p>
          <a:p>
            <a:endParaRPr lang="en-US" dirty="0"/>
          </a:p>
          <a:p>
            <a:r>
              <a:rPr lang="en-US" dirty="0"/>
              <a:t>Trust </a:t>
            </a:r>
          </a:p>
          <a:p>
            <a:r>
              <a:rPr lang="en-US" dirty="0"/>
              <a:t>--clinicians – most people have trust</a:t>
            </a:r>
          </a:p>
          <a:p>
            <a:r>
              <a:rPr lang="en-US" dirty="0"/>
              <a:t>--it breaks down in access, finance, clinical interoperability (disconnected, not one experience)</a:t>
            </a:r>
          </a:p>
          <a:p>
            <a:r>
              <a:rPr lang="en-US" dirty="0"/>
              <a:t>--is information secure, can it be shared on my terms, my way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2940D-29CC-FE40-B073-48A8CC2EB50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0221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/>
              <a:t>https://</a:t>
            </a:r>
            <a:r>
              <a:rPr lang="en-US" sz="1200" i="1" dirty="0" err="1"/>
              <a:t>www.aha.org</a:t>
            </a:r>
            <a:r>
              <a:rPr lang="en-US" sz="1200" i="1" dirty="0"/>
              <a:t>/aha-center-health-innovation-market-scan/2021-09-28-most-consumers-would-switch-other-providers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2940D-29CC-FE40-B073-48A8CC2EB50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2076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firm belief in the reliability, truth, ability, or strength of someone or something.</a:t>
            </a:r>
            <a:r>
              <a:rPr lang="en-US" sz="1000" dirty="0"/>
              <a:t/>
            </a:r>
            <a:br>
              <a:rPr lang="en-US" sz="1000" dirty="0"/>
            </a:br>
            <a:r>
              <a:rPr lang="en-US" dirty="0">
                <a:hlinkClick r:id="rId3"/>
              </a:rPr>
              <a:t>assured</a:t>
            </a:r>
            <a:r>
              <a:rPr lang="en-US" dirty="0"/>
              <a:t> reliance on the character, ability, strength, or truth of someone or something</a:t>
            </a:r>
            <a:br>
              <a:rPr lang="en-US" dirty="0"/>
            </a:br>
            <a:endParaRPr lang="en-US" sz="1000" dirty="0">
              <a:highlight>
                <a:srgbClr val="FFFF00"/>
              </a:highligh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/>
              <a:t>Defining it for Healthcare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highlight>
                  <a:srgbClr val="FFFF00"/>
                </a:highlight>
              </a:rPr>
              <a:t>Consumers’ desire for a single point of contact and a universal electronic health record further supports the need for better data structures and seamless interoperability between an organization’s systems.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dirty="0">
              <a:highlight>
                <a:srgbClr val="FFFF00"/>
              </a:highligh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highlight>
                  <a:srgbClr val="FFFF00"/>
                </a:highlight>
              </a:rPr>
              <a:t>80% of respondents note that knowing the costs of a healthcare visit or treatment is important to their healthcare decisions</a:t>
            </a:r>
            <a:endParaRPr lang="en-US" sz="1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dirty="0"/>
          </a:p>
          <a:p>
            <a:pPr lvl="1"/>
            <a:r>
              <a:rPr lang="en-US" sz="1800" b="1" dirty="0">
                <a:highlight>
                  <a:srgbClr val="FFFF00"/>
                </a:highlight>
              </a:rPr>
              <a:t>want a single point of contact for their healthcare needs such as appointment scheduling and bill payment, </a:t>
            </a:r>
          </a:p>
          <a:p>
            <a:pPr lvl="1"/>
            <a:r>
              <a:rPr lang="en-US" sz="1800" dirty="0">
                <a:highlight>
                  <a:srgbClr val="FFFF00"/>
                </a:highlight>
              </a:rPr>
              <a:t>and </a:t>
            </a:r>
          </a:p>
          <a:p>
            <a:pPr lvl="1"/>
            <a:r>
              <a:rPr lang="en-US" sz="1800" b="1" dirty="0">
                <a:highlight>
                  <a:srgbClr val="FFFF00"/>
                </a:highlight>
              </a:rPr>
              <a:t>71% of consumers indicate a desire for a universal electronic health record to actively manage their healthcare</a:t>
            </a:r>
          </a:p>
          <a:p>
            <a:r>
              <a:rPr lang="en-US" sz="1000" dirty="0"/>
              <a:t/>
            </a:r>
            <a:br>
              <a:rPr lang="en-US" sz="1000" dirty="0"/>
            </a:br>
            <a:endParaRPr lang="en-US" sz="1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2940D-29CC-FE40-B073-48A8CC2EB50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2907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while consumers may not have perfect vision when it comes to examining their healthcare options, their preferences are coming quickly into focus. </a:t>
            </a:r>
          </a:p>
          <a:p>
            <a:r>
              <a:rPr lang="en-US" dirty="0"/>
              <a:t>Consumers choose and use healthcare based on a combination of attitudes and preferences related to satisfaction, quality, convenience and personalization.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the majority of survey respondents across all demographics report being digitally active and fluent, indicating readiness for increased digital healthcare</a:t>
            </a:r>
          </a:p>
          <a:p>
            <a:endParaRPr lang="en-US" dirty="0"/>
          </a:p>
          <a:p>
            <a:r>
              <a:rPr lang="en-US" sz="1600" dirty="0"/>
              <a:t>Building on the convergence of digitalization and personalization depends on an organization’s technical preparedness and ability to create a seamless, trustworthy experience. </a:t>
            </a:r>
          </a:p>
          <a:p>
            <a:pPr lvl="1"/>
            <a:r>
              <a:rPr lang="en-US" sz="1600" dirty="0">
                <a:highlight>
                  <a:srgbClr val="FFFF00"/>
                </a:highlight>
              </a:rPr>
              <a:t>Huron’s research finds that </a:t>
            </a:r>
            <a:r>
              <a:rPr lang="en-US" sz="1600" b="1" dirty="0">
                <a:highlight>
                  <a:srgbClr val="FFFF00"/>
                </a:highlight>
              </a:rPr>
              <a:t>two-thirds of consumers want a single point of contact for their healthcare needs such as appointment scheduling and bill payment, </a:t>
            </a:r>
          </a:p>
          <a:p>
            <a:pPr lvl="1"/>
            <a:r>
              <a:rPr lang="en-US" sz="1600" dirty="0">
                <a:highlight>
                  <a:srgbClr val="FFFF00"/>
                </a:highlight>
              </a:rPr>
              <a:t>and </a:t>
            </a:r>
          </a:p>
          <a:p>
            <a:pPr lvl="1"/>
            <a:r>
              <a:rPr lang="en-US" sz="1600" b="1" dirty="0">
                <a:highlight>
                  <a:srgbClr val="FFFF00"/>
                </a:highlight>
              </a:rPr>
              <a:t>71% of consumers indicate a desire for a universal electronic health record to actively manage their healthcare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2940D-29CC-FE40-B073-48A8CC2EB50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2527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Referencing what is being discussed today: https://conv2xsymposium.com/agenda/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2940D-29CC-FE40-B073-48A8CC2EB50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1640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Encouragement to continue and to work together</a:t>
            </a:r>
          </a:p>
          <a:p>
            <a:endParaRPr lang="en-US" dirty="0"/>
          </a:p>
          <a:p>
            <a:r>
              <a:rPr lang="en-US" dirty="0"/>
              <a:t>Look how quick we pivoted when we had no choice  -- virtual care, etc. – stats from the early pandemic to show how quickly we pivoted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2940D-29CC-FE40-B073-48A8CC2EB50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1677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>
            <a:extLst>
              <a:ext uri="{FF2B5EF4-FFF2-40B4-BE49-F238E27FC236}">
                <a16:creationId xmlns:a16="http://schemas.microsoft.com/office/drawing/2014/main" xmlns="" id="{C83FCA35-0A75-CEB5-8887-E9DC225E7B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6823" y="4763249"/>
            <a:ext cx="4603059" cy="249299"/>
          </a:xfrm>
          <a:noFill/>
        </p:spPr>
        <p:txBody>
          <a:bodyPr wrap="square" lIns="0" tIns="0" rIns="0" bIns="0" rtlCol="0">
            <a:spAutoFit/>
          </a:bodyPr>
          <a:lstStyle>
            <a:lvl1pPr>
              <a:defRPr lang="en-US" sz="1800" b="0" i="0" kern="1200" spc="93">
                <a:solidFill>
                  <a:srgbClr val="925BF5"/>
                </a:solidFill>
                <a:ea typeface="Roboto" panose="02000000000000000000" pitchFamily="2" charset="0"/>
              </a:defRPr>
            </a:lvl1pPr>
          </a:lstStyle>
          <a:p>
            <a:pPr lvl="0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err="1"/>
              <a:t>Subheadline</a:t>
            </a:r>
            <a:r>
              <a:rPr lang="en-US"/>
              <a:t>—18PT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xmlns="" id="{927E7F00-084F-4D8C-9CC9-9E04F82C51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823" y="1959841"/>
            <a:ext cx="4603059" cy="2444296"/>
          </a:xfrm>
          <a:noFill/>
        </p:spPr>
        <p:txBody>
          <a:bodyPr wrap="square" lIns="0" tIns="0" rIns="0" bIns="0" rtlCol="0" anchor="b">
            <a:noAutofit/>
          </a:bodyPr>
          <a:lstStyle>
            <a:lvl1pPr>
              <a:lnSpc>
                <a:spcPct val="87000"/>
              </a:lnSpc>
              <a:defRPr lang="en-US" sz="4800" b="1" i="0" kern="1200" cap="none" spc="93" baseline="0" dirty="0">
                <a:solidFill>
                  <a:schemeClr val="bg1"/>
                </a:solidFill>
                <a:ea typeface="Roboto" panose="02000000000000000000" pitchFamily="2" charset="0"/>
              </a:defRPr>
            </a:lvl1pPr>
          </a:lstStyle>
          <a:p>
            <a:pPr lvl="0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/>
              <a:t>2 To 3 Line Title Header—48pt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A2F8ED6-DB9E-CEFC-4A9E-3C19BDB181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90893" y="535858"/>
            <a:ext cx="3441739" cy="106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8805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ubhead white - 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D31225-7D4E-E944-83BD-09FEC3E79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E7B5-F6B2-8B4B-83B7-B00C0C78A873}" type="slidenum">
              <a:rPr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16A10C-BC27-8C43-B0B6-4776704CA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and confidential. Do not forward.
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B77DCF3-9BB9-614A-8605-A89DA81616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192832" y="6270624"/>
            <a:ext cx="1734246" cy="53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0A9C19-190E-B64E-84ED-C5D97DDC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xmlns="" id="{D2E5F4AB-4E69-9F46-A404-E479FA3C75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099707"/>
            <a:ext cx="11430000" cy="772436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43344045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2" orient="horz" pos="88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Deep Purple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D31225-7D4E-E944-83BD-09FEC3E79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E7B5-F6B2-8B4B-83B7-B00C0C78A873}" type="slidenum">
              <a:rPr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16A10C-BC27-8C43-B0B6-4776704CA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and confidential. Do not forward.
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C4D1B30-C56C-5F46-BABC-0AAC2B33E9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192832" y="6270624"/>
            <a:ext cx="1734246" cy="536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0A9C19-190E-B64E-84ED-C5D97DDC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116CC8-742A-424C-BCB8-83B535C910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40411017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1" orient="horz" pos="88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Deep Purple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3C645B1-3037-FE40-A8E3-B9F6B65E6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E7B5-F6B2-8B4B-83B7-B00C0C78A873}" type="slidenum">
              <a:rPr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1E63699-D74E-7F49-B118-2C3E52377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and confidential. Do not forward.
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2D640CA-3747-4248-A4D6-809C8B0770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192832" y="6270624"/>
            <a:ext cx="1734246" cy="536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1A9EF7-00F3-4A4E-B61B-27772AAB2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032041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1" orient="horz" pos="88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Deep Purple+Ne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guitar, dark&#10;&#10;Description automatically generated">
            <a:extLst>
              <a:ext uri="{FF2B5EF4-FFF2-40B4-BE49-F238E27FC236}">
                <a16:creationId xmlns:a16="http://schemas.microsoft.com/office/drawing/2014/main" xmlns="" id="{2AE09524-03C1-790F-3575-C11E93760B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50" y="3175000"/>
            <a:ext cx="12179300" cy="3683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3C645B1-3037-FE40-A8E3-B9F6B65E6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E7B5-F6B2-8B4B-83B7-B00C0C78A873}" type="slidenum">
              <a:rPr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1E63699-D74E-7F49-B118-2C3E52377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and confidential. Do not forward.
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2D640CA-3747-4248-A4D6-809C8B0770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192832" y="6270624"/>
            <a:ext cx="1734246" cy="536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1A9EF7-00F3-4A4E-B61B-27772AAB2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4673696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1" orient="horz" pos="88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plit_Deep Purp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D31225-7D4E-E944-83BD-09FEC3E79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E7B5-F6B2-8B4B-83B7-B00C0C78A873}" type="slidenum">
              <a:rPr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16A10C-BC27-8C43-B0B6-4776704CA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and confidential. Do not forward.
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C4D1B30-C56C-5F46-BABC-0AAC2B33E9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192832" y="6270624"/>
            <a:ext cx="1734246" cy="536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0A9C19-190E-B64E-84ED-C5D97DDC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C7E5E4FC-6B29-5849-9F8E-E72813B93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09699"/>
            <a:ext cx="54102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895A6534-7922-F559-0180-B7A694EBF01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0" y="1409699"/>
            <a:ext cx="5410197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952735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1" orient="horz" pos="88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ubhead purp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D31225-7D4E-E944-83BD-09FEC3E79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DEE7B5-F6B2-8B4B-83B7-B00C0C78A8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16A10C-BC27-8C43-B0B6-4776704CA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Proprietary and confidential. Do not forward.
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0A9C19-190E-B64E-84ED-C5D97DDC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E6E9B25F-75AD-8C42-8C5D-FE107EA4E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957891"/>
            <a:ext cx="11430000" cy="42524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047E6A54-4C64-DD4A-BB90-37A1326638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196529"/>
            <a:ext cx="11430000" cy="341312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E68E6BC-1093-E24E-9260-94262DA762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192832" y="6270624"/>
            <a:ext cx="1734246" cy="53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886252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2" orient="horz" pos="88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subhead purp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D31225-7D4E-E944-83BD-09FEC3E79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DEE7B5-F6B2-8B4B-83B7-B00C0C78A8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16A10C-BC27-8C43-B0B6-4776704CA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Proprietary and confidential. Do not forward.
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0A9C19-190E-B64E-84ED-C5D97DDC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047E6A54-4C64-DD4A-BB90-37A1326638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196529"/>
            <a:ext cx="11430000" cy="341312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DAB1918-D86A-BE41-9902-770F46B02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192832" y="6270624"/>
            <a:ext cx="1734246" cy="53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440832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2" orient="horz" pos="88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Purple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D31225-7D4E-E944-83BD-09FEC3E79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DEE7B5-F6B2-8B4B-83B7-B00C0C78A8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16A10C-BC27-8C43-B0B6-4776704CA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Proprietary and confidential. Do not forward.
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B77DCF3-9BB9-614A-8605-A89DA81616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192832" y="6381253"/>
            <a:ext cx="1734246" cy="3153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0A9C19-190E-B64E-84ED-C5D97DDC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xmlns="" id="{F82F97EF-ED04-D34D-8EE4-6CD5AB22FF4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1000" y="1409700"/>
            <a:ext cx="11430000" cy="48006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Wingdings" charset="2"/>
              <a:buNone/>
              <a:tabLst>
                <a:tab pos="11277318" algn="r"/>
              </a:tabLst>
              <a:defRPr sz="2400" b="0">
                <a:solidFill>
                  <a:schemeClr val="bg1"/>
                </a:solidFill>
              </a:defRPr>
            </a:lvl1pPr>
            <a:lvl2pPr marL="393700" indent="-266700">
              <a:lnSpc>
                <a:spcPct val="95000"/>
              </a:lnSpc>
              <a:spcBef>
                <a:spcPts val="0"/>
              </a:spcBef>
              <a:buClr>
                <a:schemeClr val="bg1"/>
              </a:buClr>
              <a:tabLst>
                <a:tab pos="11276013" algn="r"/>
              </a:tabLst>
              <a:defRPr sz="2000" b="0">
                <a:solidFill>
                  <a:schemeClr val="bg1"/>
                </a:solidFill>
              </a:defRPr>
            </a:lvl2pPr>
            <a:lvl3pPr marL="1371600" indent="-292608">
              <a:lnSpc>
                <a:spcPct val="95000"/>
              </a:lnSpc>
              <a:spcAft>
                <a:spcPts val="600"/>
              </a:spcAft>
              <a:buClr>
                <a:schemeClr val="tx1"/>
              </a:buClr>
              <a:tabLst>
                <a:tab pos="11277318" algn="r"/>
              </a:tabLst>
              <a:defRPr sz="2667">
                <a:solidFill>
                  <a:schemeClr val="tx1"/>
                </a:solidFill>
              </a:defRPr>
            </a:lvl3pPr>
            <a:lvl4pPr marL="1648843" indent="-232828">
              <a:lnSpc>
                <a:spcPct val="95000"/>
              </a:lnSpc>
              <a:buClr>
                <a:schemeClr val="tx1"/>
              </a:buClr>
              <a:tabLst/>
              <a:defRPr sz="2400" baseline="0">
                <a:solidFill>
                  <a:schemeClr val="tx1"/>
                </a:solidFill>
              </a:defRPr>
            </a:lvl4pPr>
            <a:lvl5pPr marL="1917652" indent="-232828">
              <a:buClr>
                <a:schemeClr val="tx1"/>
              </a:buClr>
              <a:defRPr sz="2133">
                <a:solidFill>
                  <a:schemeClr val="tx1"/>
                </a:solidFill>
              </a:defRPr>
            </a:lvl5pPr>
            <a:lvl6pPr marL="2114498" indent="-160863">
              <a:defRPr sz="1867"/>
            </a:lvl6pPr>
            <a:lvl7pPr marL="2294409" indent="-171446">
              <a:defRPr sz="1600"/>
            </a:lvl7pPr>
            <a:lvl8pPr marL="2410824" indent="-126997"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xmlns="" val="187660100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2" orient="horz" pos="88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Split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xmlns="" id="{0AD94567-4DC9-6F41-A7D9-ED0A38C09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xmlns="" id="{D2546026-1439-6642-B1DA-0B570360E593}"/>
              </a:ext>
            </a:extLst>
          </p:cNvPr>
          <p:cNvSpPr/>
          <p:nvPr userDrawn="1"/>
        </p:nvSpPr>
        <p:spPr bwMode="auto">
          <a:xfrm>
            <a:off x="1" y="-1"/>
            <a:ext cx="6868476" cy="6857953"/>
          </a:xfrm>
          <a:custGeom>
            <a:avLst/>
            <a:gdLst>
              <a:gd name="connsiteX0" fmla="*/ 18288 w 5148072"/>
              <a:gd name="connsiteY0" fmla="*/ 0 h 5175504"/>
              <a:gd name="connsiteX1" fmla="*/ 3739896 w 5148072"/>
              <a:gd name="connsiteY1" fmla="*/ 0 h 5175504"/>
              <a:gd name="connsiteX2" fmla="*/ 5148072 w 5148072"/>
              <a:gd name="connsiteY2" fmla="*/ 5175504 h 5175504"/>
              <a:gd name="connsiteX3" fmla="*/ 0 w 5148072"/>
              <a:gd name="connsiteY3" fmla="*/ 5175504 h 5175504"/>
              <a:gd name="connsiteX4" fmla="*/ 18288 w 5148072"/>
              <a:gd name="connsiteY4" fmla="*/ 0 h 5175504"/>
              <a:gd name="connsiteX0" fmla="*/ 9144 w 5148072"/>
              <a:gd name="connsiteY0" fmla="*/ 0 h 5175504"/>
              <a:gd name="connsiteX1" fmla="*/ 3739896 w 5148072"/>
              <a:gd name="connsiteY1" fmla="*/ 0 h 5175504"/>
              <a:gd name="connsiteX2" fmla="*/ 5148072 w 5148072"/>
              <a:gd name="connsiteY2" fmla="*/ 5175504 h 5175504"/>
              <a:gd name="connsiteX3" fmla="*/ 0 w 5148072"/>
              <a:gd name="connsiteY3" fmla="*/ 5175504 h 5175504"/>
              <a:gd name="connsiteX4" fmla="*/ 9144 w 5148072"/>
              <a:gd name="connsiteY4" fmla="*/ 0 h 5175504"/>
              <a:gd name="connsiteX0" fmla="*/ 9144 w 5148072"/>
              <a:gd name="connsiteY0" fmla="*/ 0 h 5195824"/>
              <a:gd name="connsiteX1" fmla="*/ 3739896 w 5148072"/>
              <a:gd name="connsiteY1" fmla="*/ 0 h 5195824"/>
              <a:gd name="connsiteX2" fmla="*/ 5148072 w 5148072"/>
              <a:gd name="connsiteY2" fmla="*/ 5175504 h 5195824"/>
              <a:gd name="connsiteX3" fmla="*/ 0 w 5148072"/>
              <a:gd name="connsiteY3" fmla="*/ 5195824 h 5195824"/>
              <a:gd name="connsiteX4" fmla="*/ 9144 w 5148072"/>
              <a:gd name="connsiteY4" fmla="*/ 0 h 5195824"/>
              <a:gd name="connsiteX0" fmla="*/ 0 w 5149088"/>
              <a:gd name="connsiteY0" fmla="*/ 0 h 5195824"/>
              <a:gd name="connsiteX1" fmla="*/ 3740912 w 5149088"/>
              <a:gd name="connsiteY1" fmla="*/ 0 h 5195824"/>
              <a:gd name="connsiteX2" fmla="*/ 5149088 w 5149088"/>
              <a:gd name="connsiteY2" fmla="*/ 5175504 h 5195824"/>
              <a:gd name="connsiteX3" fmla="*/ 1016 w 5149088"/>
              <a:gd name="connsiteY3" fmla="*/ 5195824 h 5195824"/>
              <a:gd name="connsiteX4" fmla="*/ 0 w 5149088"/>
              <a:gd name="connsiteY4" fmla="*/ 0 h 5195824"/>
              <a:gd name="connsiteX0" fmla="*/ 0 w 5149088"/>
              <a:gd name="connsiteY0" fmla="*/ 0 h 5185664"/>
              <a:gd name="connsiteX1" fmla="*/ 3740912 w 5149088"/>
              <a:gd name="connsiteY1" fmla="*/ 0 h 5185664"/>
              <a:gd name="connsiteX2" fmla="*/ 5149088 w 5149088"/>
              <a:gd name="connsiteY2" fmla="*/ 5175504 h 5185664"/>
              <a:gd name="connsiteX3" fmla="*/ 1016 w 5149088"/>
              <a:gd name="connsiteY3" fmla="*/ 5185664 h 5185664"/>
              <a:gd name="connsiteX4" fmla="*/ 0 w 5149088"/>
              <a:gd name="connsiteY4" fmla="*/ 0 h 5185664"/>
              <a:gd name="connsiteX0" fmla="*/ 0 w 5142213"/>
              <a:gd name="connsiteY0" fmla="*/ 0 h 5185664"/>
              <a:gd name="connsiteX1" fmla="*/ 3740912 w 5142213"/>
              <a:gd name="connsiteY1" fmla="*/ 0 h 5185664"/>
              <a:gd name="connsiteX2" fmla="*/ 5142213 w 5142213"/>
              <a:gd name="connsiteY2" fmla="*/ 5161753 h 5185664"/>
              <a:gd name="connsiteX3" fmla="*/ 1016 w 5142213"/>
              <a:gd name="connsiteY3" fmla="*/ 5185664 h 5185664"/>
              <a:gd name="connsiteX4" fmla="*/ 0 w 5142213"/>
              <a:gd name="connsiteY4" fmla="*/ 0 h 5185664"/>
              <a:gd name="connsiteX0" fmla="*/ 0 w 5142213"/>
              <a:gd name="connsiteY0" fmla="*/ 0 h 5178789"/>
              <a:gd name="connsiteX1" fmla="*/ 3740912 w 5142213"/>
              <a:gd name="connsiteY1" fmla="*/ 0 h 5178789"/>
              <a:gd name="connsiteX2" fmla="*/ 5142213 w 5142213"/>
              <a:gd name="connsiteY2" fmla="*/ 5161753 h 5178789"/>
              <a:gd name="connsiteX3" fmla="*/ 1016 w 5142213"/>
              <a:gd name="connsiteY3" fmla="*/ 5178789 h 5178789"/>
              <a:gd name="connsiteX4" fmla="*/ 0 w 5142213"/>
              <a:gd name="connsiteY4" fmla="*/ 0 h 5178789"/>
              <a:gd name="connsiteX0" fmla="*/ 0 w 5151357"/>
              <a:gd name="connsiteY0" fmla="*/ 0 h 5178789"/>
              <a:gd name="connsiteX1" fmla="*/ 3740912 w 5151357"/>
              <a:gd name="connsiteY1" fmla="*/ 0 h 5178789"/>
              <a:gd name="connsiteX2" fmla="*/ 5151357 w 5151357"/>
              <a:gd name="connsiteY2" fmla="*/ 5143465 h 5178789"/>
              <a:gd name="connsiteX3" fmla="*/ 1016 w 5151357"/>
              <a:gd name="connsiteY3" fmla="*/ 5178789 h 5178789"/>
              <a:gd name="connsiteX4" fmla="*/ 0 w 5151357"/>
              <a:gd name="connsiteY4" fmla="*/ 0 h 5178789"/>
              <a:gd name="connsiteX0" fmla="*/ 0 w 5151357"/>
              <a:gd name="connsiteY0" fmla="*/ 0 h 5143465"/>
              <a:gd name="connsiteX1" fmla="*/ 3740912 w 5151357"/>
              <a:gd name="connsiteY1" fmla="*/ 0 h 5143465"/>
              <a:gd name="connsiteX2" fmla="*/ 5151357 w 5151357"/>
              <a:gd name="connsiteY2" fmla="*/ 5143465 h 5143465"/>
              <a:gd name="connsiteX3" fmla="*/ 1016 w 5151357"/>
              <a:gd name="connsiteY3" fmla="*/ 5142213 h 5143465"/>
              <a:gd name="connsiteX4" fmla="*/ 0 w 5151357"/>
              <a:gd name="connsiteY4" fmla="*/ 0 h 514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51357" h="5143465">
                <a:moveTo>
                  <a:pt x="0" y="0"/>
                </a:moveTo>
                <a:lnTo>
                  <a:pt x="3740912" y="0"/>
                </a:lnTo>
                <a:lnTo>
                  <a:pt x="5151357" y="5143465"/>
                </a:lnTo>
                <a:lnTo>
                  <a:pt x="1016" y="5142213"/>
                </a:lnTo>
                <a:cubicBezTo>
                  <a:pt x="677" y="3410272"/>
                  <a:pt x="339" y="1731941"/>
                  <a:pt x="0" y="0"/>
                </a:cubicBezTo>
                <a:close/>
              </a:path>
            </a:pathLst>
          </a:custGeom>
          <a:solidFill>
            <a:srgbClr val="7F3A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24384" rIns="121920" bIns="24384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7F3AFF"/>
              </a:solidFill>
              <a:effectLst/>
              <a:latin typeface="Arial" panose="020B0604020202020204" pitchFamily="34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0FEF8323-33D1-A948-B86E-655F8C651AA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81000" y="6591300"/>
            <a:ext cx="365760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DEE7B5-F6B2-8B4B-83B7-B00C0C78A8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xmlns="" id="{B2C8FF18-B641-FB4D-B5B6-D968C9EE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3268" y="6591300"/>
            <a:ext cx="2111466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Proprietary and confidential. Do not forward.
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5059AD5D-44CE-6F4D-B0C4-F4246F77D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1"/>
            <a:ext cx="11430000" cy="77243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CB8E953-3C3D-924B-AC9B-7232A0FF16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192832" y="6270624"/>
            <a:ext cx="1734246" cy="53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8531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s"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xmlns="" id="{0AD94567-4DC9-6F41-A7D9-ED0A38C09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xmlns="" id="{D2546026-1439-6642-B1DA-0B570360E593}"/>
              </a:ext>
            </a:extLst>
          </p:cNvPr>
          <p:cNvSpPr/>
          <p:nvPr userDrawn="1"/>
        </p:nvSpPr>
        <p:spPr bwMode="auto">
          <a:xfrm>
            <a:off x="1" y="-1"/>
            <a:ext cx="6868476" cy="6857953"/>
          </a:xfrm>
          <a:custGeom>
            <a:avLst/>
            <a:gdLst>
              <a:gd name="connsiteX0" fmla="*/ 18288 w 5148072"/>
              <a:gd name="connsiteY0" fmla="*/ 0 h 5175504"/>
              <a:gd name="connsiteX1" fmla="*/ 3739896 w 5148072"/>
              <a:gd name="connsiteY1" fmla="*/ 0 h 5175504"/>
              <a:gd name="connsiteX2" fmla="*/ 5148072 w 5148072"/>
              <a:gd name="connsiteY2" fmla="*/ 5175504 h 5175504"/>
              <a:gd name="connsiteX3" fmla="*/ 0 w 5148072"/>
              <a:gd name="connsiteY3" fmla="*/ 5175504 h 5175504"/>
              <a:gd name="connsiteX4" fmla="*/ 18288 w 5148072"/>
              <a:gd name="connsiteY4" fmla="*/ 0 h 5175504"/>
              <a:gd name="connsiteX0" fmla="*/ 9144 w 5148072"/>
              <a:gd name="connsiteY0" fmla="*/ 0 h 5175504"/>
              <a:gd name="connsiteX1" fmla="*/ 3739896 w 5148072"/>
              <a:gd name="connsiteY1" fmla="*/ 0 h 5175504"/>
              <a:gd name="connsiteX2" fmla="*/ 5148072 w 5148072"/>
              <a:gd name="connsiteY2" fmla="*/ 5175504 h 5175504"/>
              <a:gd name="connsiteX3" fmla="*/ 0 w 5148072"/>
              <a:gd name="connsiteY3" fmla="*/ 5175504 h 5175504"/>
              <a:gd name="connsiteX4" fmla="*/ 9144 w 5148072"/>
              <a:gd name="connsiteY4" fmla="*/ 0 h 5175504"/>
              <a:gd name="connsiteX0" fmla="*/ 9144 w 5148072"/>
              <a:gd name="connsiteY0" fmla="*/ 0 h 5195824"/>
              <a:gd name="connsiteX1" fmla="*/ 3739896 w 5148072"/>
              <a:gd name="connsiteY1" fmla="*/ 0 h 5195824"/>
              <a:gd name="connsiteX2" fmla="*/ 5148072 w 5148072"/>
              <a:gd name="connsiteY2" fmla="*/ 5175504 h 5195824"/>
              <a:gd name="connsiteX3" fmla="*/ 0 w 5148072"/>
              <a:gd name="connsiteY3" fmla="*/ 5195824 h 5195824"/>
              <a:gd name="connsiteX4" fmla="*/ 9144 w 5148072"/>
              <a:gd name="connsiteY4" fmla="*/ 0 h 5195824"/>
              <a:gd name="connsiteX0" fmla="*/ 0 w 5149088"/>
              <a:gd name="connsiteY0" fmla="*/ 0 h 5195824"/>
              <a:gd name="connsiteX1" fmla="*/ 3740912 w 5149088"/>
              <a:gd name="connsiteY1" fmla="*/ 0 h 5195824"/>
              <a:gd name="connsiteX2" fmla="*/ 5149088 w 5149088"/>
              <a:gd name="connsiteY2" fmla="*/ 5175504 h 5195824"/>
              <a:gd name="connsiteX3" fmla="*/ 1016 w 5149088"/>
              <a:gd name="connsiteY3" fmla="*/ 5195824 h 5195824"/>
              <a:gd name="connsiteX4" fmla="*/ 0 w 5149088"/>
              <a:gd name="connsiteY4" fmla="*/ 0 h 5195824"/>
              <a:gd name="connsiteX0" fmla="*/ 0 w 5149088"/>
              <a:gd name="connsiteY0" fmla="*/ 0 h 5185664"/>
              <a:gd name="connsiteX1" fmla="*/ 3740912 w 5149088"/>
              <a:gd name="connsiteY1" fmla="*/ 0 h 5185664"/>
              <a:gd name="connsiteX2" fmla="*/ 5149088 w 5149088"/>
              <a:gd name="connsiteY2" fmla="*/ 5175504 h 5185664"/>
              <a:gd name="connsiteX3" fmla="*/ 1016 w 5149088"/>
              <a:gd name="connsiteY3" fmla="*/ 5185664 h 5185664"/>
              <a:gd name="connsiteX4" fmla="*/ 0 w 5149088"/>
              <a:gd name="connsiteY4" fmla="*/ 0 h 5185664"/>
              <a:gd name="connsiteX0" fmla="*/ 0 w 5142213"/>
              <a:gd name="connsiteY0" fmla="*/ 0 h 5185664"/>
              <a:gd name="connsiteX1" fmla="*/ 3740912 w 5142213"/>
              <a:gd name="connsiteY1" fmla="*/ 0 h 5185664"/>
              <a:gd name="connsiteX2" fmla="*/ 5142213 w 5142213"/>
              <a:gd name="connsiteY2" fmla="*/ 5161753 h 5185664"/>
              <a:gd name="connsiteX3" fmla="*/ 1016 w 5142213"/>
              <a:gd name="connsiteY3" fmla="*/ 5185664 h 5185664"/>
              <a:gd name="connsiteX4" fmla="*/ 0 w 5142213"/>
              <a:gd name="connsiteY4" fmla="*/ 0 h 5185664"/>
              <a:gd name="connsiteX0" fmla="*/ 0 w 5142213"/>
              <a:gd name="connsiteY0" fmla="*/ 0 h 5178789"/>
              <a:gd name="connsiteX1" fmla="*/ 3740912 w 5142213"/>
              <a:gd name="connsiteY1" fmla="*/ 0 h 5178789"/>
              <a:gd name="connsiteX2" fmla="*/ 5142213 w 5142213"/>
              <a:gd name="connsiteY2" fmla="*/ 5161753 h 5178789"/>
              <a:gd name="connsiteX3" fmla="*/ 1016 w 5142213"/>
              <a:gd name="connsiteY3" fmla="*/ 5178789 h 5178789"/>
              <a:gd name="connsiteX4" fmla="*/ 0 w 5142213"/>
              <a:gd name="connsiteY4" fmla="*/ 0 h 5178789"/>
              <a:gd name="connsiteX0" fmla="*/ 0 w 5151357"/>
              <a:gd name="connsiteY0" fmla="*/ 0 h 5178789"/>
              <a:gd name="connsiteX1" fmla="*/ 3740912 w 5151357"/>
              <a:gd name="connsiteY1" fmla="*/ 0 h 5178789"/>
              <a:gd name="connsiteX2" fmla="*/ 5151357 w 5151357"/>
              <a:gd name="connsiteY2" fmla="*/ 5143465 h 5178789"/>
              <a:gd name="connsiteX3" fmla="*/ 1016 w 5151357"/>
              <a:gd name="connsiteY3" fmla="*/ 5178789 h 5178789"/>
              <a:gd name="connsiteX4" fmla="*/ 0 w 5151357"/>
              <a:gd name="connsiteY4" fmla="*/ 0 h 5178789"/>
              <a:gd name="connsiteX0" fmla="*/ 0 w 5151357"/>
              <a:gd name="connsiteY0" fmla="*/ 0 h 5143465"/>
              <a:gd name="connsiteX1" fmla="*/ 3740912 w 5151357"/>
              <a:gd name="connsiteY1" fmla="*/ 0 h 5143465"/>
              <a:gd name="connsiteX2" fmla="*/ 5151357 w 5151357"/>
              <a:gd name="connsiteY2" fmla="*/ 5143465 h 5143465"/>
              <a:gd name="connsiteX3" fmla="*/ 1016 w 5151357"/>
              <a:gd name="connsiteY3" fmla="*/ 5142213 h 5143465"/>
              <a:gd name="connsiteX4" fmla="*/ 0 w 5151357"/>
              <a:gd name="connsiteY4" fmla="*/ 0 h 514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51357" h="5143465">
                <a:moveTo>
                  <a:pt x="0" y="0"/>
                </a:moveTo>
                <a:lnTo>
                  <a:pt x="3740912" y="0"/>
                </a:lnTo>
                <a:lnTo>
                  <a:pt x="5151357" y="5143465"/>
                </a:lnTo>
                <a:lnTo>
                  <a:pt x="1016" y="5142213"/>
                </a:lnTo>
                <a:cubicBezTo>
                  <a:pt x="677" y="3410272"/>
                  <a:pt x="339" y="1731941"/>
                  <a:pt x="0" y="0"/>
                </a:cubicBezTo>
                <a:close/>
              </a:path>
            </a:pathLst>
          </a:custGeom>
          <a:solidFill>
            <a:srgbClr val="7F3A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24384" rIns="121920" bIns="24384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err="1">
              <a:ln>
                <a:noFill/>
              </a:ln>
              <a:solidFill>
                <a:srgbClr val="7F3AFF"/>
              </a:solidFill>
              <a:effectLst/>
              <a:latin typeface="Arial" panose="020B0604020202020204" pitchFamily="34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4AF24908-BB2D-2B4C-B58D-33FCDD83E3A1}"/>
              </a:ext>
            </a:extLst>
          </p:cNvPr>
          <p:cNvSpPr/>
          <p:nvPr userDrawn="1"/>
        </p:nvSpPr>
        <p:spPr bwMode="auto">
          <a:xfrm>
            <a:off x="249364" y="1137533"/>
            <a:ext cx="5732379" cy="5732379"/>
          </a:xfrm>
          <a:prstGeom prst="ellipse">
            <a:avLst/>
          </a:prstGeom>
          <a:solidFill>
            <a:srgbClr val="925BF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24384" rIns="121920" bIns="24384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err="1">
              <a:ln>
                <a:noFill/>
              </a:ln>
              <a:effectLst/>
              <a:latin typeface="Arial" panose="020B0604020202020204" pitchFamily="34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0725" y="4072496"/>
            <a:ext cx="4898815" cy="16222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/>
          </a:bodyPr>
          <a:lstStyle>
            <a:lvl1pPr>
              <a:defRPr lang="en-US" sz="3733" b="0" i="0" cap="all" baseline="0" dirty="0">
                <a:solidFill>
                  <a:schemeClr val="bg1"/>
                </a:solidFill>
              </a:defRPr>
            </a:lvl1pPr>
          </a:lstStyle>
          <a:p>
            <a:pPr lvl="0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/>
              <a:t>HEADER—26PT</a:t>
            </a:r>
            <a:br>
              <a:rPr lang="en-US"/>
            </a:br>
            <a:r>
              <a:rPr lang="en-US"/>
              <a:t>IMAGE RIGHT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6867645" y="260301"/>
            <a:ext cx="5170024" cy="6597699"/>
          </a:xfrm>
        </p:spPr>
        <p:txBody>
          <a:bodyPr/>
          <a:lstStyle>
            <a:lvl1pPr>
              <a:lnSpc>
                <a:spcPct val="100000"/>
              </a:lnSpc>
              <a:spcBef>
                <a:spcPts val="667"/>
              </a:spcBef>
              <a:defRPr sz="2133" b="0" i="0" baseline="0">
                <a:solidFill>
                  <a:srgbClr val="FFFFFF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173562" indent="-124881">
              <a:lnSpc>
                <a:spcPct val="100000"/>
              </a:lnSpc>
              <a:spcBef>
                <a:spcPts val="133"/>
              </a:spcBef>
              <a:defRPr sz="2133" b="0" i="0">
                <a:solidFill>
                  <a:srgbClr val="FFFFFF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353475" indent="-150280">
              <a:lnSpc>
                <a:spcPct val="100000"/>
              </a:lnSpc>
              <a:defRPr sz="1867" b="0" i="0">
                <a:solidFill>
                  <a:srgbClr val="FFFFFF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467772" indent="-112181">
              <a:lnSpc>
                <a:spcPct val="100000"/>
              </a:lnSpc>
              <a:tabLst/>
              <a:defRPr sz="1467" b="0" i="0">
                <a:solidFill>
                  <a:srgbClr val="FFFFFF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609585" indent="-126997">
              <a:lnSpc>
                <a:spcPct val="100000"/>
              </a:lnSpc>
              <a:defRPr sz="1400" b="0" i="0">
                <a:solidFill>
                  <a:srgbClr val="FFFFFF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734466" indent="-97364">
              <a:defRPr sz="1133" b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6pPr>
            <a:lvl7pPr marL="857229" indent="-112181">
              <a:defRPr sz="1067" b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7pPr>
            <a:lvl8pPr marL="948243" indent="-84665">
              <a:defRPr sz="1000" b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8pPr>
          </a:lstStyle>
          <a:p>
            <a:pPr lvl="0"/>
            <a:r>
              <a:rPr lang="en-US"/>
              <a:t>Paragraph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xmlns="" id="{B665D0D4-478E-544C-AF4B-A79A3D215A5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81000" y="6591300"/>
            <a:ext cx="365760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DEE7B5-F6B2-8B4B-83B7-B00C0C78A8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xmlns="" id="{CC70DD12-4C79-BA4A-94AF-E5772639C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3267" y="6591300"/>
            <a:ext cx="2105679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Proprietary and confidential. Do not forward.
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C9F38DF-907A-304D-902C-DFFB1B592E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192832" y="6270624"/>
            <a:ext cx="1734246" cy="53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8731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/Subhead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55F2DC7-63BB-ED83-B30E-A341438847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350" y="3175000"/>
            <a:ext cx="12179300" cy="3683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F8F3E3B-BDE2-5F5A-EAB4-4B52BE3361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192832" y="6270624"/>
            <a:ext cx="1734246" cy="536575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xmlns="" id="{AF1330FD-3D5B-18AA-32C3-B9004C8F20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6823" y="4763249"/>
            <a:ext cx="4603059" cy="249299"/>
          </a:xfrm>
          <a:noFill/>
        </p:spPr>
        <p:txBody>
          <a:bodyPr wrap="square" lIns="0" tIns="0" rIns="0" bIns="0" rtlCol="0">
            <a:spAutoFit/>
          </a:bodyPr>
          <a:lstStyle>
            <a:lvl1pPr>
              <a:defRPr lang="en-US" sz="1800" b="0" i="0" kern="1200" spc="93">
                <a:solidFill>
                  <a:srgbClr val="925BF5"/>
                </a:solidFill>
                <a:ea typeface="Roboto" panose="02000000000000000000" pitchFamily="2" charset="0"/>
              </a:defRPr>
            </a:lvl1pPr>
          </a:lstStyle>
          <a:p>
            <a:pPr lvl="0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err="1"/>
              <a:t>Subheadline</a:t>
            </a:r>
            <a:r>
              <a:rPr lang="en-US"/>
              <a:t>—18PT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CC7940A5-54BA-AFF4-0E80-612C558BCC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823" y="1959841"/>
            <a:ext cx="4603059" cy="2444296"/>
          </a:xfrm>
          <a:noFill/>
        </p:spPr>
        <p:txBody>
          <a:bodyPr wrap="square" lIns="0" tIns="0" rIns="0" bIns="0" rtlCol="0" anchor="b">
            <a:noAutofit/>
          </a:bodyPr>
          <a:lstStyle>
            <a:lvl1pPr>
              <a:lnSpc>
                <a:spcPct val="87000"/>
              </a:lnSpc>
              <a:defRPr lang="en-US" sz="4800" b="1" i="0" kern="1200" cap="none" spc="93" baseline="0" dirty="0">
                <a:solidFill>
                  <a:schemeClr val="bg2"/>
                </a:solidFill>
                <a:ea typeface="Roboto" panose="02000000000000000000" pitchFamily="2" charset="0"/>
              </a:defRPr>
            </a:lvl1pPr>
          </a:lstStyle>
          <a:p>
            <a:pPr lvl="0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/>
              <a:t>2 To 3 Line Title Header—48pt</a:t>
            </a:r>
          </a:p>
        </p:txBody>
      </p:sp>
    </p:spTree>
    <p:extLst>
      <p:ext uri="{BB962C8B-B14F-4D97-AF65-F5344CB8AC3E}">
        <p14:creationId xmlns:p14="http://schemas.microsoft.com/office/powerpoint/2010/main" xmlns="" val="1559829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1" orient="horz" pos="88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Deep Purp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>
            <a:extLst>
              <a:ext uri="{FF2B5EF4-FFF2-40B4-BE49-F238E27FC236}">
                <a16:creationId xmlns:a16="http://schemas.microsoft.com/office/drawing/2014/main" xmlns="" id="{C83FCA35-0A75-CEB5-8887-E9DC225E7B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40351" y="4544587"/>
            <a:ext cx="6511299" cy="249299"/>
          </a:xfrm>
          <a:noFill/>
        </p:spPr>
        <p:txBody>
          <a:bodyPr wrap="square" lIns="0" tIns="0" rIns="0" bIns="0" rtlCol="0">
            <a:spAutoFit/>
          </a:bodyPr>
          <a:lstStyle>
            <a:lvl1pPr algn="ctr">
              <a:defRPr lang="en-US" sz="1800" b="0" i="0" kern="1200" spc="93">
                <a:solidFill>
                  <a:srgbClr val="925BF5"/>
                </a:solidFill>
                <a:ea typeface="Roboto" panose="02000000000000000000" pitchFamily="2" charset="0"/>
              </a:defRPr>
            </a:lvl1pPr>
          </a:lstStyle>
          <a:p>
            <a:pPr lvl="0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err="1"/>
              <a:t>Subheadline</a:t>
            </a:r>
            <a:r>
              <a:rPr lang="en-US"/>
              <a:t>—18PT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xmlns="" id="{927E7F00-084F-4D8C-9CC9-9E04F82C51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40351" y="3031433"/>
            <a:ext cx="6511299" cy="1154041"/>
          </a:xfrm>
          <a:noFill/>
        </p:spPr>
        <p:txBody>
          <a:bodyPr wrap="square" lIns="0" tIns="0" rIns="0" bIns="0" rtlCol="0" anchor="b">
            <a:noAutofit/>
          </a:bodyPr>
          <a:lstStyle>
            <a:lvl1pPr algn="ctr">
              <a:lnSpc>
                <a:spcPct val="87000"/>
              </a:lnSpc>
              <a:defRPr lang="en-US" sz="4800" b="1" i="0" kern="1200" cap="none" spc="93" baseline="0" dirty="0">
                <a:solidFill>
                  <a:schemeClr val="bg1"/>
                </a:solidFill>
                <a:ea typeface="Roboto" panose="02000000000000000000" pitchFamily="2" charset="0"/>
              </a:defRPr>
            </a:lvl1pPr>
          </a:lstStyle>
          <a:p>
            <a:pPr lvl="0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xmlns="" val="2674040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hit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431A71F0-F2C9-83FB-D814-BF212908D5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40351" y="3719642"/>
            <a:ext cx="6511299" cy="249299"/>
          </a:xfrm>
          <a:noFill/>
        </p:spPr>
        <p:txBody>
          <a:bodyPr wrap="square" lIns="0" tIns="0" rIns="0" bIns="0" rtlCol="0">
            <a:spAutoFit/>
          </a:bodyPr>
          <a:lstStyle>
            <a:lvl1pPr algn="ctr">
              <a:defRPr lang="en-US" sz="1800" b="0" i="0" kern="1200" spc="93">
                <a:solidFill>
                  <a:srgbClr val="925BF5"/>
                </a:solidFill>
                <a:ea typeface="Roboto" panose="02000000000000000000" pitchFamily="2" charset="0"/>
              </a:defRPr>
            </a:lvl1pPr>
          </a:lstStyle>
          <a:p>
            <a:pPr lvl="0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err="1"/>
              <a:t>Subheadline</a:t>
            </a:r>
            <a:r>
              <a:rPr lang="en-US"/>
              <a:t>—18PT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xmlns="" id="{D5451957-72D6-FCAC-4746-DE11192F1F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40351" y="2206488"/>
            <a:ext cx="6511299" cy="1154041"/>
          </a:xfrm>
          <a:noFill/>
        </p:spPr>
        <p:txBody>
          <a:bodyPr wrap="square" lIns="0" tIns="0" rIns="0" bIns="0" rtlCol="0" anchor="b">
            <a:noAutofit/>
          </a:bodyPr>
          <a:lstStyle>
            <a:lvl1pPr algn="ctr">
              <a:lnSpc>
                <a:spcPct val="87000"/>
              </a:lnSpc>
              <a:defRPr lang="en-US" sz="4800" b="1" i="0" kern="1200" cap="none" spc="93" baseline="0" dirty="0">
                <a:solidFill>
                  <a:schemeClr val="tx2"/>
                </a:solidFill>
                <a:ea typeface="Roboto" panose="02000000000000000000" pitchFamily="2" charset="0"/>
              </a:defRPr>
            </a:lvl1pPr>
          </a:lstStyle>
          <a:p>
            <a:pPr lvl="0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xmlns="" val="3839920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Deep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xmlns="" id="{7D1E1AFE-E607-A248-AED3-D7D93F3658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B2B5EE90-237A-3C41-AD73-747FD1DD4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99568" y="0"/>
            <a:ext cx="7192433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01D3F5E-AB9C-684E-A89C-0ADD8FB03586}"/>
              </a:ext>
            </a:extLst>
          </p:cNvPr>
          <p:cNvSpPr/>
          <p:nvPr userDrawn="1"/>
        </p:nvSpPr>
        <p:spPr>
          <a:xfrm>
            <a:off x="4873752" y="0"/>
            <a:ext cx="7318248" cy="6857952"/>
          </a:xfrm>
          <a:prstGeom prst="rect">
            <a:avLst/>
          </a:prstGeom>
          <a:solidFill>
            <a:srgbClr val="2E0565"/>
          </a:solidFill>
        </p:spPr>
        <p:txBody>
          <a:bodyPr wrap="square" rtlCol="0" anchor="ctr">
            <a:spAutoFit/>
          </a:bodyPr>
          <a:lstStyle/>
          <a:p>
            <a:pPr algn="l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xmlns="" id="{D794FF57-D499-5C4E-A211-B21C8F36F17D}"/>
              </a:ext>
            </a:extLst>
          </p:cNvPr>
          <p:cNvSpPr/>
          <p:nvPr userDrawn="1"/>
        </p:nvSpPr>
        <p:spPr bwMode="auto">
          <a:xfrm>
            <a:off x="1" y="-1"/>
            <a:ext cx="6868476" cy="6857953"/>
          </a:xfrm>
          <a:custGeom>
            <a:avLst/>
            <a:gdLst>
              <a:gd name="connsiteX0" fmla="*/ 18288 w 5148072"/>
              <a:gd name="connsiteY0" fmla="*/ 0 h 5175504"/>
              <a:gd name="connsiteX1" fmla="*/ 3739896 w 5148072"/>
              <a:gd name="connsiteY1" fmla="*/ 0 h 5175504"/>
              <a:gd name="connsiteX2" fmla="*/ 5148072 w 5148072"/>
              <a:gd name="connsiteY2" fmla="*/ 5175504 h 5175504"/>
              <a:gd name="connsiteX3" fmla="*/ 0 w 5148072"/>
              <a:gd name="connsiteY3" fmla="*/ 5175504 h 5175504"/>
              <a:gd name="connsiteX4" fmla="*/ 18288 w 5148072"/>
              <a:gd name="connsiteY4" fmla="*/ 0 h 5175504"/>
              <a:gd name="connsiteX0" fmla="*/ 9144 w 5148072"/>
              <a:gd name="connsiteY0" fmla="*/ 0 h 5175504"/>
              <a:gd name="connsiteX1" fmla="*/ 3739896 w 5148072"/>
              <a:gd name="connsiteY1" fmla="*/ 0 h 5175504"/>
              <a:gd name="connsiteX2" fmla="*/ 5148072 w 5148072"/>
              <a:gd name="connsiteY2" fmla="*/ 5175504 h 5175504"/>
              <a:gd name="connsiteX3" fmla="*/ 0 w 5148072"/>
              <a:gd name="connsiteY3" fmla="*/ 5175504 h 5175504"/>
              <a:gd name="connsiteX4" fmla="*/ 9144 w 5148072"/>
              <a:gd name="connsiteY4" fmla="*/ 0 h 5175504"/>
              <a:gd name="connsiteX0" fmla="*/ 9144 w 5148072"/>
              <a:gd name="connsiteY0" fmla="*/ 0 h 5195824"/>
              <a:gd name="connsiteX1" fmla="*/ 3739896 w 5148072"/>
              <a:gd name="connsiteY1" fmla="*/ 0 h 5195824"/>
              <a:gd name="connsiteX2" fmla="*/ 5148072 w 5148072"/>
              <a:gd name="connsiteY2" fmla="*/ 5175504 h 5195824"/>
              <a:gd name="connsiteX3" fmla="*/ 0 w 5148072"/>
              <a:gd name="connsiteY3" fmla="*/ 5195824 h 5195824"/>
              <a:gd name="connsiteX4" fmla="*/ 9144 w 5148072"/>
              <a:gd name="connsiteY4" fmla="*/ 0 h 5195824"/>
              <a:gd name="connsiteX0" fmla="*/ 0 w 5149088"/>
              <a:gd name="connsiteY0" fmla="*/ 0 h 5195824"/>
              <a:gd name="connsiteX1" fmla="*/ 3740912 w 5149088"/>
              <a:gd name="connsiteY1" fmla="*/ 0 h 5195824"/>
              <a:gd name="connsiteX2" fmla="*/ 5149088 w 5149088"/>
              <a:gd name="connsiteY2" fmla="*/ 5175504 h 5195824"/>
              <a:gd name="connsiteX3" fmla="*/ 1016 w 5149088"/>
              <a:gd name="connsiteY3" fmla="*/ 5195824 h 5195824"/>
              <a:gd name="connsiteX4" fmla="*/ 0 w 5149088"/>
              <a:gd name="connsiteY4" fmla="*/ 0 h 5195824"/>
              <a:gd name="connsiteX0" fmla="*/ 0 w 5149088"/>
              <a:gd name="connsiteY0" fmla="*/ 0 h 5185664"/>
              <a:gd name="connsiteX1" fmla="*/ 3740912 w 5149088"/>
              <a:gd name="connsiteY1" fmla="*/ 0 h 5185664"/>
              <a:gd name="connsiteX2" fmla="*/ 5149088 w 5149088"/>
              <a:gd name="connsiteY2" fmla="*/ 5175504 h 5185664"/>
              <a:gd name="connsiteX3" fmla="*/ 1016 w 5149088"/>
              <a:gd name="connsiteY3" fmla="*/ 5185664 h 5185664"/>
              <a:gd name="connsiteX4" fmla="*/ 0 w 5149088"/>
              <a:gd name="connsiteY4" fmla="*/ 0 h 5185664"/>
              <a:gd name="connsiteX0" fmla="*/ 0 w 5142213"/>
              <a:gd name="connsiteY0" fmla="*/ 0 h 5185664"/>
              <a:gd name="connsiteX1" fmla="*/ 3740912 w 5142213"/>
              <a:gd name="connsiteY1" fmla="*/ 0 h 5185664"/>
              <a:gd name="connsiteX2" fmla="*/ 5142213 w 5142213"/>
              <a:gd name="connsiteY2" fmla="*/ 5161753 h 5185664"/>
              <a:gd name="connsiteX3" fmla="*/ 1016 w 5142213"/>
              <a:gd name="connsiteY3" fmla="*/ 5185664 h 5185664"/>
              <a:gd name="connsiteX4" fmla="*/ 0 w 5142213"/>
              <a:gd name="connsiteY4" fmla="*/ 0 h 5185664"/>
              <a:gd name="connsiteX0" fmla="*/ 0 w 5142213"/>
              <a:gd name="connsiteY0" fmla="*/ 0 h 5178789"/>
              <a:gd name="connsiteX1" fmla="*/ 3740912 w 5142213"/>
              <a:gd name="connsiteY1" fmla="*/ 0 h 5178789"/>
              <a:gd name="connsiteX2" fmla="*/ 5142213 w 5142213"/>
              <a:gd name="connsiteY2" fmla="*/ 5161753 h 5178789"/>
              <a:gd name="connsiteX3" fmla="*/ 1016 w 5142213"/>
              <a:gd name="connsiteY3" fmla="*/ 5178789 h 5178789"/>
              <a:gd name="connsiteX4" fmla="*/ 0 w 5142213"/>
              <a:gd name="connsiteY4" fmla="*/ 0 h 5178789"/>
              <a:gd name="connsiteX0" fmla="*/ 0 w 5151357"/>
              <a:gd name="connsiteY0" fmla="*/ 0 h 5178789"/>
              <a:gd name="connsiteX1" fmla="*/ 3740912 w 5151357"/>
              <a:gd name="connsiteY1" fmla="*/ 0 h 5178789"/>
              <a:gd name="connsiteX2" fmla="*/ 5151357 w 5151357"/>
              <a:gd name="connsiteY2" fmla="*/ 5143465 h 5178789"/>
              <a:gd name="connsiteX3" fmla="*/ 1016 w 5151357"/>
              <a:gd name="connsiteY3" fmla="*/ 5178789 h 5178789"/>
              <a:gd name="connsiteX4" fmla="*/ 0 w 5151357"/>
              <a:gd name="connsiteY4" fmla="*/ 0 h 5178789"/>
              <a:gd name="connsiteX0" fmla="*/ 0 w 5151357"/>
              <a:gd name="connsiteY0" fmla="*/ 0 h 5143465"/>
              <a:gd name="connsiteX1" fmla="*/ 3740912 w 5151357"/>
              <a:gd name="connsiteY1" fmla="*/ 0 h 5143465"/>
              <a:gd name="connsiteX2" fmla="*/ 5151357 w 5151357"/>
              <a:gd name="connsiteY2" fmla="*/ 5143465 h 5143465"/>
              <a:gd name="connsiteX3" fmla="*/ 1016 w 5151357"/>
              <a:gd name="connsiteY3" fmla="*/ 5142213 h 5143465"/>
              <a:gd name="connsiteX4" fmla="*/ 0 w 5151357"/>
              <a:gd name="connsiteY4" fmla="*/ 0 h 514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51357" h="5143465">
                <a:moveTo>
                  <a:pt x="0" y="0"/>
                </a:moveTo>
                <a:lnTo>
                  <a:pt x="3740912" y="0"/>
                </a:lnTo>
                <a:lnTo>
                  <a:pt x="5151357" y="5143465"/>
                </a:lnTo>
                <a:lnTo>
                  <a:pt x="1016" y="5142213"/>
                </a:lnTo>
                <a:cubicBezTo>
                  <a:pt x="677" y="3410272"/>
                  <a:pt x="339" y="1731941"/>
                  <a:pt x="0" y="0"/>
                </a:cubicBezTo>
                <a:close/>
              </a:path>
            </a:pathLst>
          </a:cu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24384" rIns="121920" bIns="24384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err="1">
              <a:ln>
                <a:noFill/>
              </a:ln>
              <a:solidFill>
                <a:srgbClr val="7F3AFF"/>
              </a:solidFill>
              <a:effectLst/>
              <a:latin typeface="Arial" panose="020B0604020202020204" pitchFamily="34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389466" y="6620585"/>
            <a:ext cx="349884" cy="161497"/>
          </a:xfrm>
        </p:spPr>
        <p:txBody>
          <a:bodyPr/>
          <a:lstStyle>
            <a:lvl1pPr>
              <a:defRPr sz="800" b="0" i="0">
                <a:solidFill>
                  <a:srgbClr val="1E1E1E"/>
                </a:solidFill>
              </a:defRPr>
            </a:lvl1pPr>
          </a:lstStyle>
          <a:p>
            <a:fld id="{18FFD63D-7F43-3B4E-8B2F-7535F503E7C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F9FB289-F45D-D3E7-474D-6EB5788723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946175" y="4100059"/>
            <a:ext cx="3341982" cy="1987124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0C435D47-CBB4-759D-4856-BD8E2185E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4277033"/>
            <a:ext cx="5115231" cy="150920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E0E6C678-A83A-4E52-F6BE-5A2DC48BF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071758"/>
            <a:ext cx="5115232" cy="1729322"/>
          </a:xfr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spcAft>
                <a:spcPts val="800"/>
              </a:spcAft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417000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, Conten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9333" y="110123"/>
            <a:ext cx="10028691" cy="305199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t>Page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69338" y="974726"/>
            <a:ext cx="11851217" cy="5349876"/>
          </a:xfrm>
        </p:spPr>
        <p:txBody>
          <a:bodyPr bIns="0">
            <a:noAutofit/>
          </a:bodyPr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t>Text, Chart, Table, or Image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PNC Confidential and Proprietary Information. Discussion Purposes Only. Information shown does not represent a commitment, contract, or obligation, and is subject to change.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F7DC89B-4968-478F-B109-91C6EACC82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76572" y="6324606"/>
            <a:ext cx="11838856" cy="178463"/>
          </a:xfrm>
        </p:spPr>
        <p:txBody>
          <a:bodyPr lIns="0" tIns="0" rIns="0" bIns="0" anchor="b" anchorCtr="0"/>
          <a:lstStyle>
            <a:lvl1pPr marL="0" indent="0"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None/>
              <a:defRPr sz="525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102868" indent="0">
              <a:buNone/>
              <a:defRPr/>
            </a:lvl2pPr>
          </a:lstStyle>
          <a:p>
            <a:pPr lvl="0"/>
            <a:r>
              <a:t>Optional source/footnote added here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  <p:custDataLst>
              <p:tags r:id="rId1"/>
            </p:custDataLst>
          </p:nvPr>
        </p:nvSpPr>
        <p:spPr>
          <a:xfrm>
            <a:off x="169333" y="435184"/>
            <a:ext cx="10028691" cy="3830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35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xmlns="" val="642418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D31225-7D4E-E944-83BD-09FEC3E79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E7B5-F6B2-8B4B-83B7-B00C0C78A873}" type="slidenum">
              <a:rPr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16A10C-BC27-8C43-B0B6-4776704CA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and confidential. Do not forward.
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B77DCF3-9BB9-614A-8605-A89DA81616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192832" y="6270624"/>
            <a:ext cx="1734246" cy="53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0A9C19-190E-B64E-84ED-C5D97DDC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xmlns="" id="{F82F97EF-ED04-D34D-8EE4-6CD5AB22FF4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1000" y="1409700"/>
            <a:ext cx="11430000" cy="4800600"/>
          </a:xfrm>
        </p:spPr>
        <p:txBody>
          <a:bodyPr/>
          <a:lstStyle>
            <a:lvl1pPr marL="458788" indent="-458788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Wingdings" charset="2"/>
              <a:buAutoNum type="arabicPlain"/>
              <a:tabLst>
                <a:tab pos="11276013" algn="r"/>
              </a:tabLst>
              <a:defRPr sz="2400" b="0">
                <a:solidFill>
                  <a:schemeClr val="tx1"/>
                </a:solidFill>
              </a:defRPr>
            </a:lvl1pPr>
            <a:lvl2pPr marL="746125" indent="-266700">
              <a:lnSpc>
                <a:spcPct val="95000"/>
              </a:lnSpc>
              <a:spcBef>
                <a:spcPts val="0"/>
              </a:spcBef>
              <a:buClr>
                <a:schemeClr val="tx1"/>
              </a:buClr>
              <a:tabLst>
                <a:tab pos="11276013" algn="r"/>
              </a:tabLst>
              <a:defRPr sz="2000" b="0">
                <a:solidFill>
                  <a:schemeClr val="tx1"/>
                </a:solidFill>
              </a:defRPr>
            </a:lvl2pPr>
            <a:lvl3pPr marL="1371600" indent="-292608">
              <a:lnSpc>
                <a:spcPct val="95000"/>
              </a:lnSpc>
              <a:spcAft>
                <a:spcPts val="600"/>
              </a:spcAft>
              <a:buClr>
                <a:schemeClr val="tx1"/>
              </a:buClr>
              <a:tabLst>
                <a:tab pos="11277318" algn="r"/>
              </a:tabLst>
              <a:defRPr sz="2667">
                <a:solidFill>
                  <a:schemeClr val="tx1"/>
                </a:solidFill>
              </a:defRPr>
            </a:lvl3pPr>
            <a:lvl4pPr marL="1648843" indent="-232828">
              <a:lnSpc>
                <a:spcPct val="95000"/>
              </a:lnSpc>
              <a:buClr>
                <a:schemeClr val="tx1"/>
              </a:buClr>
              <a:tabLst/>
              <a:defRPr sz="2400" baseline="0">
                <a:solidFill>
                  <a:schemeClr val="tx1"/>
                </a:solidFill>
              </a:defRPr>
            </a:lvl4pPr>
            <a:lvl5pPr marL="1917652" indent="-232828">
              <a:buClr>
                <a:schemeClr val="tx1"/>
              </a:buClr>
              <a:defRPr sz="2133">
                <a:solidFill>
                  <a:schemeClr val="tx1"/>
                </a:solidFill>
              </a:defRPr>
            </a:lvl5pPr>
            <a:lvl6pPr marL="2114498" indent="-160863">
              <a:defRPr sz="1867"/>
            </a:lvl6pPr>
            <a:lvl7pPr marL="2294409" indent="-171446">
              <a:defRPr sz="1600"/>
            </a:lvl7pPr>
            <a:lvl8pPr marL="2410824" indent="-126997"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00291840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2" orient="horz" pos="88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D31225-7D4E-E944-83BD-09FEC3E79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E7B5-F6B2-8B4B-83B7-B00C0C78A873}" type="slidenum">
              <a:rPr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16A10C-BC27-8C43-B0B6-4776704CA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and confidential. Do not forward.
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B77DCF3-9BB9-614A-8605-A89DA81616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192832" y="6270624"/>
            <a:ext cx="1734246" cy="53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0A9C19-190E-B64E-84ED-C5D97DDC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116CC8-742A-424C-BCB8-83B535C910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49559634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2" orient="horz" pos="88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3C645B1-3037-FE40-A8E3-B9F6B65E6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E7B5-F6B2-8B4B-83B7-B00C0C78A873}" type="slidenum">
              <a:rPr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1E63699-D74E-7F49-B118-2C3E52377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and confidential. Do not forward.
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F4080F0-60CF-5643-8D9F-216A0A4903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192832" y="6270624"/>
            <a:ext cx="1734246" cy="53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1A9EF7-00F3-4A4E-B61B-27772AAB2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92657991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8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1A9EF7-00F3-4A4E-B61B-27772AAB2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68913062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White+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30EE3CF-2F6C-7C5A-9857-2BB9180B6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350" y="3175000"/>
            <a:ext cx="12179300" cy="3683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3C645B1-3037-FE40-A8E3-B9F6B65E6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E7B5-F6B2-8B4B-83B7-B00C0C78A873}" type="slidenum">
              <a:rPr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1E63699-D74E-7F49-B118-2C3E52377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and confidential. Do not forward.
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F4080F0-60CF-5643-8D9F-216A0A4903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192832" y="6270624"/>
            <a:ext cx="1734246" cy="53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1A9EF7-00F3-4A4E-B61B-27772AAB2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31956014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8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plit_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279187E-7BCC-7CF9-614B-02112F441C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192832" y="6270624"/>
            <a:ext cx="1734246" cy="53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0A9C19-190E-B64E-84ED-C5D97DDC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C7E5E4FC-6B29-5849-9F8E-E72813B93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09699"/>
            <a:ext cx="5410200" cy="4800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895A6534-7922-F559-0180-B7A694EBF01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0" y="1409699"/>
            <a:ext cx="5410197" cy="4800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xmlns="" id="{D615378D-0E0A-DB49-AC17-91F9254D1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000" y="6591300"/>
            <a:ext cx="365760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DEE7B5-F6B2-8B4B-83B7-B00C0C78A8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xmlns="" id="{2F8F93C1-CDF5-DD4A-969E-194C6332E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3268" y="6591300"/>
            <a:ext cx="2076742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Proprietary and confidential. Do not forward.
</a:t>
            </a:r>
          </a:p>
        </p:txBody>
      </p:sp>
    </p:spTree>
    <p:extLst>
      <p:ext uri="{BB962C8B-B14F-4D97-AF65-F5344CB8AC3E}">
        <p14:creationId xmlns:p14="http://schemas.microsoft.com/office/powerpoint/2010/main" xmlns="" val="8941769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1" orient="horz" pos="88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ubhea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D31225-7D4E-E944-83BD-09FEC3E79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E7B5-F6B2-8B4B-83B7-B00C0C78A873}" type="slidenum">
              <a:rPr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16A10C-BC27-8C43-B0B6-4776704CA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and confidential. Do not forward.
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B77DCF3-9BB9-614A-8605-A89DA81616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192832" y="6270624"/>
            <a:ext cx="1734246" cy="53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0A9C19-190E-B64E-84ED-C5D97DDC7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1"/>
            <a:ext cx="11430000" cy="772437"/>
          </a:xfrm>
        </p:spPr>
        <p:txBody>
          <a:bodyPr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F23418A0-DD87-C44E-89C9-6E638A959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957891"/>
            <a:ext cx="11430000" cy="42277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EDCD0FBD-2BAB-8849-B5BD-D98EC93EDD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099707"/>
            <a:ext cx="11430000" cy="772436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7078609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2" orient="horz" pos="88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D85206-3E59-3C4F-AEE7-772D68D92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1000" y="6591300"/>
            <a:ext cx="365760" cy="22860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2BDEE7B5-F6B2-8B4B-83B7-B00C0C78A87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68B206-CA37-2548-BCB6-F50382B31B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3267" y="6591300"/>
            <a:ext cx="2070955" cy="22860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Proprietary and confidential. Do not forward.
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2C04C66-75FB-2842-90C7-BBF1B0962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1"/>
            <a:ext cx="11430000" cy="7724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69B6BD-DEAE-584C-B1F9-C512DB2C6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409699"/>
            <a:ext cx="11430000" cy="4800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425874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715" r:id="rId2"/>
    <p:sldLayoutId id="2147483659" r:id="rId3"/>
    <p:sldLayoutId id="2147483650" r:id="rId4"/>
    <p:sldLayoutId id="2147483654" r:id="rId5"/>
    <p:sldLayoutId id="2147483720" r:id="rId6"/>
    <p:sldLayoutId id="2147483687" r:id="rId7"/>
    <p:sldLayoutId id="2147483711" r:id="rId8"/>
    <p:sldLayoutId id="2147483716" r:id="rId9"/>
    <p:sldLayoutId id="2147483717" r:id="rId10"/>
    <p:sldLayoutId id="2147483704" r:id="rId11"/>
    <p:sldLayoutId id="2147483705" r:id="rId12"/>
    <p:sldLayoutId id="2147483706" r:id="rId13"/>
    <p:sldLayoutId id="2147483707" r:id="rId14"/>
    <p:sldLayoutId id="2147483718" r:id="rId15"/>
    <p:sldLayoutId id="2147483719" r:id="rId16"/>
    <p:sldLayoutId id="2147483708" r:id="rId17"/>
    <p:sldLayoutId id="2147483709" r:id="rId18"/>
    <p:sldLayoutId id="2147483710" r:id="rId19"/>
    <p:sldLayoutId id="2147483694" r:id="rId20"/>
    <p:sldLayoutId id="2147483695" r:id="rId21"/>
    <p:sldLayoutId id="2147483700" r:id="rId22"/>
    <p:sldLayoutId id="2147483721" r:id="rId2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cap="none" spc="7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400"/>
        </a:spcBef>
        <a:spcAft>
          <a:spcPts val="8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System Font Regular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System Font Regular"/>
        <a:buChar char="–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8288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280160" indent="-18288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stem Font Regular"/>
        <a:buChar char="–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463040" indent="-18288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SzPct val="100000"/>
        <a:buFont typeface="System Font Regular"/>
        <a:buChar char="»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Arial" panose="020B0604020202020204" pitchFamily="34" charset="0"/>
        <a:buNone/>
        <a:tabLst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192" userDrawn="1">
          <p15:clr>
            <a:srgbClr val="F26B43"/>
          </p15:clr>
        </p15:guide>
        <p15:guide id="2" pos="240" userDrawn="1">
          <p15:clr>
            <a:srgbClr val="F26B43"/>
          </p15:clr>
        </p15:guide>
        <p15:guide id="3" pos="7440" userDrawn="1">
          <p15:clr>
            <a:srgbClr val="F26B43"/>
          </p15:clr>
        </p15:guide>
        <p15:guide id="4" orient="horz" pos="41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Mary.butler-everson@avaneerhealth.co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emf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emf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emf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>
            <a:extLst>
              <a:ext uri="{FF2B5EF4-FFF2-40B4-BE49-F238E27FC236}">
                <a16:creationId xmlns:a16="http://schemas.microsoft.com/office/drawing/2014/main" xmlns="" id="{00C030C0-1CA2-A2E5-3AD6-391437D2776B}"/>
              </a:ext>
            </a:extLst>
          </p:cNvPr>
          <p:cNvGrpSpPr/>
          <p:nvPr/>
        </p:nvGrpSpPr>
        <p:grpSpPr>
          <a:xfrm>
            <a:off x="0" y="3786809"/>
            <a:ext cx="7617200" cy="3071191"/>
            <a:chOff x="0" y="4664597"/>
            <a:chExt cx="5440101" cy="2193403"/>
          </a:xfrm>
        </p:grpSpPr>
        <p:sp>
          <p:nvSpPr>
            <p:cNvPr id="25" name="Triangle 24">
              <a:extLst>
                <a:ext uri="{FF2B5EF4-FFF2-40B4-BE49-F238E27FC236}">
                  <a16:creationId xmlns:a16="http://schemas.microsoft.com/office/drawing/2014/main" xmlns="" id="{DD289760-9275-745F-2445-13671E465779}"/>
                </a:ext>
              </a:extLst>
            </p:cNvPr>
            <p:cNvSpPr/>
            <p:nvPr/>
          </p:nvSpPr>
          <p:spPr>
            <a:xfrm>
              <a:off x="0" y="4664597"/>
              <a:ext cx="5440101" cy="2193403"/>
            </a:xfrm>
            <a:prstGeom prst="triangle">
              <a:avLst>
                <a:gd name="adj" fmla="val 49607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E8FFCC70-4C33-5EDF-7251-4791EB508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2047180" y="5851469"/>
              <a:ext cx="1703749" cy="790398"/>
            </a:xfrm>
            <a:prstGeom prst="rect">
              <a:avLst/>
            </a:prstGeom>
          </p:spPr>
        </p:pic>
      </p:grpSp>
      <p:sp>
        <p:nvSpPr>
          <p:cNvPr id="26" name="Right Triangle 25">
            <a:extLst>
              <a:ext uri="{FF2B5EF4-FFF2-40B4-BE49-F238E27FC236}">
                <a16:creationId xmlns:a16="http://schemas.microsoft.com/office/drawing/2014/main" xmlns="" id="{A2F45486-7D03-8370-AD92-08495CEDC487}"/>
              </a:ext>
            </a:extLst>
          </p:cNvPr>
          <p:cNvSpPr/>
          <p:nvPr/>
        </p:nvSpPr>
        <p:spPr>
          <a:xfrm>
            <a:off x="-1" y="0"/>
            <a:ext cx="9982191" cy="6858000"/>
          </a:xfrm>
          <a:custGeom>
            <a:avLst/>
            <a:gdLst>
              <a:gd name="connsiteX0" fmla="*/ 0 w 6418217"/>
              <a:gd name="connsiteY0" fmla="*/ 5434149 h 5434149"/>
              <a:gd name="connsiteX1" fmla="*/ 0 w 6418217"/>
              <a:gd name="connsiteY1" fmla="*/ 0 h 5434149"/>
              <a:gd name="connsiteX2" fmla="*/ 6418217 w 6418217"/>
              <a:gd name="connsiteY2" fmla="*/ 5434149 h 5434149"/>
              <a:gd name="connsiteX3" fmla="*/ 0 w 6418217"/>
              <a:gd name="connsiteY3" fmla="*/ 5434149 h 5434149"/>
              <a:gd name="connsiteX0" fmla="*/ 0 w 7167154"/>
              <a:gd name="connsiteY0" fmla="*/ 5442857 h 5442857"/>
              <a:gd name="connsiteX1" fmla="*/ 0 w 7167154"/>
              <a:gd name="connsiteY1" fmla="*/ 8708 h 5442857"/>
              <a:gd name="connsiteX2" fmla="*/ 7167154 w 7167154"/>
              <a:gd name="connsiteY2" fmla="*/ 0 h 5442857"/>
              <a:gd name="connsiteX3" fmla="*/ 0 w 7167154"/>
              <a:gd name="connsiteY3" fmla="*/ 5442857 h 5442857"/>
              <a:gd name="connsiteX0" fmla="*/ 0 w 7167154"/>
              <a:gd name="connsiteY0" fmla="*/ 5442857 h 5442857"/>
              <a:gd name="connsiteX1" fmla="*/ 0 w 7167154"/>
              <a:gd name="connsiteY1" fmla="*/ 1796 h 5442857"/>
              <a:gd name="connsiteX2" fmla="*/ 7167154 w 7167154"/>
              <a:gd name="connsiteY2" fmla="*/ 0 h 5442857"/>
              <a:gd name="connsiteX3" fmla="*/ 0 w 7167154"/>
              <a:gd name="connsiteY3" fmla="*/ 5442857 h 544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67154" h="5442857">
                <a:moveTo>
                  <a:pt x="0" y="5442857"/>
                </a:moveTo>
                <a:lnTo>
                  <a:pt x="0" y="1796"/>
                </a:lnTo>
                <a:lnTo>
                  <a:pt x="7167154" y="0"/>
                </a:lnTo>
                <a:lnTo>
                  <a:pt x="0" y="5442857"/>
                </a:lnTo>
                <a:close/>
              </a:path>
            </a:pathLst>
          </a:custGeom>
          <a:blipFill dpi="0" rotWithShape="1">
            <a:blip r:embed="rId3" cstate="print"/>
            <a:srcRect/>
            <a:stretch>
              <a:fillRect l="-18313" t="-4602" r="-603" b="-464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Diagonal Stripe 26">
            <a:extLst>
              <a:ext uri="{FF2B5EF4-FFF2-40B4-BE49-F238E27FC236}">
                <a16:creationId xmlns:a16="http://schemas.microsoft.com/office/drawing/2014/main" xmlns="" id="{678D605C-C06E-6F10-8AE3-CF66E1F737E5}"/>
              </a:ext>
            </a:extLst>
          </p:cNvPr>
          <p:cNvSpPr/>
          <p:nvPr/>
        </p:nvSpPr>
        <p:spPr>
          <a:xfrm>
            <a:off x="0" y="0"/>
            <a:ext cx="9978887" cy="6858000"/>
          </a:xfrm>
          <a:custGeom>
            <a:avLst/>
            <a:gdLst>
              <a:gd name="connsiteX0" fmla="*/ 0 w 7715794"/>
              <a:gd name="connsiteY0" fmla="*/ 2904309 h 5808617"/>
              <a:gd name="connsiteX1" fmla="*/ 3857897 w 7715794"/>
              <a:gd name="connsiteY1" fmla="*/ 0 h 5808617"/>
              <a:gd name="connsiteX2" fmla="*/ 7715794 w 7715794"/>
              <a:gd name="connsiteY2" fmla="*/ 0 h 5808617"/>
              <a:gd name="connsiteX3" fmla="*/ 0 w 7715794"/>
              <a:gd name="connsiteY3" fmla="*/ 5808617 h 5808617"/>
              <a:gd name="connsiteX4" fmla="*/ 0 w 7715794"/>
              <a:gd name="connsiteY4" fmla="*/ 2904309 h 5808617"/>
              <a:gd name="connsiteX0" fmla="*/ 0 w 7715794"/>
              <a:gd name="connsiteY0" fmla="*/ 2904309 h 5808617"/>
              <a:gd name="connsiteX1" fmla="*/ 7219405 w 7715794"/>
              <a:gd name="connsiteY1" fmla="*/ 0 h 5808617"/>
              <a:gd name="connsiteX2" fmla="*/ 7715794 w 7715794"/>
              <a:gd name="connsiteY2" fmla="*/ 0 h 5808617"/>
              <a:gd name="connsiteX3" fmla="*/ 0 w 7715794"/>
              <a:gd name="connsiteY3" fmla="*/ 5808617 h 5808617"/>
              <a:gd name="connsiteX4" fmla="*/ 0 w 7715794"/>
              <a:gd name="connsiteY4" fmla="*/ 2904309 h 5808617"/>
              <a:gd name="connsiteX0" fmla="*/ 0 w 7715794"/>
              <a:gd name="connsiteY0" fmla="*/ 5412378 h 5808617"/>
              <a:gd name="connsiteX1" fmla="*/ 7219405 w 7715794"/>
              <a:gd name="connsiteY1" fmla="*/ 0 h 5808617"/>
              <a:gd name="connsiteX2" fmla="*/ 7715794 w 7715794"/>
              <a:gd name="connsiteY2" fmla="*/ 0 h 5808617"/>
              <a:gd name="connsiteX3" fmla="*/ 0 w 7715794"/>
              <a:gd name="connsiteY3" fmla="*/ 5808617 h 5808617"/>
              <a:gd name="connsiteX4" fmla="*/ 0 w 7715794"/>
              <a:gd name="connsiteY4" fmla="*/ 5412378 h 5808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5794" h="5808617">
                <a:moveTo>
                  <a:pt x="0" y="5412378"/>
                </a:moveTo>
                <a:lnTo>
                  <a:pt x="7219405" y="0"/>
                </a:lnTo>
                <a:lnTo>
                  <a:pt x="7715794" y="0"/>
                </a:lnTo>
                <a:lnTo>
                  <a:pt x="0" y="5808617"/>
                </a:lnTo>
                <a:lnTo>
                  <a:pt x="0" y="5412378"/>
                </a:lnTo>
                <a:close/>
              </a:path>
            </a:pathLst>
          </a:custGeom>
          <a:solidFill>
            <a:schemeClr val="bg1">
              <a:alpha val="6378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F46F97D-C12F-D44D-BDA1-BA2147102035}"/>
              </a:ext>
            </a:extLst>
          </p:cNvPr>
          <p:cNvSpPr/>
          <p:nvPr/>
        </p:nvSpPr>
        <p:spPr>
          <a:xfrm>
            <a:off x="5497101" y="3046807"/>
            <a:ext cx="719770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KEYNOTE SPEAKER</a:t>
            </a:r>
          </a:p>
          <a:p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How Patients Benefit From Broad Use of </a:t>
            </a:r>
            <a:endParaRPr lang="en-US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Blockchain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in Healthcare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Butler-Everson,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Sr. Vice President</a:t>
            </a:r>
          </a:p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 Growth, </a:t>
            </a:r>
            <a:r>
              <a:rPr lang="en-US" sz="20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Avaneer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xmlns="" id="{16D7D15D-6BA5-3F1C-C178-780298497B64}"/>
              </a:ext>
            </a:extLst>
          </p:cNvPr>
          <p:cNvGrpSpPr/>
          <p:nvPr/>
        </p:nvGrpSpPr>
        <p:grpSpPr>
          <a:xfrm>
            <a:off x="7281760" y="249738"/>
            <a:ext cx="4664506" cy="1814194"/>
            <a:chOff x="5593788" y="2526930"/>
            <a:chExt cx="3428624" cy="133351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972812EE-3428-CF42-8A28-F07B3331D4D6}"/>
                </a:ext>
              </a:extLst>
            </p:cNvPr>
            <p:cNvSpPr/>
            <p:nvPr/>
          </p:nvSpPr>
          <p:spPr>
            <a:xfrm>
              <a:off x="7006125" y="2805835"/>
              <a:ext cx="2016287" cy="7465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September 15, 2022</a:t>
              </a:r>
            </a:p>
            <a:p>
              <a:r>
                <a:rPr lang="en-US" sz="20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Central Public Library</a:t>
              </a:r>
            </a:p>
            <a:p>
              <a:r>
                <a:rPr lang="en-US" sz="20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Austin, TX  USA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D566CCEE-A373-CF6D-FE03-CAF2E5D657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93788" y="2526930"/>
              <a:ext cx="1333515" cy="1333515"/>
            </a:xfrm>
            <a:prstGeom prst="ellipse">
              <a:avLst/>
            </a:prstGeom>
            <a:blipFill dpi="0" rotWithShape="1">
              <a:blip r:embed="rId4" cstate="print"/>
              <a:srcRect/>
              <a:stretch>
                <a:fillRect l="-39881" t="-2720" r="-13520" b="-2720"/>
              </a:stretch>
            </a:blipFill>
            <a:ln w="76200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256E0ED-14DF-4016-6C90-6B6C24FAA905}"/>
              </a:ext>
            </a:extLst>
          </p:cNvPr>
          <p:cNvSpPr txBox="1"/>
          <p:nvPr/>
        </p:nvSpPr>
        <p:spPr>
          <a:xfrm>
            <a:off x="409006" y="458709"/>
            <a:ext cx="5416732" cy="1636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20"/>
              </a:lnSpc>
            </a:pPr>
            <a:r>
              <a:rPr lang="en-US" sz="4400" b="1" i="0" u="none" strike="noStrike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Roboto" panose="02000000000000000000" pitchFamily="2" charset="0"/>
              </a:rPr>
              <a:t>Blockchain in Healthcare </a:t>
            </a:r>
            <a:br>
              <a:rPr lang="en-US" sz="4400" b="1" i="0" u="none" strike="noStrike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Roboto" panose="02000000000000000000" pitchFamily="2" charset="0"/>
              </a:rPr>
            </a:br>
            <a:r>
              <a:rPr lang="en-US" sz="4400" b="1" i="0" u="none" strike="noStrike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Roboto" panose="02000000000000000000" pitchFamily="2" charset="0"/>
              </a:rPr>
              <a:t>Today &amp; </a:t>
            </a:r>
            <a:r>
              <a:rPr lang="en-US" sz="4400" b="1" i="0" u="none" strike="noStrike" dirty="0" smtClean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Roboto" panose="02000000000000000000" pitchFamily="2" charset="0"/>
              </a:rPr>
              <a:t>Tomorrow</a:t>
            </a:r>
            <a:endParaRPr lang="en-US" sz="4400" b="1" i="0" u="none" strike="noStrike" dirty="0" smtClean="0"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Roboto" panose="02000000000000000000" pitchFamily="2" charset="0"/>
            </a:endParaRPr>
          </a:p>
        </p:txBody>
      </p:sp>
      <p:grpSp>
        <p:nvGrpSpPr>
          <p:cNvPr id="7" name="Group 31">
            <a:extLst>
              <a:ext uri="{FF2B5EF4-FFF2-40B4-BE49-F238E27FC236}">
                <a16:creationId xmlns:a16="http://schemas.microsoft.com/office/drawing/2014/main" xmlns="" id="{1978B8CB-A618-094C-7216-CE8BA9BEDC36}"/>
              </a:ext>
            </a:extLst>
          </p:cNvPr>
          <p:cNvGrpSpPr/>
          <p:nvPr/>
        </p:nvGrpSpPr>
        <p:grpSpPr>
          <a:xfrm>
            <a:off x="8545248" y="4846170"/>
            <a:ext cx="3233143" cy="866608"/>
            <a:chOff x="7494104" y="749459"/>
            <a:chExt cx="4060526" cy="122004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7BF0F9FB-B3D5-C31D-A614-09942335D971}"/>
                </a:ext>
              </a:extLst>
            </p:cNvPr>
            <p:cNvSpPr/>
            <p:nvPr/>
          </p:nvSpPr>
          <p:spPr>
            <a:xfrm>
              <a:off x="10125365" y="1446288"/>
              <a:ext cx="142926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2800" b="1" dirty="0">
                  <a:solidFill>
                    <a:srgbClr val="E72625"/>
                  </a:solidFill>
                  <a:cs typeface="Arial" panose="020B0604020202020204" pitchFamily="34" charset="0"/>
                </a:rPr>
                <a:t>2022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80E63D68-03C7-D2E1-7AC5-22C8AA003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494104" y="749459"/>
              <a:ext cx="3940036" cy="1197947"/>
            </a:xfrm>
            <a:prstGeom prst="rect">
              <a:avLst/>
            </a:prstGeom>
          </p:spPr>
        </p:pic>
      </p:grpSp>
      <p:pic>
        <p:nvPicPr>
          <p:cNvPr id="18" name="Picture 1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51760" y="2385590"/>
            <a:ext cx="2603572" cy="2630547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952095" y="5900660"/>
            <a:ext cx="1459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Sponsored by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14" t="23191" r="10724" b="26565"/>
          <a:stretch/>
        </p:blipFill>
        <p:spPr>
          <a:xfrm>
            <a:off x="8439664" y="6018140"/>
            <a:ext cx="3289627" cy="78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8948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DDF38EA-C17B-F06D-D481-6EAAA33976B4}"/>
              </a:ext>
            </a:extLst>
          </p:cNvPr>
          <p:cNvSpPr>
            <a:spLocks/>
          </p:cNvSpPr>
          <p:nvPr/>
        </p:nvSpPr>
        <p:spPr>
          <a:xfrm>
            <a:off x="8903208" y="1455772"/>
            <a:ext cx="2907792" cy="43227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391D57D-9D93-75A5-13CC-2F4F422E34F5}"/>
              </a:ext>
            </a:extLst>
          </p:cNvPr>
          <p:cNvSpPr>
            <a:spLocks/>
          </p:cNvSpPr>
          <p:nvPr/>
        </p:nvSpPr>
        <p:spPr>
          <a:xfrm>
            <a:off x="4392168" y="3720802"/>
            <a:ext cx="4154424" cy="20577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F896D78-85B2-8D91-3CC0-7C740DA2A3D1}"/>
              </a:ext>
            </a:extLst>
          </p:cNvPr>
          <p:cNvSpPr>
            <a:spLocks/>
          </p:cNvSpPr>
          <p:nvPr/>
        </p:nvSpPr>
        <p:spPr>
          <a:xfrm>
            <a:off x="381000" y="3720802"/>
            <a:ext cx="3654552" cy="20577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FB403C4-1209-5CCC-C63B-339B48A38870}"/>
              </a:ext>
            </a:extLst>
          </p:cNvPr>
          <p:cNvSpPr>
            <a:spLocks/>
          </p:cNvSpPr>
          <p:nvPr/>
        </p:nvSpPr>
        <p:spPr>
          <a:xfrm>
            <a:off x="4392168" y="1455772"/>
            <a:ext cx="4154424" cy="20577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2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0537270-59FE-4ED9-7E72-F90EADFE9C9C}"/>
              </a:ext>
            </a:extLst>
          </p:cNvPr>
          <p:cNvSpPr txBox="1">
            <a:spLocks/>
          </p:cNvSpPr>
          <p:nvPr/>
        </p:nvSpPr>
        <p:spPr>
          <a:xfrm>
            <a:off x="5753608" y="1800705"/>
            <a:ext cx="240533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/>
              <a:t>Giving patients access to more clinicians with more efficient processes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9267674-28EC-E140-BDD0-E131AEFC9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E7B5-F6B2-8B4B-83B7-B00C0C78A87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D757E4E-C640-614E-B889-F6B1465D9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Proprietary and confidential. Do not forward.
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xmlns="" id="{A5F26931-D981-4B46-8DC2-326707FB9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DLT/Blockchain is a key technology to help us meet consumer’s expectations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8A2B659-2E61-0280-7E6A-1D09BED596C1}"/>
              </a:ext>
            </a:extLst>
          </p:cNvPr>
          <p:cNvSpPr txBox="1"/>
          <p:nvPr/>
        </p:nvSpPr>
        <p:spPr>
          <a:xfrm>
            <a:off x="9207615" y="3176079"/>
            <a:ext cx="2287111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/>
              <a:t>Developing seamless patient access processes that make eligibility, benefits, and prior authorization fast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AD82D8E-574A-C0E6-C39C-129DB26AF4FC}"/>
              </a:ext>
            </a:extLst>
          </p:cNvPr>
          <p:cNvSpPr txBox="1">
            <a:spLocks/>
          </p:cNvSpPr>
          <p:nvPr/>
        </p:nvSpPr>
        <p:spPr>
          <a:xfrm>
            <a:off x="1622078" y="4001440"/>
            <a:ext cx="1859563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/>
              <a:t>Delivering care when and how patients prefer (virtual care and meta universe)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B3F56C9-C47D-8269-95AC-E1707DF86DFC}"/>
              </a:ext>
            </a:extLst>
          </p:cNvPr>
          <p:cNvSpPr txBox="1">
            <a:spLocks/>
          </p:cNvSpPr>
          <p:nvPr/>
        </p:nvSpPr>
        <p:spPr>
          <a:xfrm>
            <a:off x="5753608" y="4309217"/>
            <a:ext cx="248733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/>
              <a:t>Creating a complete patient clinical and administrative profile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C2962D28-0145-C673-030D-859C08841294}"/>
              </a:ext>
            </a:extLst>
          </p:cNvPr>
          <p:cNvSpPr>
            <a:spLocks/>
          </p:cNvSpPr>
          <p:nvPr/>
        </p:nvSpPr>
        <p:spPr>
          <a:xfrm>
            <a:off x="381000" y="1455772"/>
            <a:ext cx="3654552" cy="20577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24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AC2A71DF-11E8-D9CC-095F-B7B5F1CC9DB5}"/>
              </a:ext>
            </a:extLst>
          </p:cNvPr>
          <p:cNvSpPr txBox="1">
            <a:spLocks/>
          </p:cNvSpPr>
          <p:nvPr/>
        </p:nvSpPr>
        <p:spPr>
          <a:xfrm>
            <a:off x="1609181" y="1800705"/>
            <a:ext cx="240533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/>
              <a:t>Giving patients control over their own data and protecting privacy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E95D962-621F-7C72-FD59-B690ED7405CA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53069" y="1970857"/>
            <a:ext cx="739357" cy="8079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496CF58-2916-59EA-5ADB-67677BB6AC1C}"/>
              </a:ext>
            </a:extLst>
          </p:cNvPr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26246" y="4314838"/>
            <a:ext cx="709977" cy="8030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6E03A38-4940-E642-D9CA-42F1B8B33F16}"/>
              </a:ext>
            </a:extLst>
          </p:cNvPr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82121" y="4383387"/>
            <a:ext cx="812803" cy="66591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937E091-8987-4EFE-9638-BEE270DD2BD1}"/>
              </a:ext>
            </a:extLst>
          </p:cNvPr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22194" y="2000572"/>
            <a:ext cx="680599" cy="8128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7077E39-D7C5-1C9B-EC91-D0D7464FEF5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207615" y="1965870"/>
            <a:ext cx="861767" cy="90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1386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1127D8CB-93CE-4F5D-B16F-DB1DF26AED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9404" y="4148169"/>
            <a:ext cx="9533193" cy="430887"/>
          </a:xfrm>
        </p:spPr>
        <p:txBody>
          <a:bodyPr/>
          <a:lstStyle/>
          <a:p>
            <a:r>
              <a:rPr lang="en-US" sz="2800" dirty="0">
                <a:solidFill>
                  <a:schemeClr val="accent6"/>
                </a:solidFill>
              </a:rPr>
              <a:t>Experiment          Demonstrate          Collaborate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186B8-98C1-3B6B-01B4-1F367C6302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29404" y="2653481"/>
            <a:ext cx="9533193" cy="1154041"/>
          </a:xfrm>
        </p:spPr>
        <p:txBody>
          <a:bodyPr/>
          <a:lstStyle/>
          <a:p>
            <a:r>
              <a:rPr lang="en-US" sz="4800" dirty="0"/>
              <a:t> </a:t>
            </a:r>
            <a:r>
              <a:rPr lang="en-US" sz="4800"/>
              <a:t>Stepping into </a:t>
            </a:r>
            <a:r>
              <a:rPr lang="en-US" sz="4800" dirty="0"/>
              <a:t>a New Era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F782553A-0034-2574-3F8B-1AB929238D33}"/>
              </a:ext>
            </a:extLst>
          </p:cNvPr>
          <p:cNvCxnSpPr/>
          <p:nvPr/>
        </p:nvCxnSpPr>
        <p:spPr>
          <a:xfrm>
            <a:off x="4084320" y="4352544"/>
            <a:ext cx="682752" cy="0"/>
          </a:xfrm>
          <a:prstGeom prst="line">
            <a:avLst/>
          </a:prstGeom>
          <a:ln w="190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B71A45A1-6BBA-B4C6-BAFD-40DB36EB69A1}"/>
              </a:ext>
            </a:extLst>
          </p:cNvPr>
          <p:cNvCxnSpPr/>
          <p:nvPr/>
        </p:nvCxnSpPr>
        <p:spPr>
          <a:xfrm>
            <a:off x="7351776" y="4352544"/>
            <a:ext cx="682752" cy="0"/>
          </a:xfrm>
          <a:prstGeom prst="line">
            <a:avLst/>
          </a:prstGeom>
          <a:ln w="190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FCD2B48-1A3F-2D53-F593-E275600B81E8}"/>
              </a:ext>
            </a:extLst>
          </p:cNvPr>
          <p:cNvSpPr/>
          <p:nvPr/>
        </p:nvSpPr>
        <p:spPr>
          <a:xfrm>
            <a:off x="1780032" y="4035552"/>
            <a:ext cx="2304288" cy="62179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6199F0A-685E-298A-C249-5F2FA9864C06}"/>
              </a:ext>
            </a:extLst>
          </p:cNvPr>
          <p:cNvSpPr/>
          <p:nvPr/>
        </p:nvSpPr>
        <p:spPr>
          <a:xfrm>
            <a:off x="4767072" y="4035552"/>
            <a:ext cx="2584704" cy="62179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48D1CEA-E9AE-0C92-BF95-E61A79A05DA2}"/>
              </a:ext>
            </a:extLst>
          </p:cNvPr>
          <p:cNvSpPr/>
          <p:nvPr/>
        </p:nvSpPr>
        <p:spPr>
          <a:xfrm>
            <a:off x="8034528" y="4035552"/>
            <a:ext cx="2377440" cy="62179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xmlns="" val="2931925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5729165-76D4-0242-BBDC-D42EAAFBBA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2561" b="4891"/>
          <a:stretch/>
        </p:blipFill>
        <p:spPr>
          <a:xfrm flipH="1">
            <a:off x="-3" y="-1"/>
            <a:ext cx="12192001" cy="685800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111D7F1A-5984-5441-A486-0269CC683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E7B5-F6B2-8B4B-83B7-B00C0C78A87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D94C2E1-3D98-0749-A47C-38DFC9956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and confidential. Do not forward.
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5A95C9F3-FF00-1B42-9881-907B83F20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" y="1711234"/>
            <a:ext cx="5092337" cy="3984172"/>
          </a:xfrm>
        </p:spPr>
        <p:txBody>
          <a:bodyPr/>
          <a:lstStyle/>
          <a:p>
            <a:r>
              <a:rPr lang="en-US" sz="4800" dirty="0"/>
              <a:t>Innovation is happening all around us, let’s keep working together</a:t>
            </a:r>
          </a:p>
        </p:txBody>
      </p:sp>
    </p:spTree>
    <p:extLst>
      <p:ext uri="{BB962C8B-B14F-4D97-AF65-F5344CB8AC3E}">
        <p14:creationId xmlns:p14="http://schemas.microsoft.com/office/powerpoint/2010/main" xmlns="" val="3684964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3">
            <a:extLst>
              <a:ext uri="{FF2B5EF4-FFF2-40B4-BE49-F238E27FC236}">
                <a16:creationId xmlns:a16="http://schemas.microsoft.com/office/drawing/2014/main" xmlns="" id="{11F0027D-2AF8-D640-9B41-11E0184556F3}"/>
              </a:ext>
            </a:extLst>
          </p:cNvPr>
          <p:cNvSpPr txBox="1">
            <a:spLocks/>
          </p:cNvSpPr>
          <p:nvPr/>
        </p:nvSpPr>
        <p:spPr>
          <a:xfrm>
            <a:off x="417367" y="850900"/>
            <a:ext cx="4624533" cy="28067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ts val="1200"/>
              </a:spcBef>
              <a:spcAft>
                <a:spcPct val="0"/>
              </a:spcAft>
              <a:defRPr sz="3200" b="0" i="0" spc="0" baseline="0">
                <a:solidFill>
                  <a:srgbClr val="1E1E1E"/>
                </a:solidFill>
                <a:latin typeface="Arial" panose="020B0604020202020204" pitchFamily="34" charset="0"/>
                <a:ea typeface="Noto Serif" panose="02020600060500020200" pitchFamily="18" charset="0"/>
                <a:cs typeface="Arial" panose="020B0604020202020204" pitchFamily="34" charset="0"/>
              </a:defRPr>
            </a:lvl1pPr>
            <a:lvl2pPr marL="230712" indent="-158747" algn="l" rtl="0" eaLnBrk="1" fontAlgn="base" hangingPunct="1">
              <a:spcBef>
                <a:spcPts val="1200"/>
              </a:spcBef>
              <a:spcAft>
                <a:spcPct val="0"/>
              </a:spcAft>
              <a:buFont typeface="Arial"/>
              <a:buChar char="•"/>
              <a:tabLst/>
              <a:defRPr sz="2133" b="0" i="0" spc="0" baseline="0">
                <a:solidFill>
                  <a:srgbClr val="1E1E1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91054" indent="-205312" algn="l" rtl="0" eaLnBrk="1" fontAlgn="base" hangingPunct="1">
              <a:spcBef>
                <a:spcPts val="1200"/>
              </a:spcBef>
              <a:spcAft>
                <a:spcPct val="0"/>
              </a:spcAft>
              <a:buChar char="–"/>
              <a:defRPr sz="2000" b="0" i="0" spc="0" baseline="0">
                <a:solidFill>
                  <a:srgbClr val="1E1E1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711182" indent="-165096" algn="l" rtl="0" eaLnBrk="1" fontAlgn="base" hangingPunct="1">
              <a:spcBef>
                <a:spcPts val="1200"/>
              </a:spcBef>
              <a:spcAft>
                <a:spcPct val="0"/>
              </a:spcAft>
              <a:buFont typeface="Arial"/>
              <a:buChar char="•"/>
              <a:defRPr sz="1867" b="0" i="0" spc="0" baseline="0">
                <a:solidFill>
                  <a:srgbClr val="1E1E1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973642" indent="-213779" algn="l" rtl="0" eaLnBrk="1" fontAlgn="base" hangingPunct="1">
              <a:spcBef>
                <a:spcPts val="1200"/>
              </a:spcBef>
              <a:spcAft>
                <a:spcPct val="0"/>
              </a:spcAft>
              <a:buChar char="–"/>
              <a:defRPr sz="1733" b="0" i="0" spc="0" baseline="0">
                <a:solidFill>
                  <a:srgbClr val="1E1E1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  <a:lvl6pPr marL="1111223" indent="-135463" algn="l" rtl="0" eaLnBrk="1" fontAlgn="base" hangingPunct="1">
              <a:spcBef>
                <a:spcPts val="0"/>
              </a:spcBef>
              <a:spcAft>
                <a:spcPct val="0"/>
              </a:spcAft>
              <a:buFont typeface="Arial"/>
              <a:buChar char="•"/>
              <a:defRPr sz="1600" baseline="0">
                <a:solidFill>
                  <a:schemeClr val="tx1"/>
                </a:solidFill>
                <a:latin typeface="+mn-lt"/>
                <a:ea typeface="+mn-ea"/>
              </a:defRPr>
            </a:lvl6pPr>
            <a:lvl7pPr marL="1299601" indent="-160863" algn="l" rtl="0" eaLnBrk="1" fontAlgn="base" hangingPunct="1">
              <a:spcBef>
                <a:spcPts val="0"/>
              </a:spcBef>
              <a:spcAft>
                <a:spcPct val="0"/>
              </a:spcAft>
              <a:buChar char="–"/>
              <a:tabLst/>
              <a:defRPr sz="1467">
                <a:solidFill>
                  <a:schemeClr val="tx1"/>
                </a:solidFill>
                <a:latin typeface="+mn-lt"/>
                <a:ea typeface="+mn-ea"/>
              </a:defRPr>
            </a:lvl7pPr>
            <a:lvl8pPr marL="1432948" indent="-124881" algn="l" rtl="0" eaLnBrk="1" fontAlgn="base" hangingPunct="1">
              <a:spcBef>
                <a:spcPts val="0"/>
              </a:spcBef>
              <a:spcAft>
                <a:spcPct val="0"/>
              </a:spcAft>
              <a:buFont typeface="Arial"/>
              <a:buChar char="•"/>
              <a:defRPr sz="1333">
                <a:solidFill>
                  <a:schemeClr val="tx1"/>
                </a:solidFill>
                <a:latin typeface="+mn-lt"/>
                <a:ea typeface="+mn-ea"/>
              </a:defRPr>
            </a:lvl8pPr>
            <a:lvl9pPr marL="4269211" indent="-306910" algn="l" rtl="0" eaLnBrk="1" fontAlgn="base" hangingPunct="1">
              <a:spcBef>
                <a:spcPct val="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4600"/>
              </a:lnSpc>
              <a:spcBef>
                <a:spcPts val="0"/>
              </a:spcBef>
            </a:pPr>
            <a:r>
              <a:rPr lang="en-US" sz="4400" kern="0" dirty="0">
                <a:solidFill>
                  <a:schemeClr val="bg1"/>
                </a:solidFill>
                <a:latin typeface="Arial"/>
                <a:ea typeface="Roboto"/>
                <a:cs typeface="Arial"/>
              </a:rPr>
              <a:t>Welcome to a new era of healthcare experiences.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1677E83-4B3D-E746-AE05-C773D7BCAC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FFD63D-7F43-3B4E-8B2F-7535F503E7C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2425151-A6FC-F741-AC04-013677F71307}"/>
              </a:ext>
            </a:extLst>
          </p:cNvPr>
          <p:cNvSpPr txBox="1"/>
          <p:nvPr/>
        </p:nvSpPr>
        <p:spPr>
          <a:xfrm>
            <a:off x="417367" y="4627787"/>
            <a:ext cx="61003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chemeClr val="bg1"/>
                </a:solidFill>
                <a:effectLst/>
              </a:rPr>
              <a:t>Mary Butler-Everson</a:t>
            </a:r>
            <a:endParaRPr lang="en-US" sz="1800" b="0" i="0" u="none" strike="noStrike" dirty="0">
              <a:solidFill>
                <a:schemeClr val="bg1"/>
              </a:solidFill>
              <a:effectLst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</a:rPr>
              <a:t>SVP, Commercial Growth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</a:rPr>
              <a:t>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sng" strike="noStrike" dirty="0">
                <a:solidFill>
                  <a:schemeClr val="bg1"/>
                </a:solidFill>
                <a:effectLst/>
                <a:hlinkClick r:id="rId3" tooltip="mailto:Mary.butler-everson@avaneerhealth.com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Mary.butler-everson@avaneerhealth.com</a:t>
            </a:r>
            <a:endParaRPr lang="en-US" sz="1800" b="0" i="0" u="none" strike="noStrike" dirty="0">
              <a:solidFill>
                <a:schemeClr val="bg1"/>
              </a:solidFill>
              <a:effectLst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i="0" u="none" strike="noStrike">
                <a:solidFill>
                  <a:schemeClr val="bg1"/>
                </a:solidFill>
                <a:effectLst/>
              </a:rPr>
              <a:t>M </a:t>
            </a:r>
            <a:r>
              <a:rPr lang="en-US" sz="1800" i="0" u="none" strike="noStrike" dirty="0">
                <a:solidFill>
                  <a:schemeClr val="bg1"/>
                </a:solidFill>
                <a:effectLst/>
              </a:rPr>
              <a:t>+ 412-523-0884</a:t>
            </a:r>
          </a:p>
        </p:txBody>
      </p:sp>
    </p:spTree>
    <p:extLst>
      <p:ext uri="{BB962C8B-B14F-4D97-AF65-F5344CB8AC3E}">
        <p14:creationId xmlns:p14="http://schemas.microsoft.com/office/powerpoint/2010/main" xmlns="" val="4269481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BB96AE12-ACC3-2F4A-800A-45F89C78DA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6823" y="4165491"/>
            <a:ext cx="8820057" cy="1795363"/>
          </a:xfrm>
        </p:spPr>
        <p:txBody>
          <a:bodyPr/>
          <a:lstStyle/>
          <a:p>
            <a:r>
              <a:rPr lang="en-US" sz="2000" dirty="0"/>
              <a:t>Mary Butler-Everson, Senior Vice President, Commercial Growth</a:t>
            </a:r>
          </a:p>
          <a:p>
            <a:r>
              <a:rPr lang="en-US" sz="2000" dirty="0"/>
              <a:t>September 15, 2022</a:t>
            </a:r>
          </a:p>
          <a:p>
            <a:r>
              <a:rPr lang="en-US" sz="2000" dirty="0"/>
              <a:t>ConVerge2Xcelerate 2022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22B6DB8-B886-814E-9F7B-431850EADB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823" y="2083400"/>
            <a:ext cx="6808377" cy="1966087"/>
          </a:xfrm>
        </p:spPr>
        <p:txBody>
          <a:bodyPr anchor="t"/>
          <a:lstStyle/>
          <a:p>
            <a:r>
              <a:rPr lang="en-US" sz="4000" dirty="0"/>
              <a:t>How Patients Can Benefit From the Broad Use of Blockchain in Healthcare​</a:t>
            </a:r>
          </a:p>
        </p:txBody>
      </p:sp>
    </p:spTree>
    <p:extLst>
      <p:ext uri="{BB962C8B-B14F-4D97-AF65-F5344CB8AC3E}">
        <p14:creationId xmlns:p14="http://schemas.microsoft.com/office/powerpoint/2010/main" xmlns="" val="2020252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picture containing person, person, people&#10;&#10;Description automatically generated">
            <a:extLst>
              <a:ext uri="{FF2B5EF4-FFF2-40B4-BE49-F238E27FC236}">
                <a16:creationId xmlns:a16="http://schemas.microsoft.com/office/drawing/2014/main" xmlns="" id="{4268ABEC-DFC7-B248-8419-722CD8575997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E18911F-524C-C843-B239-DA2E9612A237}"/>
              </a:ext>
            </a:extLst>
          </p:cNvPr>
          <p:cNvSpPr/>
          <p:nvPr/>
        </p:nvSpPr>
        <p:spPr>
          <a:xfrm>
            <a:off x="883228" y="3040352"/>
            <a:ext cx="10425545" cy="1971367"/>
          </a:xfrm>
          <a:prstGeom prst="rect">
            <a:avLst/>
          </a:prstGeom>
          <a:solidFill>
            <a:schemeClr val="bg2">
              <a:lumMod val="90000"/>
              <a:alpha val="6698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240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xmlns="" id="{F95A548A-8B13-759F-1C75-4592FEEC1233}"/>
              </a:ext>
            </a:extLst>
          </p:cNvPr>
          <p:cNvSpPr txBox="1">
            <a:spLocks/>
          </p:cNvSpPr>
          <p:nvPr/>
        </p:nvSpPr>
        <p:spPr>
          <a:xfrm>
            <a:off x="1372860" y="3381966"/>
            <a:ext cx="9446281" cy="7724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spc="7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Do the people we serve and care for trust us?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E298B87-03AB-CFF6-0C99-02DCB280816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192832" y="6270624"/>
            <a:ext cx="1734246" cy="53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3385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picture containing person, person, people&#10;&#10;Description automatically generated">
            <a:extLst>
              <a:ext uri="{FF2B5EF4-FFF2-40B4-BE49-F238E27FC236}">
                <a16:creationId xmlns:a16="http://schemas.microsoft.com/office/drawing/2014/main" xmlns="" id="{4268ABEC-DFC7-B248-8419-722CD8575997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E18911F-524C-C843-B239-DA2E9612A237}"/>
              </a:ext>
            </a:extLst>
          </p:cNvPr>
          <p:cNvSpPr/>
          <p:nvPr/>
        </p:nvSpPr>
        <p:spPr>
          <a:xfrm>
            <a:off x="883228" y="3040352"/>
            <a:ext cx="10425545" cy="1971367"/>
          </a:xfrm>
          <a:prstGeom prst="rect">
            <a:avLst/>
          </a:prstGeom>
          <a:solidFill>
            <a:schemeClr val="bg2">
              <a:lumMod val="90000"/>
              <a:alpha val="6698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240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xmlns="" id="{F95A548A-8B13-759F-1C75-4592FEEC1233}"/>
              </a:ext>
            </a:extLst>
          </p:cNvPr>
          <p:cNvSpPr txBox="1">
            <a:spLocks/>
          </p:cNvSpPr>
          <p:nvPr/>
        </p:nvSpPr>
        <p:spPr>
          <a:xfrm>
            <a:off x="1372860" y="3381966"/>
            <a:ext cx="9446281" cy="7724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spc="7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People trust their doctors and clinicians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E298B87-03AB-CFF6-0C99-02DCB280816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192832" y="6270624"/>
            <a:ext cx="1734246" cy="53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2349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xmlns="" id="{83D48BE2-7E73-1644-B9D3-733E8D395F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688251B-00DD-C146-A3A9-ABC7C2A2AC09}"/>
              </a:ext>
            </a:extLst>
          </p:cNvPr>
          <p:cNvSpPr/>
          <p:nvPr/>
        </p:nvSpPr>
        <p:spPr>
          <a:xfrm>
            <a:off x="1003300" y="2159000"/>
            <a:ext cx="10223500" cy="1600200"/>
          </a:xfrm>
          <a:prstGeom prst="rect">
            <a:avLst/>
          </a:prstGeom>
          <a:solidFill>
            <a:schemeClr val="bg2">
              <a:lumMod val="90000"/>
              <a:alpha val="6698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24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39509040-BCAA-3446-AE4C-E59A1A78A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633669"/>
            <a:ext cx="11430000" cy="772437"/>
          </a:xfrm>
        </p:spPr>
        <p:txBody>
          <a:bodyPr anchor="t">
            <a:normAutofit/>
          </a:bodyPr>
          <a:lstStyle/>
          <a:p>
            <a:pPr algn="ctr"/>
            <a:r>
              <a:rPr lang="en-US" sz="4400" dirty="0"/>
              <a:t>But the trust breaks down</a:t>
            </a:r>
          </a:p>
        </p:txBody>
      </p:sp>
    </p:spTree>
    <p:extLst>
      <p:ext uri="{BB962C8B-B14F-4D97-AF65-F5344CB8AC3E}">
        <p14:creationId xmlns:p14="http://schemas.microsoft.com/office/powerpoint/2010/main" xmlns="" val="3180540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25170790-A372-B455-95CD-79EC93B70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than 75% of consumers are satisfied with care, but more than half would switch to providers for more trust and respect</a:t>
            </a:r>
            <a:endParaRPr lang="en-US" sz="1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438F8E7-78D9-B14B-A7D7-2F0531168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and confidential. Do not forward.
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BE004F1-8F42-7741-92C4-C87402C41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E7B5-F6B2-8B4B-83B7-B00C0C78A87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4AA982B-A46B-3342-8BD6-8B589E76D69E}"/>
              </a:ext>
            </a:extLst>
          </p:cNvPr>
          <p:cNvSpPr txBox="1"/>
          <p:nvPr/>
        </p:nvSpPr>
        <p:spPr>
          <a:xfrm>
            <a:off x="3358243" y="6468189"/>
            <a:ext cx="547551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/>
              <a:t>https://</a:t>
            </a:r>
            <a:r>
              <a:rPr lang="en-US" sz="1000" i="1" dirty="0" err="1"/>
              <a:t>www.huronconsultinggroup.com</a:t>
            </a:r>
            <a:r>
              <a:rPr lang="en-US" sz="1000" i="1" dirty="0"/>
              <a:t>/insights/healthcare-consumer-market-report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9C083B5-EE37-1B3D-6C87-8B32032025D1}"/>
              </a:ext>
            </a:extLst>
          </p:cNvPr>
          <p:cNvSpPr/>
          <p:nvPr/>
        </p:nvSpPr>
        <p:spPr>
          <a:xfrm>
            <a:off x="1652557" y="2429691"/>
            <a:ext cx="9576082" cy="4963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EB48BCC-8D8A-9950-E75A-A3B9B99734D2}"/>
              </a:ext>
            </a:extLst>
          </p:cNvPr>
          <p:cNvSpPr/>
          <p:nvPr/>
        </p:nvSpPr>
        <p:spPr>
          <a:xfrm>
            <a:off x="1652557" y="3030582"/>
            <a:ext cx="7295500" cy="4963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D993749-0D93-F1D2-E011-26A23215C92D}"/>
              </a:ext>
            </a:extLst>
          </p:cNvPr>
          <p:cNvSpPr/>
          <p:nvPr/>
        </p:nvSpPr>
        <p:spPr>
          <a:xfrm>
            <a:off x="1652557" y="3644537"/>
            <a:ext cx="6981992" cy="4963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42D9104-5F65-8589-7A7E-34AA3376879B}"/>
              </a:ext>
            </a:extLst>
          </p:cNvPr>
          <p:cNvSpPr/>
          <p:nvPr/>
        </p:nvSpPr>
        <p:spPr>
          <a:xfrm>
            <a:off x="1652557" y="4232365"/>
            <a:ext cx="6381100" cy="4963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1786AF4-4EC8-7E6E-BA23-3E0935150F88}"/>
              </a:ext>
            </a:extLst>
          </p:cNvPr>
          <p:cNvSpPr/>
          <p:nvPr/>
        </p:nvSpPr>
        <p:spPr>
          <a:xfrm>
            <a:off x="1652557" y="4833256"/>
            <a:ext cx="5571203" cy="4963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032EFE0-D8AC-6ED4-FADF-ACE38A4844AE}"/>
              </a:ext>
            </a:extLst>
          </p:cNvPr>
          <p:cNvSpPr txBox="1"/>
          <p:nvPr/>
        </p:nvSpPr>
        <p:spPr>
          <a:xfrm>
            <a:off x="1652557" y="5490750"/>
            <a:ext cx="521136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00" dirty="0"/>
              <a:t>Source: “Healthcare Consumer Market Report.” Huron Consulting Group Inc., 2021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8043C02-6F99-16DB-4EF5-EF5858FB9A76}"/>
              </a:ext>
            </a:extLst>
          </p:cNvPr>
          <p:cNvSpPr txBox="1"/>
          <p:nvPr/>
        </p:nvSpPr>
        <p:spPr>
          <a:xfrm>
            <a:off x="1639494" y="1814541"/>
            <a:ext cx="926676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 b="1" dirty="0"/>
              <a:t>Consumers’ top 5 reasons to try a new provider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71C48EA-B29E-446C-B2DA-8C1C80D5731F}"/>
              </a:ext>
            </a:extLst>
          </p:cNvPr>
          <p:cNvSpPr txBox="1"/>
          <p:nvPr/>
        </p:nvSpPr>
        <p:spPr>
          <a:xfrm>
            <a:off x="10417092" y="2479805"/>
            <a:ext cx="564257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200" b="1" dirty="0">
                <a:solidFill>
                  <a:schemeClr val="bg1"/>
                </a:solidFill>
              </a:rPr>
              <a:t>56%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09587AB-17B5-4C01-423C-D1970F88B027}"/>
              </a:ext>
            </a:extLst>
          </p:cNvPr>
          <p:cNvSpPr txBox="1"/>
          <p:nvPr/>
        </p:nvSpPr>
        <p:spPr>
          <a:xfrm>
            <a:off x="8261720" y="3106822"/>
            <a:ext cx="564257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200" b="1" dirty="0">
                <a:solidFill>
                  <a:schemeClr val="bg1"/>
                </a:solidFill>
              </a:rPr>
              <a:t>46%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E428E16-103F-5471-4322-44F0190100BC}"/>
              </a:ext>
            </a:extLst>
          </p:cNvPr>
          <p:cNvSpPr txBox="1"/>
          <p:nvPr/>
        </p:nvSpPr>
        <p:spPr>
          <a:xfrm>
            <a:off x="7922085" y="3694651"/>
            <a:ext cx="564257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200" b="1" dirty="0">
                <a:solidFill>
                  <a:schemeClr val="bg1"/>
                </a:solidFill>
              </a:rPr>
              <a:t>44%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8094AE6-3BA6-7ED1-E141-8B676D2C6EEC}"/>
              </a:ext>
            </a:extLst>
          </p:cNvPr>
          <p:cNvSpPr txBox="1"/>
          <p:nvPr/>
        </p:nvSpPr>
        <p:spPr>
          <a:xfrm>
            <a:off x="7295068" y="4308605"/>
            <a:ext cx="564257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200" b="1" dirty="0">
                <a:solidFill>
                  <a:schemeClr val="bg1"/>
                </a:solidFill>
              </a:rPr>
              <a:t>40%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B7B7140-8865-C6CD-EE7E-1042AAE591F7}"/>
              </a:ext>
            </a:extLst>
          </p:cNvPr>
          <p:cNvSpPr txBox="1"/>
          <p:nvPr/>
        </p:nvSpPr>
        <p:spPr>
          <a:xfrm>
            <a:off x="6459045" y="4909496"/>
            <a:ext cx="564257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200" b="1" dirty="0">
                <a:solidFill>
                  <a:schemeClr val="bg1"/>
                </a:solidFill>
              </a:rPr>
              <a:t>35%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6CB4AB8-D614-0C61-63A6-5ED24A9CDEBB}"/>
              </a:ext>
            </a:extLst>
          </p:cNvPr>
          <p:cNvSpPr txBox="1"/>
          <p:nvPr/>
        </p:nvSpPr>
        <p:spPr>
          <a:xfrm>
            <a:off x="1854653" y="2479805"/>
            <a:ext cx="2356864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200" b="1" dirty="0">
                <a:solidFill>
                  <a:schemeClr val="bg1"/>
                </a:solidFill>
              </a:rPr>
              <a:t>Trust and respect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88520DB-C867-EBC6-D7C6-48F332BE17B7}"/>
              </a:ext>
            </a:extLst>
          </p:cNvPr>
          <p:cNvSpPr txBox="1"/>
          <p:nvPr/>
        </p:nvSpPr>
        <p:spPr>
          <a:xfrm>
            <a:off x="1854653" y="3106822"/>
            <a:ext cx="1492396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200" b="1" dirty="0">
                <a:solidFill>
                  <a:schemeClr val="bg1"/>
                </a:solidFill>
              </a:rPr>
              <a:t>Lower cost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C1E9C81-97D7-F248-9FC2-76C9BF0EEB9A}"/>
              </a:ext>
            </a:extLst>
          </p:cNvPr>
          <p:cNvSpPr txBox="1"/>
          <p:nvPr/>
        </p:nvSpPr>
        <p:spPr>
          <a:xfrm>
            <a:off x="1854653" y="3694651"/>
            <a:ext cx="2042226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200" b="1" dirty="0">
                <a:solidFill>
                  <a:schemeClr val="bg1"/>
                </a:solidFill>
              </a:rPr>
              <a:t>Closer location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C7C2A5F-E660-0D27-B742-678F1587D032}"/>
              </a:ext>
            </a:extLst>
          </p:cNvPr>
          <p:cNvSpPr txBox="1"/>
          <p:nvPr/>
        </p:nvSpPr>
        <p:spPr>
          <a:xfrm>
            <a:off x="1854653" y="4308605"/>
            <a:ext cx="2290692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200" b="1" dirty="0">
                <a:solidFill>
                  <a:schemeClr val="bg1"/>
                </a:solidFill>
              </a:rPr>
              <a:t>Shorter wait time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D5E3C88-421C-9C44-2777-8D9A892AD717}"/>
              </a:ext>
            </a:extLst>
          </p:cNvPr>
          <p:cNvSpPr txBox="1"/>
          <p:nvPr/>
        </p:nvSpPr>
        <p:spPr>
          <a:xfrm>
            <a:off x="1854653" y="4909496"/>
            <a:ext cx="1532214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200" b="1" dirty="0">
                <a:solidFill>
                  <a:schemeClr val="bg1"/>
                </a:solidFill>
              </a:rPr>
              <a:t>Virtual care</a:t>
            </a:r>
          </a:p>
        </p:txBody>
      </p:sp>
    </p:spTree>
    <p:extLst>
      <p:ext uri="{BB962C8B-B14F-4D97-AF65-F5344CB8AC3E}">
        <p14:creationId xmlns:p14="http://schemas.microsoft.com/office/powerpoint/2010/main" xmlns="" val="357769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newspaper, document, receipt&#10;&#10;Description automatically generated">
            <a:extLst>
              <a:ext uri="{FF2B5EF4-FFF2-40B4-BE49-F238E27FC236}">
                <a16:creationId xmlns:a16="http://schemas.microsoft.com/office/drawing/2014/main" xmlns="" id="{B67D5712-24A8-8EB9-35B3-108CF51359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3000"/>
          </a:blip>
          <a:srcRect l="5045" t="19940" r="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AE8F0A58-77D4-FA42-A25E-AA02914ED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E7B5-F6B2-8B4B-83B7-B00C0C78A87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938EDB7-C679-3644-AF84-8CD408A15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and confidential. Do not forward.
</a:t>
            </a:r>
          </a:p>
        </p:txBody>
      </p:sp>
      <p:pic>
        <p:nvPicPr>
          <p:cNvPr id="16" name="Picture 15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A41C2B69-6132-9708-5516-BDBD8CAFFC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36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304037" y="440976"/>
            <a:ext cx="6697463" cy="637892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F4F8DDD-D8E2-27FF-4EFA-812E27FD3FC5}"/>
              </a:ext>
            </a:extLst>
          </p:cNvPr>
          <p:cNvSpPr/>
          <p:nvPr/>
        </p:nvSpPr>
        <p:spPr>
          <a:xfrm>
            <a:off x="883228" y="3191774"/>
            <a:ext cx="10425545" cy="2667283"/>
          </a:xfrm>
          <a:prstGeom prst="rect">
            <a:avLst/>
          </a:prstGeom>
          <a:solidFill>
            <a:schemeClr val="bg2">
              <a:lumMod val="90000"/>
              <a:alpha val="7750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240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xmlns="" id="{BB4B9618-B529-B3C6-20A8-6393723A575C}"/>
              </a:ext>
            </a:extLst>
          </p:cNvPr>
          <p:cNvSpPr txBox="1">
            <a:spLocks/>
          </p:cNvSpPr>
          <p:nvPr/>
        </p:nvSpPr>
        <p:spPr>
          <a:xfrm>
            <a:off x="1372860" y="4330583"/>
            <a:ext cx="9446281" cy="7724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spc="7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Consumers want a single point of contact and a universal health record</a:t>
            </a: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xmlns="" id="{7CA84683-2FA8-C427-A8A7-1FCCB4718A3E}"/>
              </a:ext>
            </a:extLst>
          </p:cNvPr>
          <p:cNvSpPr txBox="1">
            <a:spLocks/>
          </p:cNvSpPr>
          <p:nvPr/>
        </p:nvSpPr>
        <p:spPr>
          <a:xfrm>
            <a:off x="1399286" y="3681914"/>
            <a:ext cx="9446281" cy="4239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spc="7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accent6"/>
                </a:solidFill>
              </a:rPr>
              <a:t>What is trust? And what does it mean to trust a provider?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B125832-13D6-2764-2B9F-6596F4FAFEE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192832" y="6270624"/>
            <a:ext cx="1734246" cy="53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6067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2F282BB-37DD-ABE6-B368-3A3B68ACA6E3}"/>
              </a:ext>
            </a:extLst>
          </p:cNvPr>
          <p:cNvSpPr/>
          <p:nvPr/>
        </p:nvSpPr>
        <p:spPr>
          <a:xfrm>
            <a:off x="1669312" y="1194816"/>
            <a:ext cx="8463516" cy="47040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24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7CE7E41-8F84-8C4D-AB11-E7961DC0F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E7B5-F6B2-8B4B-83B7-B00C0C78A87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0F7AEAC-4FE4-8742-B72D-64FA7BDF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and confidential. Do not forward.
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8DC257CB-7F9C-D14E-B82D-54B50ABEA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must improve the digital experience to gain trust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2B2EA52-4D5E-2657-3655-C93EBE98E68F}"/>
              </a:ext>
            </a:extLst>
          </p:cNvPr>
          <p:cNvSpPr txBox="1"/>
          <p:nvPr/>
        </p:nvSpPr>
        <p:spPr>
          <a:xfrm>
            <a:off x="2123911" y="1731213"/>
            <a:ext cx="333425" cy="341382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250000"/>
              </a:lnSpc>
            </a:pPr>
            <a:r>
              <a:rPr lang="en-US" sz="1300" b="1" dirty="0">
                <a:solidFill>
                  <a:schemeClr val="tx2"/>
                </a:solidFill>
              </a:rPr>
              <a:t>60%</a:t>
            </a:r>
          </a:p>
          <a:p>
            <a:pPr algn="l">
              <a:lnSpc>
                <a:spcPct val="250000"/>
              </a:lnSpc>
            </a:pPr>
            <a:r>
              <a:rPr lang="en-US" sz="1300" b="1" dirty="0">
                <a:solidFill>
                  <a:schemeClr val="tx2"/>
                </a:solidFill>
              </a:rPr>
              <a:t>50%</a:t>
            </a:r>
          </a:p>
          <a:p>
            <a:pPr algn="l">
              <a:lnSpc>
                <a:spcPct val="250000"/>
              </a:lnSpc>
            </a:pPr>
            <a:r>
              <a:rPr lang="en-US" sz="1300" b="1" dirty="0">
                <a:solidFill>
                  <a:schemeClr val="tx2"/>
                </a:solidFill>
              </a:rPr>
              <a:t>40%</a:t>
            </a:r>
          </a:p>
          <a:p>
            <a:pPr algn="l">
              <a:lnSpc>
                <a:spcPct val="250000"/>
              </a:lnSpc>
            </a:pPr>
            <a:r>
              <a:rPr lang="en-US" sz="1300" b="1" dirty="0">
                <a:solidFill>
                  <a:schemeClr val="tx2"/>
                </a:solidFill>
              </a:rPr>
              <a:t>30%</a:t>
            </a:r>
          </a:p>
          <a:p>
            <a:pPr algn="l">
              <a:lnSpc>
                <a:spcPct val="250000"/>
              </a:lnSpc>
            </a:pPr>
            <a:r>
              <a:rPr lang="en-US" sz="1300" b="1" dirty="0">
                <a:solidFill>
                  <a:schemeClr val="tx2"/>
                </a:solidFill>
              </a:rPr>
              <a:t>20%</a:t>
            </a:r>
          </a:p>
          <a:p>
            <a:pPr algn="l">
              <a:lnSpc>
                <a:spcPct val="250000"/>
              </a:lnSpc>
            </a:pPr>
            <a:r>
              <a:rPr lang="en-US" sz="1300" b="1" dirty="0">
                <a:solidFill>
                  <a:schemeClr val="tx2"/>
                </a:solidFill>
              </a:rPr>
              <a:t>10%</a:t>
            </a:r>
          </a:p>
          <a:p>
            <a:pPr algn="l">
              <a:lnSpc>
                <a:spcPct val="250000"/>
              </a:lnSpc>
            </a:pPr>
            <a:r>
              <a:rPr lang="en-US" sz="1300" b="1" dirty="0">
                <a:solidFill>
                  <a:schemeClr val="tx2"/>
                </a:solidFill>
              </a:rPr>
              <a:t>0%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F05D649-B6E1-B9C1-D72F-07353240E271}"/>
              </a:ext>
            </a:extLst>
          </p:cNvPr>
          <p:cNvSpPr txBox="1"/>
          <p:nvPr/>
        </p:nvSpPr>
        <p:spPr>
          <a:xfrm>
            <a:off x="3301487" y="5145033"/>
            <a:ext cx="768287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300" b="1" dirty="0">
                <a:solidFill>
                  <a:schemeClr val="tx2"/>
                </a:solidFill>
              </a:rPr>
              <a:t>Nov. 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5FC32A4-4018-B1B6-E32B-A9A53EC3F418}"/>
              </a:ext>
            </a:extLst>
          </p:cNvPr>
          <p:cNvSpPr txBox="1"/>
          <p:nvPr/>
        </p:nvSpPr>
        <p:spPr>
          <a:xfrm>
            <a:off x="5680943" y="5145033"/>
            <a:ext cx="763029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300" b="1" dirty="0">
                <a:solidFill>
                  <a:schemeClr val="tx2"/>
                </a:solidFill>
              </a:rPr>
              <a:t>Feb.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4498130-A959-6E65-39DA-54EB1C99FA25}"/>
              </a:ext>
            </a:extLst>
          </p:cNvPr>
          <p:cNvSpPr txBox="1"/>
          <p:nvPr/>
        </p:nvSpPr>
        <p:spPr>
          <a:xfrm>
            <a:off x="8005835" y="5145033"/>
            <a:ext cx="827150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300" b="1" dirty="0">
                <a:solidFill>
                  <a:schemeClr val="tx2"/>
                </a:solidFill>
              </a:rPr>
              <a:t>Sept. 2021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xmlns="" id="{A367C667-F334-12B3-5106-B5A17A702044}"/>
              </a:ext>
            </a:extLst>
          </p:cNvPr>
          <p:cNvSpPr/>
          <p:nvPr/>
        </p:nvSpPr>
        <p:spPr>
          <a:xfrm>
            <a:off x="3693695" y="2284556"/>
            <a:ext cx="4728410" cy="998621"/>
          </a:xfrm>
          <a:custGeom>
            <a:avLst/>
            <a:gdLst>
              <a:gd name="connsiteX0" fmla="*/ 0 w 4728410"/>
              <a:gd name="connsiteY0" fmla="*/ 998621 h 998621"/>
              <a:gd name="connsiteX1" fmla="*/ 2394284 w 4728410"/>
              <a:gd name="connsiteY1" fmla="*/ 962527 h 998621"/>
              <a:gd name="connsiteX2" fmla="*/ 4728410 w 4728410"/>
              <a:gd name="connsiteY2" fmla="*/ 0 h 99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28410" h="998621">
                <a:moveTo>
                  <a:pt x="0" y="998621"/>
                </a:moveTo>
                <a:lnTo>
                  <a:pt x="2394284" y="962527"/>
                </a:lnTo>
                <a:lnTo>
                  <a:pt x="4728410" y="0"/>
                </a:lnTo>
              </a:path>
            </a:pathLst>
          </a:custGeom>
          <a:noFill/>
          <a:ln>
            <a:solidFill>
              <a:schemeClr val="accent2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xmlns="" id="{FAB000FB-196E-2D98-DA96-C25E25AD7592}"/>
              </a:ext>
            </a:extLst>
          </p:cNvPr>
          <p:cNvSpPr/>
          <p:nvPr/>
        </p:nvSpPr>
        <p:spPr>
          <a:xfrm>
            <a:off x="3693695" y="2392842"/>
            <a:ext cx="4740442" cy="950494"/>
          </a:xfrm>
          <a:custGeom>
            <a:avLst/>
            <a:gdLst>
              <a:gd name="connsiteX0" fmla="*/ 0 w 4728410"/>
              <a:gd name="connsiteY0" fmla="*/ 998621 h 998621"/>
              <a:gd name="connsiteX1" fmla="*/ 2394284 w 4728410"/>
              <a:gd name="connsiteY1" fmla="*/ 962527 h 998621"/>
              <a:gd name="connsiteX2" fmla="*/ 4728410 w 4728410"/>
              <a:gd name="connsiteY2" fmla="*/ 0 h 998621"/>
              <a:gd name="connsiteX0" fmla="*/ 0 w 4740442"/>
              <a:gd name="connsiteY0" fmla="*/ 950494 h 950494"/>
              <a:gd name="connsiteX1" fmla="*/ 2394284 w 4740442"/>
              <a:gd name="connsiteY1" fmla="*/ 914400 h 950494"/>
              <a:gd name="connsiteX2" fmla="*/ 4740442 w 4740442"/>
              <a:gd name="connsiteY2" fmla="*/ 0 h 950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40442" h="950494">
                <a:moveTo>
                  <a:pt x="0" y="950494"/>
                </a:moveTo>
                <a:lnTo>
                  <a:pt x="2394284" y="914400"/>
                </a:lnTo>
                <a:cubicBezTo>
                  <a:pt x="3172326" y="593558"/>
                  <a:pt x="3962400" y="320842"/>
                  <a:pt x="4740442" y="0"/>
                </a:cubicBezTo>
              </a:path>
            </a:pathLst>
          </a:custGeom>
          <a:noFill/>
          <a:ln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A66E2DC3-5A1B-8636-189D-D758AFD1A53E}"/>
              </a:ext>
            </a:extLst>
          </p:cNvPr>
          <p:cNvSpPr/>
          <p:nvPr/>
        </p:nvSpPr>
        <p:spPr>
          <a:xfrm>
            <a:off x="6057900" y="3260253"/>
            <a:ext cx="78304" cy="783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24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0BC07C3-799C-5E0D-7A65-8E989ECBBEE2}"/>
              </a:ext>
            </a:extLst>
          </p:cNvPr>
          <p:cNvSpPr/>
          <p:nvPr/>
        </p:nvSpPr>
        <p:spPr>
          <a:xfrm>
            <a:off x="6015510" y="3193641"/>
            <a:ext cx="78304" cy="783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24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C7F64245-1603-C38B-F1E9-A7CC1548C1D4}"/>
              </a:ext>
            </a:extLst>
          </p:cNvPr>
          <p:cNvCxnSpPr/>
          <p:nvPr/>
        </p:nvCxnSpPr>
        <p:spPr>
          <a:xfrm>
            <a:off x="3290140" y="5650894"/>
            <a:ext cx="487392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0FF43D43-DC2C-AC60-DE48-5DBF76397AA8}"/>
              </a:ext>
            </a:extLst>
          </p:cNvPr>
          <p:cNvCxnSpPr/>
          <p:nvPr/>
        </p:nvCxnSpPr>
        <p:spPr>
          <a:xfrm>
            <a:off x="6144488" y="5650894"/>
            <a:ext cx="4873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37A0A9D-836B-9D7A-E1C9-D060058C9630}"/>
              </a:ext>
            </a:extLst>
          </p:cNvPr>
          <p:cNvSpPr txBox="1"/>
          <p:nvPr/>
        </p:nvSpPr>
        <p:spPr>
          <a:xfrm>
            <a:off x="3858181" y="5557830"/>
            <a:ext cx="1558119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900" dirty="0"/>
              <a:t>For serious medical conditions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1EA2824-869B-39F6-B3D3-E12272B1C73D}"/>
              </a:ext>
            </a:extLst>
          </p:cNvPr>
          <p:cNvSpPr txBox="1"/>
          <p:nvPr/>
        </p:nvSpPr>
        <p:spPr>
          <a:xfrm>
            <a:off x="6703102" y="5557830"/>
            <a:ext cx="1320874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900" dirty="0"/>
              <a:t>For day-to-day healthcare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2396313-A699-AAC2-10DC-4DB0C9A38C87}"/>
              </a:ext>
            </a:extLst>
          </p:cNvPr>
          <p:cNvSpPr txBox="1"/>
          <p:nvPr/>
        </p:nvSpPr>
        <p:spPr>
          <a:xfrm>
            <a:off x="8573298" y="1999819"/>
            <a:ext cx="5963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b="1" dirty="0">
                <a:solidFill>
                  <a:schemeClr val="accent2"/>
                </a:solidFill>
              </a:rPr>
              <a:t>+57%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3BDAA4A-B318-E27A-5E6E-12CB1323AB55}"/>
              </a:ext>
            </a:extLst>
          </p:cNvPr>
          <p:cNvSpPr txBox="1"/>
          <p:nvPr/>
        </p:nvSpPr>
        <p:spPr>
          <a:xfrm>
            <a:off x="8573298" y="2254342"/>
            <a:ext cx="5963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b="1" dirty="0">
                <a:solidFill>
                  <a:schemeClr val="accent1"/>
                </a:solidFill>
              </a:rPr>
              <a:t>+56%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0CE2F6B-8936-F73B-4566-6E1547A2AFB2}"/>
              </a:ext>
            </a:extLst>
          </p:cNvPr>
          <p:cNvSpPr txBox="1"/>
          <p:nvPr/>
        </p:nvSpPr>
        <p:spPr>
          <a:xfrm>
            <a:off x="2967432" y="1432945"/>
            <a:ext cx="609615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400" b="1" dirty="0">
                <a:solidFill>
                  <a:schemeClr val="tx2"/>
                </a:solidFill>
              </a:rPr>
              <a:t>Consumers Willing to Switch Providers for Better Virtual Care Offerings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AC103135-52FD-8EE8-08CC-82F957163181}"/>
              </a:ext>
            </a:extLst>
          </p:cNvPr>
          <p:cNvCxnSpPr/>
          <p:nvPr/>
        </p:nvCxnSpPr>
        <p:spPr>
          <a:xfrm>
            <a:off x="2531427" y="2017631"/>
            <a:ext cx="7097374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D551D14E-4412-1A35-7E43-65C1D61A7D25}"/>
              </a:ext>
            </a:extLst>
          </p:cNvPr>
          <p:cNvCxnSpPr/>
          <p:nvPr/>
        </p:nvCxnSpPr>
        <p:spPr>
          <a:xfrm>
            <a:off x="2531427" y="2523536"/>
            <a:ext cx="7097374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1DAE5063-A058-F316-B298-B24FD8DE21E8}"/>
              </a:ext>
            </a:extLst>
          </p:cNvPr>
          <p:cNvCxnSpPr/>
          <p:nvPr/>
        </p:nvCxnSpPr>
        <p:spPr>
          <a:xfrm>
            <a:off x="2531427" y="3029441"/>
            <a:ext cx="7097374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44BAED07-DDD2-186F-9592-3A43F388D8A7}"/>
              </a:ext>
            </a:extLst>
          </p:cNvPr>
          <p:cNvCxnSpPr/>
          <p:nvPr/>
        </p:nvCxnSpPr>
        <p:spPr>
          <a:xfrm>
            <a:off x="2531427" y="3535346"/>
            <a:ext cx="7097374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FC385988-F910-8CE6-B000-83E949ED0B3D}"/>
              </a:ext>
            </a:extLst>
          </p:cNvPr>
          <p:cNvCxnSpPr/>
          <p:nvPr/>
        </p:nvCxnSpPr>
        <p:spPr>
          <a:xfrm>
            <a:off x="2531427" y="4041251"/>
            <a:ext cx="7097374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CF3152C2-9E5C-E28E-5835-0B6FB64A4A3C}"/>
              </a:ext>
            </a:extLst>
          </p:cNvPr>
          <p:cNvCxnSpPr/>
          <p:nvPr/>
        </p:nvCxnSpPr>
        <p:spPr>
          <a:xfrm>
            <a:off x="2531427" y="4547156"/>
            <a:ext cx="7097374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6E86C2AC-E200-0F30-6838-BC662187DEA5}"/>
              </a:ext>
            </a:extLst>
          </p:cNvPr>
          <p:cNvCxnSpPr/>
          <p:nvPr/>
        </p:nvCxnSpPr>
        <p:spPr>
          <a:xfrm>
            <a:off x="2531427" y="5053061"/>
            <a:ext cx="7097374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67336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B1A4BF7D-E7D1-9C4C-7CF0-635EBA8B9C66}"/>
              </a:ext>
            </a:extLst>
          </p:cNvPr>
          <p:cNvGrpSpPr/>
          <p:nvPr/>
        </p:nvGrpSpPr>
        <p:grpSpPr>
          <a:xfrm>
            <a:off x="381000" y="1776472"/>
            <a:ext cx="11430000" cy="1853436"/>
            <a:chOff x="381000" y="2060196"/>
            <a:chExt cx="11577824" cy="136880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2FA0EE8B-92AC-37F3-8FE4-32A7C2945F37}"/>
                </a:ext>
              </a:extLst>
            </p:cNvPr>
            <p:cNvSpPr/>
            <p:nvPr/>
          </p:nvSpPr>
          <p:spPr>
            <a:xfrm>
              <a:off x="381000" y="2060196"/>
              <a:ext cx="3701796" cy="13688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en-US" sz="2400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1626B57-5187-FBC0-7ABD-597B227B9776}"/>
                </a:ext>
              </a:extLst>
            </p:cNvPr>
            <p:cNvSpPr/>
            <p:nvPr/>
          </p:nvSpPr>
          <p:spPr>
            <a:xfrm>
              <a:off x="4319014" y="2060196"/>
              <a:ext cx="3701796" cy="13688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en-US" sz="2400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2D7162A5-BA7D-8D11-376C-91B430B38ADA}"/>
                </a:ext>
              </a:extLst>
            </p:cNvPr>
            <p:cNvSpPr/>
            <p:nvPr/>
          </p:nvSpPr>
          <p:spPr>
            <a:xfrm>
              <a:off x="8257028" y="2060196"/>
              <a:ext cx="3701796" cy="13688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en-US" sz="2400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DAD1E4C6-DF96-8228-E7E5-23B2E29208B1}"/>
              </a:ext>
            </a:extLst>
          </p:cNvPr>
          <p:cNvGrpSpPr/>
          <p:nvPr/>
        </p:nvGrpSpPr>
        <p:grpSpPr>
          <a:xfrm>
            <a:off x="381000" y="3861304"/>
            <a:ext cx="11430000" cy="1853436"/>
            <a:chOff x="381000" y="2060196"/>
            <a:chExt cx="11577824" cy="1368804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9EC398C3-B680-2250-1BB6-D83A71D731A7}"/>
                </a:ext>
              </a:extLst>
            </p:cNvPr>
            <p:cNvSpPr/>
            <p:nvPr/>
          </p:nvSpPr>
          <p:spPr>
            <a:xfrm>
              <a:off x="381000" y="2060196"/>
              <a:ext cx="3701796" cy="13688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en-US" sz="2400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53656C3F-1FC5-5715-0D21-807B59A7CC5D}"/>
                </a:ext>
              </a:extLst>
            </p:cNvPr>
            <p:cNvSpPr/>
            <p:nvPr/>
          </p:nvSpPr>
          <p:spPr>
            <a:xfrm>
              <a:off x="4319014" y="2060196"/>
              <a:ext cx="3701796" cy="13688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en-US" sz="2400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67DC01B7-DAF5-01FC-ABBB-5D92459285D4}"/>
                </a:ext>
              </a:extLst>
            </p:cNvPr>
            <p:cNvSpPr/>
            <p:nvPr/>
          </p:nvSpPr>
          <p:spPr>
            <a:xfrm>
              <a:off x="8257028" y="2060196"/>
              <a:ext cx="3701796" cy="13688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en-US" sz="2400" dirty="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0343F-D056-4E24-BE3D-A305BDC1A23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7" name="Footer Placeholder 1">
            <a:extLst>
              <a:ext uri="{FF2B5EF4-FFF2-40B4-BE49-F238E27FC236}">
                <a16:creationId xmlns:a16="http://schemas.microsoft.com/office/drawing/2014/main" xmlns="" id="{C9083AAE-38A2-4F40-8DE7-BC886F901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r>
              <a:rPr lang="en-US" dirty="0">
                <a:solidFill>
                  <a:srgbClr val="000000">
                    <a:lumMod val="65000"/>
                    <a:lumOff val="35000"/>
                  </a:srgbClr>
                </a:solidFill>
              </a:rPr>
              <a:t>PNC Confidential and Proprietary Information. Discussion Purposes Only. Information shown does not represent a commitment, contract, or obligation, and is subject to change.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Blockchain addresses healthcare’s foundational flaws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73C4E0DD-1019-4820-BAC2-18701D0538F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79742" y="1137759"/>
            <a:ext cx="11430000" cy="3968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Transactions are encrypted, data remains in systems of record, sourced with a hash, NO PHI/PII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833DDE5-067F-1870-F7F5-AD5D1B4DC863}"/>
              </a:ext>
            </a:extLst>
          </p:cNvPr>
          <p:cNvSpPr txBox="1"/>
          <p:nvPr/>
        </p:nvSpPr>
        <p:spPr>
          <a:xfrm>
            <a:off x="1487424" y="1959857"/>
            <a:ext cx="24018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DISTRIBUTED NETWORK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692914-B291-F913-D4AA-49EB27EEE35D}"/>
              </a:ext>
            </a:extLst>
          </p:cNvPr>
          <p:cNvSpPr txBox="1"/>
          <p:nvPr/>
        </p:nvSpPr>
        <p:spPr>
          <a:xfrm>
            <a:off x="1487424" y="2307494"/>
            <a:ext cx="240182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chemeClr val="bg1"/>
                </a:solidFill>
              </a:rPr>
              <a:t>Leverages a</a:t>
            </a:r>
            <a:r>
              <a:rPr lang="en-US" sz="1400" b="0" baseline="0" dirty="0">
                <a:solidFill>
                  <a:schemeClr val="bg1"/>
                </a:solidFill>
              </a:rPr>
              <a:t> </a:t>
            </a:r>
            <a:r>
              <a:rPr lang="en-US" sz="1400" b="0" dirty="0">
                <a:solidFill>
                  <a:schemeClr val="bg1"/>
                </a:solidFill>
              </a:rPr>
              <a:t>distributed</a:t>
            </a:r>
            <a:r>
              <a:rPr lang="en-US" sz="1400" b="0" baseline="0" dirty="0">
                <a:solidFill>
                  <a:schemeClr val="bg1"/>
                </a:solidFill>
              </a:rPr>
              <a:t>  </a:t>
            </a:r>
            <a:r>
              <a:rPr lang="en-US" sz="1400" b="0" dirty="0">
                <a:solidFill>
                  <a:schemeClr val="bg1"/>
                </a:solidFill>
              </a:rPr>
              <a:t>network of</a:t>
            </a:r>
            <a:r>
              <a:rPr lang="en-US" sz="1400" b="0" baseline="0" dirty="0">
                <a:solidFill>
                  <a:schemeClr val="bg1"/>
                </a:solidFill>
              </a:rPr>
              <a:t> </a:t>
            </a:r>
            <a:r>
              <a:rPr lang="en-US" sz="1400" b="0" dirty="0">
                <a:solidFill>
                  <a:schemeClr val="bg1"/>
                </a:solidFill>
              </a:rPr>
              <a:t>computers</a:t>
            </a:r>
            <a:r>
              <a:rPr lang="en-US" sz="1400" b="0" baseline="0" dirty="0">
                <a:solidFill>
                  <a:schemeClr val="bg1"/>
                </a:solidFill>
              </a:rPr>
              <a:t> </a:t>
            </a:r>
            <a:r>
              <a:rPr lang="en-US" sz="1400" b="0" dirty="0">
                <a:solidFill>
                  <a:schemeClr val="bg1"/>
                </a:solidFill>
              </a:rPr>
              <a:t>sharing</a:t>
            </a:r>
            <a:r>
              <a:rPr lang="en-US" sz="1400" b="0" baseline="0" dirty="0">
                <a:solidFill>
                  <a:schemeClr val="bg1"/>
                </a:solidFill>
              </a:rPr>
              <a:t> </a:t>
            </a:r>
            <a:r>
              <a:rPr lang="en-US" sz="1400" b="0" dirty="0">
                <a:solidFill>
                  <a:schemeClr val="bg1"/>
                </a:solidFill>
              </a:rPr>
              <a:t>and “hosting” the exact history of activity,</a:t>
            </a:r>
            <a:r>
              <a:rPr lang="en-US" sz="1400" b="0" baseline="0" dirty="0">
                <a:solidFill>
                  <a:schemeClr val="bg1"/>
                </a:solidFill>
              </a:rPr>
              <a:t> </a:t>
            </a:r>
            <a:r>
              <a:rPr lang="en-US" sz="1400" b="0" dirty="0">
                <a:solidFill>
                  <a:schemeClr val="bg1"/>
                </a:solidFill>
              </a:rPr>
              <a:t>transaction 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9639651-EF72-3984-265B-21022960B394}"/>
              </a:ext>
            </a:extLst>
          </p:cNvPr>
          <p:cNvSpPr txBox="1"/>
          <p:nvPr/>
        </p:nvSpPr>
        <p:spPr>
          <a:xfrm>
            <a:off x="5552588" y="1974592"/>
            <a:ext cx="18623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SINGLE SOURCE OF TRUTH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51CF7E3-FA0D-3987-7810-B7D21A3214E2}"/>
              </a:ext>
            </a:extLst>
          </p:cNvPr>
          <p:cNvSpPr txBox="1"/>
          <p:nvPr/>
        </p:nvSpPr>
        <p:spPr>
          <a:xfrm>
            <a:off x="5552588" y="2523482"/>
            <a:ext cx="22868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chemeClr val="bg1"/>
                </a:solidFill>
              </a:rPr>
              <a:t>Provides a</a:t>
            </a:r>
            <a:r>
              <a:rPr lang="en-US" sz="1400" b="0" baseline="0" dirty="0">
                <a:solidFill>
                  <a:schemeClr val="bg1"/>
                </a:solidFill>
              </a:rPr>
              <a:t> </a:t>
            </a:r>
            <a:r>
              <a:rPr lang="en-US" sz="1400" b="0" dirty="0">
                <a:solidFill>
                  <a:schemeClr val="bg1"/>
                </a:solidFill>
              </a:rPr>
              <a:t>single,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b="0" dirty="0">
                <a:solidFill>
                  <a:schemeClr val="bg1"/>
                </a:solidFill>
              </a:rPr>
              <a:t>consistent and shared view of the</a:t>
            </a:r>
            <a:r>
              <a:rPr lang="en-US" sz="1400" b="0" baseline="0" dirty="0">
                <a:solidFill>
                  <a:schemeClr val="bg1"/>
                </a:solidFill>
              </a:rPr>
              <a:t> </a:t>
            </a:r>
            <a:r>
              <a:rPr lang="en-US" sz="1400" b="0" dirty="0">
                <a:solidFill>
                  <a:schemeClr val="bg1"/>
                </a:solidFill>
              </a:rPr>
              <a:t>state of a business process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75B7930-6DD7-67ED-C60F-787F6FADEF4A}"/>
              </a:ext>
            </a:extLst>
          </p:cNvPr>
          <p:cNvSpPr txBox="1"/>
          <p:nvPr/>
        </p:nvSpPr>
        <p:spPr>
          <a:xfrm>
            <a:off x="9509295" y="1996638"/>
            <a:ext cx="18623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defTabSz="914378" rtl="0" eaLnBrk="1" latinLnBrk="0" hangingPunct="1"/>
            <a:r>
              <a:rPr lang="en-US" sz="1400" b="1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PROVENANCE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2C7BB73-6FDA-7709-DCD6-D43A345FB39C}"/>
              </a:ext>
            </a:extLst>
          </p:cNvPr>
          <p:cNvSpPr txBox="1"/>
          <p:nvPr/>
        </p:nvSpPr>
        <p:spPr>
          <a:xfrm>
            <a:off x="9509295" y="2307494"/>
            <a:ext cx="20634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chemeClr val="bg1"/>
                </a:solidFill>
              </a:rPr>
              <a:t>Establishes provenance,</a:t>
            </a:r>
          </a:p>
          <a:p>
            <a:r>
              <a:rPr lang="en-US" sz="1400" b="0" dirty="0">
                <a:solidFill>
                  <a:schemeClr val="bg1"/>
                </a:solidFill>
              </a:rPr>
              <a:t>or a record of an</a:t>
            </a:r>
            <a:r>
              <a:rPr lang="en-US" sz="1400" b="0" baseline="0" dirty="0">
                <a:solidFill>
                  <a:schemeClr val="bg1"/>
                </a:solidFill>
              </a:rPr>
              <a:t> </a:t>
            </a:r>
            <a:r>
              <a:rPr lang="en-US" sz="1400" b="0" dirty="0">
                <a:solidFill>
                  <a:schemeClr val="bg1"/>
                </a:solidFill>
              </a:rPr>
              <a:t>entire transaction, workflow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5B14C51-6E78-5339-186D-06E3DBA78136}"/>
              </a:ext>
            </a:extLst>
          </p:cNvPr>
          <p:cNvSpPr txBox="1"/>
          <p:nvPr/>
        </p:nvSpPr>
        <p:spPr>
          <a:xfrm>
            <a:off x="1487424" y="4246343"/>
            <a:ext cx="23911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u="none" strike="noStrike" baseline="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SECURITY/PRIVACY</a:t>
            </a:r>
            <a:endParaRPr lang="en-US" sz="1400" b="1" kern="12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5DCBCD0-39AB-3F24-D9E7-A67294BED60D}"/>
              </a:ext>
            </a:extLst>
          </p:cNvPr>
          <p:cNvSpPr txBox="1"/>
          <p:nvPr/>
        </p:nvSpPr>
        <p:spPr>
          <a:xfrm>
            <a:off x="1487424" y="4569827"/>
            <a:ext cx="18623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defTabSz="914378" rtl="0" eaLnBrk="1" latinLnBrk="0" hangingPunct="1"/>
            <a:r>
              <a:rPr lang="en-US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Enhances security</a:t>
            </a:r>
          </a:p>
          <a:p>
            <a:pPr marL="0" defTabSz="914378" rtl="0" eaLnBrk="1" latinLnBrk="0" hangingPunct="1"/>
            <a:r>
              <a:rPr lang="en-US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and privacy</a:t>
            </a:r>
          </a:p>
          <a:p>
            <a:pPr marL="0" defTabSz="914378" rtl="0" eaLnBrk="1" latinLnBrk="0" hangingPunct="1"/>
            <a:r>
              <a:rPr lang="en-US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through encryption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9127D63-48E0-A16D-72C8-C4C90A16A326}"/>
              </a:ext>
            </a:extLst>
          </p:cNvPr>
          <p:cNvSpPr txBox="1"/>
          <p:nvPr/>
        </p:nvSpPr>
        <p:spPr>
          <a:xfrm>
            <a:off x="5552588" y="4246343"/>
            <a:ext cx="24316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defTabSz="914378" rtl="0" eaLnBrk="1" latinLnBrk="0" hangingPunct="1"/>
            <a:r>
              <a:rPr lang="en-US" sz="1400" b="1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IMMUTABLE RECORD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9DB214D-2144-92D7-26BB-F91B43B18F10}"/>
              </a:ext>
            </a:extLst>
          </p:cNvPr>
          <p:cNvSpPr txBox="1"/>
          <p:nvPr/>
        </p:nvSpPr>
        <p:spPr>
          <a:xfrm>
            <a:off x="5552588" y="4569827"/>
            <a:ext cx="18623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defTabSz="914378" rtl="0" eaLnBrk="1" latinLnBrk="0" hangingPunct="1"/>
            <a:r>
              <a:rPr lang="en-US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No one has</a:t>
            </a:r>
          </a:p>
          <a:p>
            <a:pPr marL="0" defTabSz="914378" rtl="0" eaLnBrk="1" latinLnBrk="0" hangingPunct="1"/>
            <a:r>
              <a:rPr lang="en-US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unilateral power to</a:t>
            </a:r>
            <a:r>
              <a:rPr lang="en-US" sz="1400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edit transactions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D6C0E07-CD21-940E-005A-60CF7F45CAF1}"/>
              </a:ext>
            </a:extLst>
          </p:cNvPr>
          <p:cNvSpPr txBox="1"/>
          <p:nvPr/>
        </p:nvSpPr>
        <p:spPr>
          <a:xfrm>
            <a:off x="9509295" y="4246343"/>
            <a:ext cx="25359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defTabSz="914378" rtl="0" eaLnBrk="1" latinLnBrk="0" hangingPunct="1"/>
            <a:r>
              <a:rPr lang="en-US" sz="1400" b="1" kern="12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“SMART” CONTRACTS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C4DFAB2-FD99-BD6A-7CE5-32D933EC27EC}"/>
              </a:ext>
            </a:extLst>
          </p:cNvPr>
          <p:cNvSpPr txBox="1"/>
          <p:nvPr/>
        </p:nvSpPr>
        <p:spPr>
          <a:xfrm>
            <a:off x="9509295" y="4576331"/>
            <a:ext cx="18623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chemeClr val="bg1"/>
                </a:solidFill>
              </a:rPr>
              <a:t>Automate transaction</a:t>
            </a:r>
          </a:p>
          <a:p>
            <a:r>
              <a:rPr lang="en-US" sz="1400" b="0" dirty="0">
                <a:solidFill>
                  <a:schemeClr val="bg1"/>
                </a:solidFill>
              </a:rPr>
              <a:t>execution and integrate workflows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334DB3E0-3C53-CA68-BC82-8DF2A92DE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05" y="2403141"/>
            <a:ext cx="758942" cy="69528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1745341D-B6A5-47E4-0E82-4E95A9A32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81" y="4379221"/>
            <a:ext cx="835375" cy="81760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85AAC26A-E8BF-C270-69A3-AFD19733C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181" y="2384653"/>
            <a:ext cx="818677" cy="81867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07966316-7537-1E3D-5B4D-868957A8E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5493" y="4376625"/>
            <a:ext cx="861768" cy="86176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53CCE530-761C-959F-BA62-ABB814D562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3241" y="2410451"/>
            <a:ext cx="979281" cy="78342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22B616F0-C8BC-2960-44AB-188B5D3154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8315" y="4379221"/>
            <a:ext cx="770204" cy="81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93139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NC" val="SUBTITLE"/>
</p:tagLst>
</file>

<file path=ppt/theme/theme1.xml><?xml version="1.0" encoding="utf-8"?>
<a:theme xmlns:a="http://schemas.openxmlformats.org/drawingml/2006/main" name="Avaneer Health">
  <a:themeElements>
    <a:clrScheme name="Avaneer Health">
      <a:dk1>
        <a:srgbClr val="000000"/>
      </a:dk1>
      <a:lt1>
        <a:srgbClr val="FFFFFF"/>
      </a:lt1>
      <a:dk2>
        <a:srgbClr val="20004D"/>
      </a:dk2>
      <a:lt2>
        <a:srgbClr val="F1F1F1"/>
      </a:lt2>
      <a:accent1>
        <a:srgbClr val="703EFF"/>
      </a:accent1>
      <a:accent2>
        <a:srgbClr val="FF834B"/>
      </a:accent2>
      <a:accent3>
        <a:srgbClr val="9366FF"/>
      </a:accent3>
      <a:accent4>
        <a:srgbClr val="FFDE17"/>
      </a:accent4>
      <a:accent5>
        <a:srgbClr val="20004D"/>
      </a:accent5>
      <a:accent6>
        <a:srgbClr val="00E5E0"/>
      </a:accent6>
      <a:hlink>
        <a:srgbClr val="703EFF"/>
      </a:hlink>
      <a:folHlink>
        <a:srgbClr val="9366F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t" anchorCtr="0"/>
      <a:lstStyle>
        <a:defPPr algn="l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avn_ppt_210726.potx" id="{39D5FAC1-A509-4245-A086-76D2190E05E8}" vid="{2170ADF3-653F-A248-BE60-E8A1C84F765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BBC77BD45AC44CA592474016487C06" ma:contentTypeVersion="16" ma:contentTypeDescription="Create a new document." ma:contentTypeScope="" ma:versionID="0acfe16db492993d31b527af5520925e">
  <xsd:schema xmlns:xsd="http://www.w3.org/2001/XMLSchema" xmlns:xs="http://www.w3.org/2001/XMLSchema" xmlns:p="http://schemas.microsoft.com/office/2006/metadata/properties" xmlns:ns2="4d739c08-9094-4b8e-9337-0852889e342f" xmlns:ns3="dd285314-de84-4ccf-9bde-75a285291434" targetNamespace="http://schemas.microsoft.com/office/2006/metadata/properties" ma:root="true" ma:fieldsID="adfc50cf2f62ab0a5c198dc14f5fca88" ns2:_="" ns3:_="">
    <xsd:import namespace="4d739c08-9094-4b8e-9337-0852889e342f"/>
    <xsd:import namespace="dd285314-de84-4ccf-9bde-75a2852914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739c08-9094-4b8e-9337-0852889e34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c322225-808c-49c0-8902-e9d675b234d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285314-de84-4ccf-9bde-75a28529143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f5902d7-4087-4062-b226-119ae1da86ed}" ma:internalName="TaxCatchAll" ma:showField="CatchAllData" ma:web="dd285314-de84-4ccf-9bde-75a2852914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739c08-9094-4b8e-9337-0852889e342f">
      <Terms xmlns="http://schemas.microsoft.com/office/infopath/2007/PartnerControls"/>
    </lcf76f155ced4ddcb4097134ff3c332f>
    <TaxCatchAll xmlns="dd285314-de84-4ccf-9bde-75a285291434" xsi:nil="true"/>
  </documentManagement>
</p:properties>
</file>

<file path=customXml/itemProps1.xml><?xml version="1.0" encoding="utf-8"?>
<ds:datastoreItem xmlns:ds="http://schemas.openxmlformats.org/officeDocument/2006/customXml" ds:itemID="{4567B986-0499-4F09-9214-7DEFB52CC2DC}">
  <ds:schemaRefs>
    <ds:schemaRef ds:uri="4d739c08-9094-4b8e-9337-0852889e342f"/>
    <ds:schemaRef ds:uri="dd285314-de84-4ccf-9bde-75a28529143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81735D5-8B96-4E8F-AED8-E75FABEA7AA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8AC7175-2EF1-4406-8467-24525ABCAA90}">
  <ds:schemaRefs>
    <ds:schemaRef ds:uri="4d739c08-9094-4b8e-9337-0852889e342f"/>
    <ds:schemaRef ds:uri="dd285314-de84-4ccf-9bde-75a28529143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75d0a5c8-5df5-4051-87f4-f10dbc7e605c}" enabled="0" method="" siteId="{75d0a5c8-5df5-4051-87f4-f10dbc7e605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avn_ppt_210726</Template>
  <TotalTime>7754</TotalTime>
  <Words>902</Words>
  <Application>Microsoft Macintosh PowerPoint</Application>
  <PresentationFormat>Custom</PresentationFormat>
  <Paragraphs>157</Paragraphs>
  <Slides>13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Avaneer Health</vt:lpstr>
      <vt:lpstr>Slide 1</vt:lpstr>
      <vt:lpstr>Slide 2</vt:lpstr>
      <vt:lpstr>Slide 3</vt:lpstr>
      <vt:lpstr>Slide 4</vt:lpstr>
      <vt:lpstr>But the trust breaks down</vt:lpstr>
      <vt:lpstr>More than 75% of consumers are satisfied with care, but more than half would switch to providers for more trust and respect</vt:lpstr>
      <vt:lpstr>Slide 7</vt:lpstr>
      <vt:lpstr>We must improve the digital experience to gain trust</vt:lpstr>
      <vt:lpstr>Blockchain addresses healthcare’s foundational flaws</vt:lpstr>
      <vt:lpstr>DLT/Blockchain is a key technology to help us meet consumer’s expectations </vt:lpstr>
      <vt:lpstr>Slide 11</vt:lpstr>
      <vt:lpstr>Innovation is happening all around us, let’s keep working together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Before you begin</dc:title>
  <dc:creator>Rachel Schreiber</dc:creator>
  <cp:lastModifiedBy>Tory</cp:lastModifiedBy>
  <cp:revision>66</cp:revision>
  <dcterms:created xsi:type="dcterms:W3CDTF">2021-07-28T19:55:14Z</dcterms:created>
  <dcterms:modified xsi:type="dcterms:W3CDTF">2022-09-13T14:03:43Z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0x01010043BBC77BD45AC44CA592474016487C06</vt:lpwstr>
  </property>
  <property fmtid="{D5CDD505-2E9C-101B-9397-08002B2CF9AE}" pid="3" name="MediaServiceImageTags">
    <vt:lpwstr/>
  </property>
</Properties>
</file>