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07" r:id="rId2"/>
  </p:sldMasterIdLst>
  <p:notesMasterIdLst>
    <p:notesMasterId r:id="rId20"/>
  </p:notesMasterIdLst>
  <p:handoutMasterIdLst>
    <p:handoutMasterId r:id="rId21"/>
  </p:handoutMasterIdLst>
  <p:sldIdLst>
    <p:sldId id="1985" r:id="rId3"/>
    <p:sldId id="1980" r:id="rId4"/>
    <p:sldId id="348" r:id="rId5"/>
    <p:sldId id="318" r:id="rId6"/>
    <p:sldId id="310" r:id="rId7"/>
    <p:sldId id="328" r:id="rId8"/>
    <p:sldId id="349" r:id="rId9"/>
    <p:sldId id="345" r:id="rId10"/>
    <p:sldId id="337" r:id="rId11"/>
    <p:sldId id="329" r:id="rId12"/>
    <p:sldId id="338" r:id="rId13"/>
    <p:sldId id="354" r:id="rId14"/>
    <p:sldId id="1984" r:id="rId15"/>
    <p:sldId id="1982" r:id="rId16"/>
    <p:sldId id="1983" r:id="rId17"/>
    <p:sldId id="343" r:id="rId18"/>
    <p:sldId id="347" r:id="rId19"/>
  </p:sldIdLst>
  <p:sldSz cx="12192000" cy="6858000"/>
  <p:notesSz cx="6858000" cy="9144000"/>
  <p:embeddedFontLst>
    <p:embeddedFont>
      <p:font typeface="Tw Cen MT" pitchFamily="34" charset="0"/>
      <p:regular r:id="rId22"/>
      <p:bold r:id="rId23"/>
      <p:italic r:id="rId24"/>
      <p:boldItalic r:id="rId25"/>
    </p:embeddedFont>
    <p:embeddedFont>
      <p:font typeface="Roboto" charset="0"/>
      <p:regular r:id="rId26"/>
      <p:bold r:id="rId27"/>
      <p:italic r:id="rId28"/>
      <p:boldItalic r:id="rId29"/>
    </p:embeddedFont>
    <p:embeddedFont>
      <p:font typeface="Antonio Light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Wingdings 3" pitchFamily="18" charset="2"/>
      <p:regular r:id="rId35"/>
    </p:embeddedFont>
    <p:embeddedFont>
      <p:font typeface="Gotham Medium" charset="0"/>
      <p:regular r:id="rId36"/>
      <p:bold r:id="rId37"/>
      <p:italic r:id="rId38"/>
      <p:boldItalic r:id="rId39"/>
    </p:embeddedFont>
    <p:embeddedFont>
      <p:font typeface="Antonio" charset="0"/>
      <p:regular r:id="rId40"/>
      <p:bold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5E9"/>
    <a:srgbClr val="F6B333"/>
    <a:srgbClr val="9A278F"/>
    <a:srgbClr val="1E3D7C"/>
    <a:srgbClr val="00B1E3"/>
    <a:srgbClr val="160E23"/>
    <a:srgbClr val="A90633"/>
    <a:srgbClr val="1617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D79BC-A757-4274-9944-86CCD71506E8}" v="38" dt="2022-09-12T19:15:47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223"/>
    <p:restoredTop sz="91446"/>
  </p:normalViewPr>
  <p:slideViewPr>
    <p:cSldViewPr snapToGrid="0" snapToObjects="1">
      <p:cViewPr varScale="1">
        <p:scale>
          <a:sx n="66" d="100"/>
          <a:sy n="66" d="100"/>
        </p:scale>
        <p:origin x="-105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9" d="100"/>
          <a:sy n="119" d="100"/>
        </p:scale>
        <p:origin x="3056" y="19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ry III, James" userId="640e0c7e-b7a6-4732-a5a4-01e03f44ce36" providerId="ADAL" clId="{6DED79BC-A757-4274-9944-86CCD71506E8}"/>
    <pc:docChg chg="custSel addSld delSld modSld sldOrd">
      <pc:chgData name="Hury III, James" userId="640e0c7e-b7a6-4732-a5a4-01e03f44ce36" providerId="ADAL" clId="{6DED79BC-A757-4274-9944-86CCD71506E8}" dt="2022-09-12T19:16:15.286" v="1192" actId="1076"/>
      <pc:docMkLst>
        <pc:docMk/>
      </pc:docMkLst>
      <pc:sldChg chg="modSp mod ord">
        <pc:chgData name="Hury III, James" userId="640e0c7e-b7a6-4732-a5a4-01e03f44ce36" providerId="ADAL" clId="{6DED79BC-A757-4274-9944-86CCD71506E8}" dt="2022-09-12T19:10:41.009" v="1012" actId="27636"/>
        <pc:sldMkLst>
          <pc:docMk/>
          <pc:sldMk cId="2123498236" sldId="310"/>
        </pc:sldMkLst>
        <pc:spChg chg="mod">
          <ac:chgData name="Hury III, James" userId="640e0c7e-b7a6-4732-a5a4-01e03f44ce36" providerId="ADAL" clId="{6DED79BC-A757-4274-9944-86CCD71506E8}" dt="2022-09-12T19:10:41.009" v="1012" actId="27636"/>
          <ac:spMkLst>
            <pc:docMk/>
            <pc:sldMk cId="2123498236" sldId="310"/>
            <ac:spMk id="6" creationId="{18E1FB76-9EF3-EC44-8144-AEB11CE786A6}"/>
          </ac:spMkLst>
        </pc:spChg>
      </pc:sldChg>
      <pc:sldChg chg="modSp mod ord modAnim">
        <pc:chgData name="Hury III, James" userId="640e0c7e-b7a6-4732-a5a4-01e03f44ce36" providerId="ADAL" clId="{6DED79BC-A757-4274-9944-86CCD71506E8}" dt="2022-09-12T19:10:11.072" v="1009" actId="20577"/>
        <pc:sldMkLst>
          <pc:docMk/>
          <pc:sldMk cId="3254729589" sldId="318"/>
        </pc:sldMkLst>
        <pc:spChg chg="mod">
          <ac:chgData name="Hury III, James" userId="640e0c7e-b7a6-4732-a5a4-01e03f44ce36" providerId="ADAL" clId="{6DED79BC-A757-4274-9944-86CCD71506E8}" dt="2022-09-12T19:09:50.496" v="1005" actId="1076"/>
          <ac:spMkLst>
            <pc:docMk/>
            <pc:sldMk cId="3254729589" sldId="318"/>
            <ac:spMk id="3" creationId="{00000000-0000-0000-0000-000000000000}"/>
          </ac:spMkLst>
        </pc:spChg>
        <pc:spChg chg="mod">
          <ac:chgData name="Hury III, James" userId="640e0c7e-b7a6-4732-a5a4-01e03f44ce36" providerId="ADAL" clId="{6DED79BC-A757-4274-9944-86CCD71506E8}" dt="2022-09-12T19:10:05.213" v="1008" actId="20577"/>
          <ac:spMkLst>
            <pc:docMk/>
            <pc:sldMk cId="3254729589" sldId="318"/>
            <ac:spMk id="4" creationId="{00000000-0000-0000-0000-000000000000}"/>
          </ac:spMkLst>
        </pc:spChg>
        <pc:spChg chg="mod">
          <ac:chgData name="Hury III, James" userId="640e0c7e-b7a6-4732-a5a4-01e03f44ce36" providerId="ADAL" clId="{6DED79BC-A757-4274-9944-86CCD71506E8}" dt="2022-09-12T19:10:11.072" v="1009" actId="20577"/>
          <ac:spMkLst>
            <pc:docMk/>
            <pc:sldMk cId="3254729589" sldId="318"/>
            <ac:spMk id="5" creationId="{00000000-0000-0000-0000-000000000000}"/>
          </ac:spMkLst>
        </pc:spChg>
      </pc:sldChg>
      <pc:sldChg chg="modSp mod ord">
        <pc:chgData name="Hury III, James" userId="640e0c7e-b7a6-4732-a5a4-01e03f44ce36" providerId="ADAL" clId="{6DED79BC-A757-4274-9944-86CCD71506E8}" dt="2022-09-12T03:41:55.710" v="984"/>
        <pc:sldMkLst>
          <pc:docMk/>
          <pc:sldMk cId="3256370283" sldId="328"/>
        </pc:sldMkLst>
        <pc:graphicFrameChg chg="mod">
          <ac:chgData name="Hury III, James" userId="640e0c7e-b7a6-4732-a5a4-01e03f44ce36" providerId="ADAL" clId="{6DED79BC-A757-4274-9944-86CCD71506E8}" dt="2022-09-12T03:41:55.710" v="984"/>
          <ac:graphicFrameMkLst>
            <pc:docMk/>
            <pc:sldMk cId="3256370283" sldId="328"/>
            <ac:graphicFrameMk id="3" creationId="{00000000-0000-0000-0000-000000000000}"/>
          </ac:graphicFrameMkLst>
        </pc:graphicFrameChg>
      </pc:sldChg>
      <pc:sldChg chg="modSp mod">
        <pc:chgData name="Hury III, James" userId="640e0c7e-b7a6-4732-a5a4-01e03f44ce36" providerId="ADAL" clId="{6DED79BC-A757-4274-9944-86CCD71506E8}" dt="2022-09-12T19:16:15.286" v="1192" actId="1076"/>
        <pc:sldMkLst>
          <pc:docMk/>
          <pc:sldMk cId="328023285" sldId="343"/>
        </pc:sldMkLst>
        <pc:spChg chg="mod">
          <ac:chgData name="Hury III, James" userId="640e0c7e-b7a6-4732-a5a4-01e03f44ce36" providerId="ADAL" clId="{6DED79BC-A757-4274-9944-86CCD71506E8}" dt="2022-09-12T19:16:15.286" v="1192" actId="1076"/>
          <ac:spMkLst>
            <pc:docMk/>
            <pc:sldMk cId="328023285" sldId="343"/>
            <ac:spMk id="2" creationId="{6C6C64EB-D8D4-4C41-940C-30F308674F75}"/>
          </ac:spMkLst>
        </pc:spChg>
        <pc:picChg chg="mod">
          <ac:chgData name="Hury III, James" userId="640e0c7e-b7a6-4732-a5a4-01e03f44ce36" providerId="ADAL" clId="{6DED79BC-A757-4274-9944-86CCD71506E8}" dt="2022-09-12T02:44:58.514" v="637" actId="1076"/>
          <ac:picMkLst>
            <pc:docMk/>
            <pc:sldMk cId="328023285" sldId="343"/>
            <ac:picMk id="10" creationId="{6792C56A-027F-BA45-A28F-F57209D41329}"/>
          </ac:picMkLst>
        </pc:picChg>
      </pc:sldChg>
      <pc:sldChg chg="del ord">
        <pc:chgData name="Hury III, James" userId="640e0c7e-b7a6-4732-a5a4-01e03f44ce36" providerId="ADAL" clId="{6DED79BC-A757-4274-9944-86CCD71506E8}" dt="2022-09-12T02:33:59.296" v="531" actId="47"/>
        <pc:sldMkLst>
          <pc:docMk/>
          <pc:sldMk cId="1752606569" sldId="346"/>
        </pc:sldMkLst>
      </pc:sldChg>
      <pc:sldChg chg="ord">
        <pc:chgData name="Hury III, James" userId="640e0c7e-b7a6-4732-a5a4-01e03f44ce36" providerId="ADAL" clId="{6DED79BC-A757-4274-9944-86CCD71506E8}" dt="2022-09-11T17:29:40.218" v="9"/>
        <pc:sldMkLst>
          <pc:docMk/>
          <pc:sldMk cId="1148158517" sldId="349"/>
        </pc:sldMkLst>
      </pc:sldChg>
      <pc:sldChg chg="del">
        <pc:chgData name="Hury III, James" userId="640e0c7e-b7a6-4732-a5a4-01e03f44ce36" providerId="ADAL" clId="{6DED79BC-A757-4274-9944-86CCD71506E8}" dt="2022-09-11T17:29:50.600" v="10" actId="47"/>
        <pc:sldMkLst>
          <pc:docMk/>
          <pc:sldMk cId="1863399963" sldId="350"/>
        </pc:sldMkLst>
      </pc:sldChg>
      <pc:sldChg chg="addSp delSp modSp mod ord delAnim modAnim">
        <pc:chgData name="Hury III, James" userId="640e0c7e-b7a6-4732-a5a4-01e03f44ce36" providerId="ADAL" clId="{6DED79BC-A757-4274-9944-86CCD71506E8}" dt="2022-09-12T19:12:56.160" v="1065" actId="14100"/>
        <pc:sldMkLst>
          <pc:docMk/>
          <pc:sldMk cId="2620558891" sldId="354"/>
        </pc:sldMkLst>
        <pc:spChg chg="mod">
          <ac:chgData name="Hury III, James" userId="640e0c7e-b7a6-4732-a5a4-01e03f44ce36" providerId="ADAL" clId="{6DED79BC-A757-4274-9944-86CCD71506E8}" dt="2022-09-12T19:12:24.853" v="1063" actId="20577"/>
          <ac:spMkLst>
            <pc:docMk/>
            <pc:sldMk cId="2620558891" sldId="354"/>
            <ac:spMk id="7" creationId="{EFB0AB62-9623-4C5E-9505-5F11B2017798}"/>
          </ac:spMkLst>
        </pc:spChg>
        <pc:spChg chg="mod">
          <ac:chgData name="Hury III, James" userId="640e0c7e-b7a6-4732-a5a4-01e03f44ce36" providerId="ADAL" clId="{6DED79BC-A757-4274-9944-86CCD71506E8}" dt="2022-09-12T02:28:59.731" v="264" actId="20577"/>
          <ac:spMkLst>
            <pc:docMk/>
            <pc:sldMk cId="2620558891" sldId="354"/>
            <ac:spMk id="15" creationId="{90074126-4257-40F9-87CF-3833200B35A8}"/>
          </ac:spMkLst>
        </pc:spChg>
        <pc:picChg chg="add mod">
          <ac:chgData name="Hury III, James" userId="640e0c7e-b7a6-4732-a5a4-01e03f44ce36" providerId="ADAL" clId="{6DED79BC-A757-4274-9944-86CCD71506E8}" dt="2022-09-12T19:12:56.160" v="1065" actId="14100"/>
          <ac:picMkLst>
            <pc:docMk/>
            <pc:sldMk cId="2620558891" sldId="354"/>
            <ac:picMk id="2" creationId="{010D132C-A49D-78A5-5CEF-E2C884ECB56D}"/>
          </ac:picMkLst>
        </pc:picChg>
        <pc:picChg chg="mod">
          <ac:chgData name="Hury III, James" userId="640e0c7e-b7a6-4732-a5a4-01e03f44ce36" providerId="ADAL" clId="{6DED79BC-A757-4274-9944-86CCD71506E8}" dt="2022-09-12T19:11:37.090" v="1015" actId="1076"/>
          <ac:picMkLst>
            <pc:docMk/>
            <pc:sldMk cId="2620558891" sldId="354"/>
            <ac:picMk id="3" creationId="{09893D09-C94B-46CF-A23A-0F8B1FFF4BDC}"/>
          </ac:picMkLst>
        </pc:picChg>
        <pc:picChg chg="del mod">
          <ac:chgData name="Hury III, James" userId="640e0c7e-b7a6-4732-a5a4-01e03f44ce36" providerId="ADAL" clId="{6DED79BC-A757-4274-9944-86CCD71506E8}" dt="2022-09-12T03:38:32.744" v="963" actId="478"/>
          <ac:picMkLst>
            <pc:docMk/>
            <pc:sldMk cId="2620558891" sldId="354"/>
            <ac:picMk id="4" creationId="{8D89014C-8480-4070-A80A-E744E65CB432}"/>
          </ac:picMkLst>
        </pc:picChg>
      </pc:sldChg>
      <pc:sldChg chg="del ord">
        <pc:chgData name="Hury III, James" userId="640e0c7e-b7a6-4732-a5a4-01e03f44ce36" providerId="ADAL" clId="{6DED79BC-A757-4274-9944-86CCD71506E8}" dt="2022-09-12T02:34:01.873" v="532" actId="47"/>
        <pc:sldMkLst>
          <pc:docMk/>
          <pc:sldMk cId="174411140" sldId="1973"/>
        </pc:sldMkLst>
      </pc:sldChg>
      <pc:sldChg chg="del ord">
        <pc:chgData name="Hury III, James" userId="640e0c7e-b7a6-4732-a5a4-01e03f44ce36" providerId="ADAL" clId="{6DED79BC-A757-4274-9944-86CCD71506E8}" dt="2022-09-12T02:34:03.854" v="533" actId="47"/>
        <pc:sldMkLst>
          <pc:docMk/>
          <pc:sldMk cId="2220032956" sldId="1974"/>
        </pc:sldMkLst>
      </pc:sldChg>
      <pc:sldChg chg="del ord">
        <pc:chgData name="Hury III, James" userId="640e0c7e-b7a6-4732-a5a4-01e03f44ce36" providerId="ADAL" clId="{6DED79BC-A757-4274-9944-86CCD71506E8}" dt="2022-09-12T02:33:56.674" v="530" actId="47"/>
        <pc:sldMkLst>
          <pc:docMk/>
          <pc:sldMk cId="620064342" sldId="1979"/>
        </pc:sldMkLst>
      </pc:sldChg>
      <pc:sldChg chg="addSp delSp modSp add del mod ord delAnim">
        <pc:chgData name="Hury III, James" userId="640e0c7e-b7a6-4732-a5a4-01e03f44ce36" providerId="ADAL" clId="{6DED79BC-A757-4274-9944-86CCD71506E8}" dt="2022-09-12T19:08:33.185" v="985" actId="47"/>
        <pc:sldMkLst>
          <pc:docMk/>
          <pc:sldMk cId="1260924047" sldId="1981"/>
        </pc:sldMkLst>
        <pc:spChg chg="mod">
          <ac:chgData name="Hury III, James" userId="640e0c7e-b7a6-4732-a5a4-01e03f44ce36" providerId="ADAL" clId="{6DED79BC-A757-4274-9944-86CCD71506E8}" dt="2022-09-12T03:27:15.053" v="833" actId="115"/>
          <ac:spMkLst>
            <pc:docMk/>
            <pc:sldMk cId="1260924047" sldId="1981"/>
            <ac:spMk id="7" creationId="{EFB0AB62-9623-4C5E-9505-5F11B2017798}"/>
          </ac:spMkLst>
        </pc:spChg>
        <pc:spChg chg="mod">
          <ac:chgData name="Hury III, James" userId="640e0c7e-b7a6-4732-a5a4-01e03f44ce36" providerId="ADAL" clId="{6DED79BC-A757-4274-9944-86CCD71506E8}" dt="2022-09-12T02:19:41.091" v="63" actId="20577"/>
          <ac:spMkLst>
            <pc:docMk/>
            <pc:sldMk cId="1260924047" sldId="1981"/>
            <ac:spMk id="15" creationId="{90074126-4257-40F9-87CF-3833200B35A8}"/>
          </ac:spMkLst>
        </pc:spChg>
        <pc:picChg chg="add mod">
          <ac:chgData name="Hury III, James" userId="640e0c7e-b7a6-4732-a5a4-01e03f44ce36" providerId="ADAL" clId="{6DED79BC-A757-4274-9944-86CCD71506E8}" dt="2022-09-12T02:36:00.622" v="535" actId="1076"/>
          <ac:picMkLst>
            <pc:docMk/>
            <pc:sldMk cId="1260924047" sldId="1981"/>
            <ac:picMk id="2" creationId="{F416B2BC-71F9-4BFF-4F7E-E52E18589BC5}"/>
          </ac:picMkLst>
        </pc:picChg>
        <pc:picChg chg="del">
          <ac:chgData name="Hury III, James" userId="640e0c7e-b7a6-4732-a5a4-01e03f44ce36" providerId="ADAL" clId="{6DED79BC-A757-4274-9944-86CCD71506E8}" dt="2022-09-12T02:19:43.426" v="64" actId="478"/>
          <ac:picMkLst>
            <pc:docMk/>
            <pc:sldMk cId="1260924047" sldId="1981"/>
            <ac:picMk id="3" creationId="{09893D09-C94B-46CF-A23A-0F8B1FFF4BDC}"/>
          </ac:picMkLst>
        </pc:picChg>
        <pc:picChg chg="del">
          <ac:chgData name="Hury III, James" userId="640e0c7e-b7a6-4732-a5a4-01e03f44ce36" providerId="ADAL" clId="{6DED79BC-A757-4274-9944-86CCD71506E8}" dt="2022-09-12T02:19:44.665" v="65" actId="478"/>
          <ac:picMkLst>
            <pc:docMk/>
            <pc:sldMk cId="1260924047" sldId="1981"/>
            <ac:picMk id="4" creationId="{8D89014C-8480-4070-A80A-E744E65CB432}"/>
          </ac:picMkLst>
        </pc:picChg>
        <pc:picChg chg="add mod">
          <ac:chgData name="Hury III, James" userId="640e0c7e-b7a6-4732-a5a4-01e03f44ce36" providerId="ADAL" clId="{6DED79BC-A757-4274-9944-86CCD71506E8}" dt="2022-09-12T02:37:14.707" v="549" actId="14100"/>
          <ac:picMkLst>
            <pc:docMk/>
            <pc:sldMk cId="1260924047" sldId="1981"/>
            <ac:picMk id="5" creationId="{7DA91375-D0C2-8719-DD3A-4DC877350476}"/>
          </ac:picMkLst>
        </pc:picChg>
      </pc:sldChg>
      <pc:sldChg chg="addSp delSp modSp add mod">
        <pc:chgData name="Hury III, James" userId="640e0c7e-b7a6-4732-a5a4-01e03f44ce36" providerId="ADAL" clId="{6DED79BC-A757-4274-9944-86CCD71506E8}" dt="2022-09-12T19:14:16.913" v="1091" actId="1076"/>
        <pc:sldMkLst>
          <pc:docMk/>
          <pc:sldMk cId="1117598393" sldId="1982"/>
        </pc:sldMkLst>
        <pc:spChg chg="mod">
          <ac:chgData name="Hury III, James" userId="640e0c7e-b7a6-4732-a5a4-01e03f44ce36" providerId="ADAL" clId="{6DED79BC-A757-4274-9944-86CCD71506E8}" dt="2022-09-12T03:33:43.772" v="907" actId="20577"/>
          <ac:spMkLst>
            <pc:docMk/>
            <pc:sldMk cId="1117598393" sldId="1982"/>
            <ac:spMk id="7" creationId="{EFB0AB62-9623-4C5E-9505-5F11B2017798}"/>
          </ac:spMkLst>
        </pc:spChg>
        <pc:spChg chg="mod">
          <ac:chgData name="Hury III, James" userId="640e0c7e-b7a6-4732-a5a4-01e03f44ce36" providerId="ADAL" clId="{6DED79BC-A757-4274-9944-86CCD71506E8}" dt="2022-09-12T02:31:01.359" v="315" actId="20577"/>
          <ac:spMkLst>
            <pc:docMk/>
            <pc:sldMk cId="1117598393" sldId="1982"/>
            <ac:spMk id="15" creationId="{90074126-4257-40F9-87CF-3833200B35A8}"/>
          </ac:spMkLst>
        </pc:spChg>
        <pc:picChg chg="add mod">
          <ac:chgData name="Hury III, James" userId="640e0c7e-b7a6-4732-a5a4-01e03f44ce36" providerId="ADAL" clId="{6DED79BC-A757-4274-9944-86CCD71506E8}" dt="2022-09-12T02:39:32.513" v="551" actId="1076"/>
          <ac:picMkLst>
            <pc:docMk/>
            <pc:sldMk cId="1117598393" sldId="1982"/>
            <ac:picMk id="2" creationId="{67E40DC1-CEAE-A561-D0BD-330F596431E0}"/>
          </ac:picMkLst>
        </pc:picChg>
        <pc:picChg chg="add del mod">
          <ac:chgData name="Hury III, James" userId="640e0c7e-b7a6-4732-a5a4-01e03f44ce36" providerId="ADAL" clId="{6DED79BC-A757-4274-9944-86CCD71506E8}" dt="2022-09-12T03:20:49.803" v="778" actId="478"/>
          <ac:picMkLst>
            <pc:docMk/>
            <pc:sldMk cId="1117598393" sldId="1982"/>
            <ac:picMk id="3" creationId="{0C649D42-4AC0-1E90-85C4-C31F9689FD23}"/>
          </ac:picMkLst>
        </pc:picChg>
        <pc:picChg chg="add mod modCrop">
          <ac:chgData name="Hury III, James" userId="640e0c7e-b7a6-4732-a5a4-01e03f44ce36" providerId="ADAL" clId="{6DED79BC-A757-4274-9944-86CCD71506E8}" dt="2022-09-12T03:23:17.133" v="789" actId="1076"/>
          <ac:picMkLst>
            <pc:docMk/>
            <pc:sldMk cId="1117598393" sldId="1982"/>
            <ac:picMk id="4" creationId="{8AEC5E4F-50ED-74E0-2CF5-D22A797DE8E5}"/>
          </ac:picMkLst>
        </pc:picChg>
        <pc:picChg chg="add mod">
          <ac:chgData name="Hury III, James" userId="640e0c7e-b7a6-4732-a5a4-01e03f44ce36" providerId="ADAL" clId="{6DED79BC-A757-4274-9944-86CCD71506E8}" dt="2022-09-12T19:14:16.913" v="1091" actId="1076"/>
          <ac:picMkLst>
            <pc:docMk/>
            <pc:sldMk cId="1117598393" sldId="1982"/>
            <ac:picMk id="5" creationId="{7273EE5B-50C3-0DF6-12DB-6D9250225F95}"/>
          </ac:picMkLst>
        </pc:picChg>
      </pc:sldChg>
      <pc:sldChg chg="delSp modSp add mod">
        <pc:chgData name="Hury III, James" userId="640e0c7e-b7a6-4732-a5a4-01e03f44ce36" providerId="ADAL" clId="{6DED79BC-A757-4274-9944-86CCD71506E8}" dt="2022-09-12T19:14:51.725" v="1100" actId="1076"/>
        <pc:sldMkLst>
          <pc:docMk/>
          <pc:sldMk cId="1948921427" sldId="1983"/>
        </pc:sldMkLst>
        <pc:spChg chg="del mod">
          <ac:chgData name="Hury III, James" userId="640e0c7e-b7a6-4732-a5a4-01e03f44ce36" providerId="ADAL" clId="{6DED79BC-A757-4274-9944-86CCD71506E8}" dt="2022-09-12T19:14:40.191" v="1096" actId="478"/>
          <ac:spMkLst>
            <pc:docMk/>
            <pc:sldMk cId="1948921427" sldId="1983"/>
            <ac:spMk id="7" creationId="{EFB0AB62-9623-4C5E-9505-5F11B2017798}"/>
          </ac:spMkLst>
        </pc:spChg>
        <pc:spChg chg="mod">
          <ac:chgData name="Hury III, James" userId="640e0c7e-b7a6-4732-a5a4-01e03f44ce36" providerId="ADAL" clId="{6DED79BC-A757-4274-9944-86CCD71506E8}" dt="2022-09-12T19:14:51.725" v="1100" actId="1076"/>
          <ac:spMkLst>
            <pc:docMk/>
            <pc:sldMk cId="1948921427" sldId="1983"/>
            <ac:spMk id="15" creationId="{90074126-4257-40F9-87CF-3833200B35A8}"/>
          </ac:spMkLst>
        </pc:spChg>
        <pc:picChg chg="del">
          <ac:chgData name="Hury III, James" userId="640e0c7e-b7a6-4732-a5a4-01e03f44ce36" providerId="ADAL" clId="{6DED79BC-A757-4274-9944-86CCD71506E8}" dt="2022-09-12T03:17:27.095" v="681" actId="478"/>
          <ac:picMkLst>
            <pc:docMk/>
            <pc:sldMk cId="1948921427" sldId="1983"/>
            <ac:picMk id="2" creationId="{67E40DC1-CEAE-A561-D0BD-330F596431E0}"/>
          </ac:picMkLst>
        </pc:picChg>
        <pc:picChg chg="mod">
          <ac:chgData name="Hury III, James" userId="640e0c7e-b7a6-4732-a5a4-01e03f44ce36" providerId="ADAL" clId="{6DED79BC-A757-4274-9944-86CCD71506E8}" dt="2022-09-12T19:14:42.921" v="1097" actId="1076"/>
          <ac:picMkLst>
            <pc:docMk/>
            <pc:sldMk cId="1948921427" sldId="1983"/>
            <ac:picMk id="3" creationId="{0C649D42-4AC0-1E90-85C4-C31F9689FD23}"/>
          </ac:picMkLst>
        </pc:picChg>
      </pc:sldChg>
      <pc:sldChg chg="delSp modSp add mod delAnim">
        <pc:chgData name="Hury III, James" userId="640e0c7e-b7a6-4732-a5a4-01e03f44ce36" providerId="ADAL" clId="{6DED79BC-A757-4274-9944-86CCD71506E8}" dt="2022-09-12T19:13:46.302" v="1089" actId="20577"/>
        <pc:sldMkLst>
          <pc:docMk/>
          <pc:sldMk cId="820327314" sldId="1984"/>
        </pc:sldMkLst>
        <pc:spChg chg="mod">
          <ac:chgData name="Hury III, James" userId="640e0c7e-b7a6-4732-a5a4-01e03f44ce36" providerId="ADAL" clId="{6DED79BC-A757-4274-9944-86CCD71506E8}" dt="2022-09-12T19:13:46.302" v="1089" actId="20577"/>
          <ac:spMkLst>
            <pc:docMk/>
            <pc:sldMk cId="820327314" sldId="1984"/>
            <ac:spMk id="7" creationId="{EFB0AB62-9623-4C5E-9505-5F11B2017798}"/>
          </ac:spMkLst>
        </pc:spChg>
        <pc:picChg chg="mod">
          <ac:chgData name="Hury III, James" userId="640e0c7e-b7a6-4732-a5a4-01e03f44ce36" providerId="ADAL" clId="{6DED79BC-A757-4274-9944-86CCD71506E8}" dt="2022-09-12T03:35:54.357" v="923" actId="1076"/>
          <ac:picMkLst>
            <pc:docMk/>
            <pc:sldMk cId="820327314" sldId="1984"/>
            <ac:picMk id="3" creationId="{09893D09-C94B-46CF-A23A-0F8B1FFF4BDC}"/>
          </ac:picMkLst>
        </pc:picChg>
        <pc:picChg chg="del">
          <ac:chgData name="Hury III, James" userId="640e0c7e-b7a6-4732-a5a4-01e03f44ce36" providerId="ADAL" clId="{6DED79BC-A757-4274-9944-86CCD71506E8}" dt="2022-09-12T03:36:03.548" v="924" actId="478"/>
          <ac:picMkLst>
            <pc:docMk/>
            <pc:sldMk cId="820327314" sldId="1984"/>
            <ac:picMk id="4" creationId="{8D89014C-8480-4070-A80A-E744E65CB432}"/>
          </ac:picMkLst>
        </pc:picChg>
      </pc:sldChg>
      <pc:sldMasterChg chg="delSldLayout">
        <pc:chgData name="Hury III, James" userId="640e0c7e-b7a6-4732-a5a4-01e03f44ce36" providerId="ADAL" clId="{6DED79BC-A757-4274-9944-86CCD71506E8}" dt="2022-09-12T02:34:03.854" v="533" actId="47"/>
        <pc:sldMasterMkLst>
          <pc:docMk/>
          <pc:sldMasterMk cId="862790906" sldId="2147483707"/>
        </pc:sldMasterMkLst>
        <pc:sldLayoutChg chg="del">
          <pc:chgData name="Hury III, James" userId="640e0c7e-b7a6-4732-a5a4-01e03f44ce36" providerId="ADAL" clId="{6DED79BC-A757-4274-9944-86CCD71506E8}" dt="2022-09-11T17:29:50.600" v="10" actId="47"/>
          <pc:sldLayoutMkLst>
            <pc:docMk/>
            <pc:sldMasterMk cId="862790906" sldId="2147483707"/>
            <pc:sldLayoutMk cId="2715290952" sldId="2147483721"/>
          </pc:sldLayoutMkLst>
        </pc:sldLayoutChg>
        <pc:sldLayoutChg chg="del">
          <pc:chgData name="Hury III, James" userId="640e0c7e-b7a6-4732-a5a4-01e03f44ce36" providerId="ADAL" clId="{6DED79BC-A757-4274-9944-86CCD71506E8}" dt="2022-09-12T02:34:03.854" v="533" actId="47"/>
          <pc:sldLayoutMkLst>
            <pc:docMk/>
            <pc:sldMasterMk cId="862790906" sldId="2147483707"/>
            <pc:sldLayoutMk cId="769808100" sldId="214748372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0C-496A-9029-EDB6FDD7F136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0C-496A-9029-EDB6FDD7F136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0C-496A-9029-EDB6FDD7F136}"/>
              </c:ext>
            </c:extLst>
          </c:dPt>
          <c:dLbls>
            <c:dLbl>
              <c:idx val="0"/>
              <c:layout>
                <c:manualLayout>
                  <c:x val="8.5851119287308375E-2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 11% Payload Specialists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70AD47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780C-496A-9029-EDB6FDD7F136}"/>
                </c:ext>
              </c:extLst>
            </c:dLbl>
            <c:dLbl>
              <c:idx val="1"/>
              <c:layout>
                <c:manualLayout>
                  <c:x val="-0.12178879712850724"/>
                  <c:y val="-3.06773659012624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C1AA44-F63F-4B66-8CAD-08E48C2F7A7C}" type="PERCENTAGE">
                      <a:rPr lang="en-US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 Professional Astronauts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00B5E7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0C-496A-9029-EDB6FDD7F136}"/>
                </c:ext>
              </c:extLst>
            </c:dLbl>
            <c:dLbl>
              <c:idx val="2"/>
              <c:layout>
                <c:manualLayout>
                  <c:x val="-0.1776918515481499"/>
                  <c:y val="2.788851445569306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7F7158-67FB-47B1-AEB8-A3729ACD80A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% Private Participants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FFC000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0C-496A-9029-EDB6FDD7F136}"/>
                </c:ext>
              </c:extLst>
            </c:dLbl>
            <c:spPr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88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80C-496A-9029-EDB6FDD7F136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96-4551-83FC-A745EEB84ED3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96-4551-83FC-A745EEB84ED3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96-4551-83FC-A745EEB84ED3}"/>
              </c:ext>
            </c:extLst>
          </c:dPt>
          <c:dLbls>
            <c:dLbl>
              <c:idx val="0"/>
              <c:layout>
                <c:manualLayout>
                  <c:x val="5.1557546935011501E-2"/>
                  <c:y val="1.088556888561560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 7% Payload Specialists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70AD47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2196-4551-83FC-A745EEB84ED3}"/>
                </c:ext>
              </c:extLst>
            </c:dLbl>
            <c:dLbl>
              <c:idx val="1"/>
              <c:layout>
                <c:manualLayout>
                  <c:x val="3.1727721190776353E-2"/>
                  <c:y val="-1.2472903593387888E-1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C1AA44-F63F-4B66-8CAD-08E48C2F7A7C}" type="PERCENTAGE">
                      <a:rPr lang="en-US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 Professional Astronauts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00B5E7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96-4551-83FC-A745EEB84ED3}"/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7F7158-67FB-47B1-AEB8-A3729ACD80A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% Private Participants</a:t>
                    </a:r>
                  </a:p>
                </c:rich>
              </c:tx>
              <c:spPr>
                <a:solidFill>
                  <a:srgbClr val="F6F7F1"/>
                </a:solidFill>
                <a:ln>
                  <a:solidFill>
                    <a:srgbClr val="FFC000"/>
                  </a:solidFill>
                </a:ln>
                <a:effectLst/>
              </c:spPr>
              <c:dLblPos val="outEnd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196-4551-83FC-A745EEB84ED3}"/>
                </c:ext>
              </c:extLst>
            </c:dLbl>
            <c:spPr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13</c:v>
                </c:pt>
                <c:pt idx="2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196-4551-83FC-A745EEB84ED3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5CBFD9-76DA-E744-BFDA-6F4CDFFF8802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1C472A-82E4-074D-823E-C098BACDAA33}" type="pres">
      <dgm:prSet presAssocID="{9F5CBFD9-76DA-E744-BFDA-6F4CDFFF88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09F740EF-B3FE-7440-B4A4-7929B91E0F0A}" type="presOf" srcId="{9F5CBFD9-76DA-E744-BFDA-6F4CDFFF8802}" destId="{831C472A-82E4-074D-823E-C098BACDAA33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37C65-B3C2-A64F-90CD-C6024492F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9EB7C0-52AE-A44D-85AE-F2C30F76B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E6CDC-4571-484E-B185-5AA0C0D8BBBB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FCFF9A-83F5-F945-9522-CA72674D4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DB2DC5-0970-8343-B88A-0D9676A3D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D5BE9-6EDB-994E-96FC-C006FD10DE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2482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0A68A-37EB-B445-9228-2B706706DFEF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02EA-8287-E14A-9BC0-BA35F3476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719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517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C02EA-8287-E14A-9BC0-BA35F3476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77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951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9888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C02EA-8287-E14A-9BC0-BA35F3476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75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96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Unhealthy people in unhealthy environment.</a:t>
            </a:r>
          </a:p>
          <a:p>
            <a:r>
              <a:rPr lang="en-US" dirty="0"/>
              <a:t>Timeline,</a:t>
            </a:r>
            <a:r>
              <a:rPr lang="en-US" baseline="0" dirty="0"/>
              <a:t> currently, in the future (year).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02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C02EA-8287-E14A-9BC0-BA35F3476B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22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C02EA-8287-E14A-9BC0-BA35F3476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76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C02EA-8287-E14A-9BC0-BA35F3476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E7A62-6884-514D-AC44-A474E4846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E67A00-69F6-174E-AFB8-70C9C8B83A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35E3E6-FE55-3446-8114-8F2082B0B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66289" y="5378476"/>
            <a:ext cx="1881161" cy="896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991F3C-45A6-B04A-B682-346BAF7F23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961449"/>
            <a:ext cx="896552" cy="8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23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2AA6B6A-5B31-E645-8579-235C23C4B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675" y="569626"/>
            <a:ext cx="9772650" cy="652072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83289645-7418-D544-BFC6-A7EE01D9E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675" y="1585666"/>
            <a:ext cx="3294869" cy="4864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47406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D313619C-0E07-B34C-A8AA-D64557FED8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xmlns="" val="919134976"/>
              </p:ext>
            </p:extLst>
          </p:nvPr>
        </p:nvGraphicFramePr>
        <p:xfrm>
          <a:off x="1607930" y="801972"/>
          <a:ext cx="8976141" cy="5261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2AA6B6A-5B31-E645-8579-235C23C4B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675" y="569626"/>
            <a:ext cx="9772650" cy="652072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7655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F42054B-EF51-8449-BFFA-2FE517D4AE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1114"/>
            <a:ext cx="10515600" cy="7469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187D0B5-3346-CB42-B7D6-35D47FBE7E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12888"/>
            <a:ext cx="6348413" cy="4751387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2874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2F7149E-D7FC-6847-8DFD-4C19967C8B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37264" y="617539"/>
            <a:ext cx="5515400" cy="54951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2D88222-DEC3-F045-9DCC-96BB0169D3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5295" y="613499"/>
            <a:ext cx="5027168" cy="20900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9186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544680-8AD7-5044-8487-86C6E7948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0889" y="1606550"/>
            <a:ext cx="5679891" cy="4684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5212B217-73A9-6740-8053-CD9D4B7DB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45" y="566738"/>
            <a:ext cx="10704511" cy="787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0388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FE8D61-C917-0C4E-9951-690B0679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8863" y="389466"/>
            <a:ext cx="9880600" cy="88053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71009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44A2B0-4EAB-6248-80B8-190B695D7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5" y="1449388"/>
            <a:ext cx="4695825" cy="4786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1D6165-CB99-3941-83AC-CE2B8D19B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3119" y="635000"/>
            <a:ext cx="10545763" cy="728133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28439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14F9D6-A37B-AB45-B014-CA3853C3F3DC}"/>
              </a:ext>
            </a:extLst>
          </p:cNvPr>
          <p:cNvSpPr txBox="1"/>
          <p:nvPr userDrawn="1"/>
        </p:nvSpPr>
        <p:spPr>
          <a:xfrm>
            <a:off x="2447544" y="566928"/>
            <a:ext cx="782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latin typeface="Antonio Light" panose="02000303000000000000" pitchFamily="2" charset="77"/>
              </a:rPr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44A2B0-4EAB-6248-80B8-190B695D7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76" y="1449388"/>
            <a:ext cx="3690122" cy="4841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347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44A2B0-4EAB-6248-80B8-190B695D7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3986" y="1449388"/>
            <a:ext cx="4348135" cy="4841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BC32F24-ADB9-5F45-AC2C-55C2A374A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582" y="626532"/>
            <a:ext cx="10510837" cy="74506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11422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5438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28456-B7AF-734D-833B-56EA021704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AA93E5-6623-F54C-BF1A-934B07FE32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387599"/>
          </a:xfr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4689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258050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32280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382463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06475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311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91550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456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456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3019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B18EB6-CC0E-3E4E-8C9A-220A9B71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3C96E-AEF5-E440-9512-4F05CEC0DC2A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F456F4-5801-6E43-A0FA-4BB22635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CB0535-CA1F-5141-AB89-59FDB8BE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CFD588-9475-E44C-A21B-77D3C05CD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6984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ABA6B2-ECFC-4F56-AB63-F9C6F48DBDFC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5D2861-CDCB-45C3-8F63-CC843539E0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5249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FF800-7BA8-614E-8F1C-E3C19218C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519AE2-D3D9-E641-B893-4975AE089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9D2E8E-A1A2-7E49-9A9D-89380872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AD6A8B-C689-1B4B-96A4-37B2252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0BB17C-1BC7-8B46-BBC3-6FA45F2A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331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5A6EFC-DA66-654A-BCB5-B5387643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4953B2-8435-CE40-85A7-369E68AA8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37B7B-C5CD-764F-96CB-E2C87F4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9B6EE9-06CF-B946-A72F-934282EF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B36B17-1D57-3E4E-A9D6-F1DC2557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7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3C66C-7BBF-4F4B-B959-D1252A325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64695"/>
            <a:ext cx="10515600" cy="12259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150300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79C842-22EF-A248-A06C-D6D2219A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D3BA49-2E15-D24D-9246-F5271A3F5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33A70-5BC2-8747-B7A1-44100F48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3CBA52-0B3E-F240-9EEC-976CD3EB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FABDB-6717-8C40-A695-7F97D52C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292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50145-1F21-AD4E-90FB-BF173D7B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F8DE4F-76ED-544C-86EC-5B8C0C7A9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A85956-8303-E540-84FD-2BDD434E4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84505D-9B21-E045-A62D-F478DAF4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180182-0E5B-A446-A49B-C4D46DBA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BFC624-E29A-CA42-915C-1E091B1A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938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A9E3C-226D-A14C-9181-A1CA8400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365F81-61ED-B243-A2BF-00625000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5000BC-A03F-134F-891D-4C3ECE8F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D9DC40-A99F-1040-9EE3-734F41201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D922D9-4DEE-7A45-8AE3-FFB93BF4D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A81E1E-8EE6-4441-A573-972E7FD1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04A6A1-0332-0E43-B7E9-8B0474D2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9B2E36-C157-D34C-97D7-4F39590A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878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B257FC-AE25-0645-BCA5-B63E3347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A152B4-BAF2-144E-8179-B670BDC2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E182C2-DE2E-4147-BA87-F9651BA8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E10569-0ADB-DB44-B39B-9CE646A2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2257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6F1041-48BC-DE47-BE5F-43EC07E9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0B01FA-E248-EA40-9266-ACB14CFA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FAB154-427E-F946-B3E6-0529171A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6810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64ADF-24C5-F744-BB79-E4136EF2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DD2D6F-CBD7-8C46-A4C9-2460E004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15492F-5EBF-AE42-8C43-0960B9EAF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6E0B8F-8D12-0F43-AE5B-2572FE2A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1176C6-1E53-3541-ABED-C5C341AD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3CE78C-8310-0745-89DB-B3E9BF6A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800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768E6-027C-324B-BD15-FEC74AD8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D878E9-648D-D041-A0D9-16803C169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75DB72-B468-604E-8381-1F5B33271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47EBC2-2B86-B849-B893-B44DFD37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9540D3-D5B4-164A-A505-F0CBD24B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E4EBA1-0BFA-C144-A5A1-2F81EF15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8564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BB766F-B665-F24C-990C-FF6153BD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ECF841-ADF1-1D41-AB7E-F40FDDD3C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C0F19-5189-754E-9BEB-474BBBE7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882117-AD19-5844-BB01-6F558C1F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715B1-6DD9-D748-BA32-00B1B8AC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6758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13F8EC-5DBD-B346-96FB-573CECE5F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08C3BF-BEFD-7E43-BCCF-14176B1DB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87B929-791C-2945-BDCD-66B40785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7A77E-A1C2-364C-8D27-B258333E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C54EC-22BC-8041-8522-58A7AED1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891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90F6D-77BB-664B-9D93-EEC4FFB20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456" y="1618938"/>
            <a:ext cx="10733088" cy="466915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875B4E-9080-0D4A-A935-FAC5DE392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456" y="517083"/>
            <a:ext cx="10733088" cy="891992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57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E7A62-6884-514D-AC44-A474E4846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E67A00-69F6-174E-AFB8-70C9C8B83A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16174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3C66C-7BBF-4F4B-B959-D1252A325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64695"/>
            <a:ext cx="10515600" cy="12259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74276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896D5F-C750-F147-9741-861803CAF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4636"/>
            <a:ext cx="10515600" cy="113605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4882FA-AE9C-0E40-8596-58C7E9F47B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38046-9C27-CA49-ABDF-B7A216523EE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72438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E5D03-3945-DA48-B473-32FB016C3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24656"/>
            <a:ext cx="10515600" cy="11660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650C80-F690-3144-95E2-866631ED45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981199"/>
            <a:ext cx="5157787" cy="42084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="0" i="0">
                <a:latin typeface="Antonio Light" panose="02000303000000000000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8EB0FB-D438-CC4F-940B-76623594A4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81199"/>
            <a:ext cx="5183188" cy="42084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26266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64B27-DE46-504B-AF55-E8BA3969E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131"/>
            <a:ext cx="10515600" cy="112855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11410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D72F58-6590-1043-BBE6-73312EB7B7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737387"/>
            <a:ext cx="6172200" cy="5214280"/>
          </a:xfrm>
        </p:spPr>
        <p:txBody>
          <a:bodyPr/>
          <a:lstStyle>
            <a:lvl1pPr>
              <a:defRPr sz="3000"/>
            </a:lvl1pPr>
            <a:lvl2pPr>
              <a:defRPr sz="2400" b="0" i="0">
                <a:latin typeface="Antonio Light" panose="02000303000000000000" pitchFamily="2" charset="77"/>
              </a:defRPr>
            </a:lvl2pPr>
            <a:lvl3pPr>
              <a:defRPr sz="1800" b="0" i="0">
                <a:latin typeface="Century Gothic" panose="020B0502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693E3E1-28D7-C642-9286-92A4206DAF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238" y="737384"/>
            <a:ext cx="4070350" cy="5214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6602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2E1939-A83B-B543-B198-CB7FFFDC6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42771" y="832625"/>
            <a:ext cx="4646341" cy="513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6440B5D-3D62-044F-A398-95461927E1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88" y="832625"/>
            <a:ext cx="5568950" cy="5136376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56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5C3CDC-8BE3-5246-BB36-9D3E6231D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1225"/>
            <a:ext cx="10515600" cy="4235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xmlns="" id="{0F3D0F1B-F057-A143-B31F-6AA1BAB8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0055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90" r:id="rId10"/>
    <p:sldLayoutId id="2147483691" r:id="rId11"/>
    <p:sldLayoutId id="2147483692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80" r:id="rId18"/>
    <p:sldLayoutId id="2147483658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705" r:id="rId25"/>
    <p:sldLayoutId id="2147483706" r:id="rId26"/>
    <p:sldLayoutId id="2147483721" r:id="rId27"/>
  </p:sldLayoutIdLst>
  <p:txStyles>
    <p:titleStyle>
      <a:lvl1pPr algn="ctr" defTabSz="457200" rtl="0" eaLnBrk="1" latinLnBrk="0" hangingPunct="0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Antonio Light" panose="02000303000000000000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b="0" i="0" kern="1200">
          <a:solidFill>
            <a:schemeClr val="bg1"/>
          </a:solidFill>
          <a:latin typeface="Antonio Light" panose="020003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ntonio Light" panose="020003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FADCDD-AA5A-1545-96C6-B3964400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C3ECD2-6E32-3F44-A259-BF428889D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F8E31-5B0F-6747-AE1C-4E4A44647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27E71-F05B-314D-B764-763F89AA36D7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0DB7B-25E2-0640-BFEC-D3F84CE3E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E5F8E5-4AE4-2743-ABE5-6D417CA5C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693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03084-DD17-AD4C-9985-1E952493D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79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3.em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pace.jpg"/>
          <p:cNvPicPr>
            <a:picLocks noChangeAspect="1"/>
          </p:cNvPicPr>
          <p:nvPr/>
        </p:nvPicPr>
        <p:blipFill>
          <a:blip r:embed="rId2"/>
          <a:srcRect t="14381" r="4661" b="15143"/>
          <a:stretch>
            <a:fillRect/>
          </a:stretch>
        </p:blipFill>
        <p:spPr>
          <a:xfrm>
            <a:off x="3644537" y="2677885"/>
            <a:ext cx="8547463" cy="2416628"/>
          </a:xfrm>
          <a:prstGeom prst="rect">
            <a:avLst/>
          </a:prstGeom>
        </p:spPr>
      </p:pic>
      <p:grpSp>
        <p:nvGrpSpPr>
          <p:cNvPr id="2" name="Group 30">
            <a:extLst>
              <a:ext uri="{FF2B5EF4-FFF2-40B4-BE49-F238E27FC236}">
                <a16:creationId xmlns="" xmlns:a16="http://schemas.microsoft.com/office/drawing/2014/main" id="{00C030C0-1CA2-A2E5-3AD6-391437D2776B}"/>
              </a:ext>
            </a:extLst>
          </p:cNvPr>
          <p:cNvGrpSpPr/>
          <p:nvPr/>
        </p:nvGrpSpPr>
        <p:grpSpPr>
          <a:xfrm>
            <a:off x="0" y="3786809"/>
            <a:ext cx="7617200" cy="3071191"/>
            <a:chOff x="0" y="4664597"/>
            <a:chExt cx="5440101" cy="2193403"/>
          </a:xfrm>
        </p:grpSpPr>
        <p:sp>
          <p:nvSpPr>
            <p:cNvPr id="25" name="Triangle 24">
              <a:extLst>
                <a:ext uri="{FF2B5EF4-FFF2-40B4-BE49-F238E27FC236}">
                  <a16:creationId xmlns="" xmlns:a16="http://schemas.microsoft.com/office/drawing/2014/main" id="{DD289760-9275-745F-2445-13671E465779}"/>
                </a:ext>
              </a:extLst>
            </p:cNvPr>
            <p:cNvSpPr/>
            <p:nvPr/>
          </p:nvSpPr>
          <p:spPr>
            <a:xfrm>
              <a:off x="0" y="4664597"/>
              <a:ext cx="5440101" cy="2193403"/>
            </a:xfrm>
            <a:prstGeom prst="triangle">
              <a:avLst>
                <a:gd name="adj" fmla="val 4960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E8FFCC70-4C33-5EDF-7251-4791EB50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5071" y="5989239"/>
              <a:ext cx="1399398" cy="649204"/>
            </a:xfrm>
            <a:prstGeom prst="rect">
              <a:avLst/>
            </a:prstGeom>
          </p:spPr>
        </p:pic>
      </p:grpSp>
      <p:sp>
        <p:nvSpPr>
          <p:cNvPr id="26" name="Right Triangle 25">
            <a:extLst>
              <a:ext uri="{FF2B5EF4-FFF2-40B4-BE49-F238E27FC236}">
                <a16:creationId xmlns="" xmlns:a16="http://schemas.microsoft.com/office/drawing/2014/main" id="{A2F45486-7D03-8370-AD92-08495CEDC487}"/>
              </a:ext>
            </a:extLst>
          </p:cNvPr>
          <p:cNvSpPr/>
          <p:nvPr/>
        </p:nvSpPr>
        <p:spPr>
          <a:xfrm>
            <a:off x="-1" y="0"/>
            <a:ext cx="9982191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="" xmlns:a16="http://schemas.microsoft.com/office/drawing/2014/main" id="{678D605C-C06E-6F10-8AE3-CF66E1F737E5}"/>
              </a:ext>
            </a:extLst>
          </p:cNvPr>
          <p:cNvSpPr/>
          <p:nvPr/>
        </p:nvSpPr>
        <p:spPr>
          <a:xfrm>
            <a:off x="0" y="0"/>
            <a:ext cx="9978887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="" xmlns:a16="http://schemas.microsoft.com/office/drawing/2014/main" id="{93CA08BA-B93C-C175-1F8F-65F8BA64C275}"/>
              </a:ext>
            </a:extLst>
          </p:cNvPr>
          <p:cNvGrpSpPr/>
          <p:nvPr/>
        </p:nvGrpSpPr>
        <p:grpSpPr>
          <a:xfrm>
            <a:off x="2560320" y="2294960"/>
            <a:ext cx="6283235" cy="2795452"/>
            <a:chOff x="1055734" y="3632598"/>
            <a:chExt cx="6283235" cy="2795452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F46F97D-C12F-D44D-BDA1-BA2147102035}"/>
                </a:ext>
              </a:extLst>
            </p:cNvPr>
            <p:cNvSpPr/>
            <p:nvPr/>
          </p:nvSpPr>
          <p:spPr>
            <a:xfrm>
              <a:off x="4060192" y="4321582"/>
              <a:ext cx="327877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DISTINGUISHED KEYNOTE SPEAKER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James Hury III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Deputy Director &amp; Chief Innovation </a:t>
              </a:r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Officer</a:t>
              </a:r>
            </a:p>
            <a:p>
              <a:endPara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53A1BF86-2CAA-CDFE-A41A-32D69D6D0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5734" y="3632598"/>
              <a:ext cx="2795452" cy="2795452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10001" t="-5476" r="-10001" b="-5476"/>
              </a:stretch>
            </a:blipFill>
            <a:ln w="762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16D7D15D-6BA5-3F1C-C178-780298497B64}"/>
              </a:ext>
            </a:extLst>
          </p:cNvPr>
          <p:cNvGrpSpPr/>
          <p:nvPr/>
        </p:nvGrpSpPr>
        <p:grpSpPr>
          <a:xfrm>
            <a:off x="7537268" y="249738"/>
            <a:ext cx="4356747" cy="1793818"/>
            <a:chOff x="5781598" y="2526931"/>
            <a:chExt cx="3202407" cy="1318538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72812EE-3428-CF42-8A28-F07B3331D4D6}"/>
                </a:ext>
              </a:extLst>
            </p:cNvPr>
            <p:cNvSpPr/>
            <p:nvPr/>
          </p:nvSpPr>
          <p:spPr>
            <a:xfrm>
              <a:off x="6967718" y="2796234"/>
              <a:ext cx="2016287" cy="746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15, 2022</a:t>
              </a:r>
            </a:p>
            <a:p>
              <a:pPr algn="r"/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Public Library</a:t>
              </a:r>
            </a:p>
            <a:p>
              <a:pPr algn="r"/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Austin, TX  USA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D566CCEE-A373-CF6D-FE03-CAF2E5D65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1598" y="2526931"/>
              <a:ext cx="1318538" cy="1318538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 l="-39881" t="-2720" r="-13520" b="-2720"/>
              </a:stretch>
            </a:blipFill>
            <a:ln w="762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256E0ED-14DF-4016-6C90-6B6C24FAA905}"/>
              </a:ext>
            </a:extLst>
          </p:cNvPr>
          <p:cNvSpPr txBox="1"/>
          <p:nvPr/>
        </p:nvSpPr>
        <p:spPr>
          <a:xfrm>
            <a:off x="222068" y="359432"/>
            <a:ext cx="9627325" cy="165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  <a:p>
            <a:pPr>
              <a:lnSpc>
                <a:spcPts val="4020"/>
              </a:lnSpc>
            </a:pP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</a:t>
            </a: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</a:p>
          <a:p>
            <a:pPr>
              <a:lnSpc>
                <a:spcPts val="4020"/>
              </a:lnSpc>
            </a:pPr>
            <a:r>
              <a:rPr lang="en-US" sz="44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Symposium</a:t>
            </a:r>
            <a:endParaRPr lang="en-US" sz="4400" b="1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="" xmlns:a16="http://schemas.microsoft.com/office/drawing/2014/main" id="{1978B8CB-A618-094C-7216-CE8BA9BEDC36}"/>
              </a:ext>
            </a:extLst>
          </p:cNvPr>
          <p:cNvGrpSpPr/>
          <p:nvPr/>
        </p:nvGrpSpPr>
        <p:grpSpPr>
          <a:xfrm>
            <a:off x="8406128" y="5485264"/>
            <a:ext cx="3610811" cy="1084925"/>
            <a:chOff x="7494104" y="749459"/>
            <a:chExt cx="4060526" cy="1220049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7BF0F9FB-B3D5-C31D-A614-09942335D971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80E63D68-03C7-D2E1-7AC5-22C8AA003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9535885" y="2899954"/>
            <a:ext cx="1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NASA HRP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94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23040"/>
            <a:ext cx="10515600" cy="12259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Space Population Will Change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3D18BE7-CE69-DD48-81EC-352207D62789}"/>
              </a:ext>
            </a:extLst>
          </p:cNvPr>
          <p:cNvGraphicFramePr/>
          <p:nvPr/>
        </p:nvGraphicFramePr>
        <p:xfrm>
          <a:off x="-504410" y="1054882"/>
          <a:ext cx="6361012" cy="455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23D18BE7-CE69-DD48-81EC-352207D62789}"/>
              </a:ext>
            </a:extLst>
          </p:cNvPr>
          <p:cNvGraphicFramePr/>
          <p:nvPr/>
        </p:nvGraphicFramePr>
        <p:xfrm>
          <a:off x="5908432" y="1069530"/>
          <a:ext cx="6404494" cy="466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2969" y="5336821"/>
            <a:ext cx="373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9149" y="5336820"/>
            <a:ext cx="373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≈2041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82" y="6438221"/>
            <a:ext cx="7026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</a:t>
            </a:r>
            <a:r>
              <a:rPr lang="en-US" sz="1400" dirty="0">
                <a:solidFill>
                  <a:schemeClr val="bg1"/>
                </a:solidFill>
              </a:rPr>
              <a:t>Harvard Business Review. The Commercial Space Age is Here. 2021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15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36472884-A4AC-3643-B03E-6111228755C7}"/>
              </a:ext>
            </a:extLst>
          </p:cNvPr>
          <p:cNvCxnSpPr>
            <a:cxnSpLocks/>
          </p:cNvCxnSpPr>
          <p:nvPr/>
        </p:nvCxnSpPr>
        <p:spPr>
          <a:xfrm>
            <a:off x="5580489" y="4875587"/>
            <a:ext cx="6792953" cy="0"/>
          </a:xfrm>
          <a:prstGeom prst="line">
            <a:avLst/>
          </a:prstGeom>
          <a:ln w="47625">
            <a:solidFill>
              <a:srgbClr val="9A2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BB145F8-01F3-E644-B24B-AA81C491F042}"/>
              </a:ext>
            </a:extLst>
          </p:cNvPr>
          <p:cNvCxnSpPr>
            <a:cxnSpLocks/>
          </p:cNvCxnSpPr>
          <p:nvPr/>
        </p:nvCxnSpPr>
        <p:spPr>
          <a:xfrm>
            <a:off x="-141890" y="4899842"/>
            <a:ext cx="3657600" cy="0"/>
          </a:xfrm>
          <a:prstGeom prst="line">
            <a:avLst/>
          </a:prstGeom>
          <a:ln w="47625">
            <a:solidFill>
              <a:srgbClr val="9A2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979A2-3E9B-1C4B-A573-23B1ED170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208" y="379521"/>
            <a:ext cx="3778513" cy="37785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6C6CC-3896-4B7C-A072-557EC8559A1D}"/>
              </a:ext>
            </a:extLst>
          </p:cNvPr>
          <p:cNvSpPr txBox="1">
            <a:spLocks/>
          </p:cNvSpPr>
          <p:nvPr/>
        </p:nvSpPr>
        <p:spPr>
          <a:xfrm>
            <a:off x="-194183" y="1393047"/>
            <a:ext cx="9039980" cy="304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BCM Biobank for participant specimen storage of pre/post samples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TRISH supported four projects: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Cognitive assessment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via Cognition, Health vitals - pre/in/post flight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Ultrasound scanning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via Butterfly IQ+ </a:t>
            </a:r>
            <a:r>
              <a:rPr lang="en-US" dirty="0">
                <a:solidFill>
                  <a:schemeClr val="bg1"/>
                </a:solidFill>
                <a:latin typeface="Gotham Book" pitchFamily="2" charset="0"/>
                <a:ea typeface="ヒラギノ角ゴ Pro W3" charset="-128"/>
                <a:cs typeface="Gotham Book" pitchFamily="2" charset="0"/>
              </a:rPr>
              <a:t>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pre/in/post flight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Real-time blood analysis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via </a:t>
            </a:r>
            <a:r>
              <a:rPr lang="en-US" dirty="0">
                <a:solidFill>
                  <a:schemeClr val="bg1"/>
                </a:solidFill>
                <a:latin typeface="Gotham Book" pitchFamily="2" charset="0"/>
                <a:ea typeface="ヒラギノ角ゴ Pro W3" charset="-128"/>
                <a:cs typeface="Gotham Book" pitchFamily="2" charset="0"/>
              </a:rPr>
              <a:t>point-of-care device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 - pre/in/post flight</a:t>
            </a:r>
          </a:p>
          <a:p>
            <a:pPr marL="1143000" marR="0" lvl="2" indent="-2286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Pre- and post-flight </a:t>
            </a:r>
            <a:r>
              <a:rPr kumimoji="0" lang="en-US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ヒラギノ角ゴ Pro W3" charset="-128"/>
                <a:cs typeface="Gotham Book" pitchFamily="2" charset="0"/>
              </a:rPr>
              <a:t>sensorimotor testing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F42EDB-7AFB-4665-BEB2-1EC22F8BC7EC}"/>
              </a:ext>
            </a:extLst>
          </p:cNvPr>
          <p:cNvSpPr txBox="1"/>
          <p:nvPr/>
        </p:nvSpPr>
        <p:spPr>
          <a:xfrm>
            <a:off x="1566657" y="508659"/>
            <a:ext cx="8701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spc="-5" dirty="0">
                <a:solidFill>
                  <a:schemeClr val="bg1"/>
                </a:solidFill>
                <a:latin typeface="Antonio Light" panose="02000303000000000000" pitchFamily="2" charset="77"/>
                <a:cs typeface="Calibri"/>
              </a:rPr>
              <a:t>Inspiration4 Research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47FCE4A7-2E36-426A-ADFD-B85D91318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2" t="43267" r="7194" b="40683"/>
          <a:stretch/>
        </p:blipFill>
        <p:spPr>
          <a:xfrm>
            <a:off x="8847286" y="3956404"/>
            <a:ext cx="2438218" cy="4912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02A0C4-04F6-D94B-9C81-52D2ADD3C1DF}"/>
              </a:ext>
            </a:extLst>
          </p:cNvPr>
          <p:cNvSpPr txBox="1"/>
          <p:nvPr/>
        </p:nvSpPr>
        <p:spPr>
          <a:xfrm>
            <a:off x="9613473" y="3482328"/>
            <a:ext cx="69598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spc="-5" dirty="0">
                <a:solidFill>
                  <a:srgbClr val="00B5E9"/>
                </a:solidFill>
                <a:latin typeface="Antonio Light" panose="02000303000000000000" pitchFamily="2" charset="77"/>
                <a:cs typeface="Calibri"/>
              </a:rPr>
              <a:t>+</a:t>
            </a:r>
            <a:endParaRPr lang="en-US" spc="-5" dirty="0">
              <a:solidFill>
                <a:srgbClr val="00B5E9"/>
              </a:solidFill>
              <a:latin typeface="Antonio Light" panose="02000303000000000000" pitchFamily="2" charset="77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C4BAD3C-6661-9A43-996C-7EAE06336C56}"/>
              </a:ext>
            </a:extLst>
          </p:cNvPr>
          <p:cNvGrpSpPr/>
          <p:nvPr/>
        </p:nvGrpSpPr>
        <p:grpSpPr>
          <a:xfrm>
            <a:off x="368904" y="5207014"/>
            <a:ext cx="1372112" cy="1372112"/>
            <a:chOff x="6507893" y="1236411"/>
            <a:chExt cx="1826281" cy="182628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DBD0CB1-0548-934A-9EAB-7C5A8950D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7893" y="1236411"/>
              <a:ext cx="1826281" cy="1826281"/>
            </a:xfrm>
            <a:prstGeom prst="ellipse">
              <a:avLst/>
            </a:prstGeom>
            <a:solidFill>
              <a:srgbClr val="000000"/>
            </a:solidFill>
            <a:ln w="98425" cmpd="sng">
              <a:gradFill>
                <a:gsLst>
                  <a:gs pos="5000">
                    <a:srgbClr val="161749"/>
                  </a:gs>
                  <a:gs pos="100000">
                    <a:srgbClr val="9A278F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xmlns="" id="{252F5AB5-F6ED-4E60-9AA6-6907B82F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4283" y="1766087"/>
              <a:ext cx="1333500" cy="86677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B90EC28-6B0D-034E-A8C8-EA5166467877}"/>
              </a:ext>
            </a:extLst>
          </p:cNvPr>
          <p:cNvGrpSpPr/>
          <p:nvPr/>
        </p:nvGrpSpPr>
        <p:grpSpPr>
          <a:xfrm>
            <a:off x="2003140" y="5207014"/>
            <a:ext cx="1372113" cy="1372113"/>
            <a:chOff x="2223860" y="5199876"/>
            <a:chExt cx="1372113" cy="137211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408A6CD-6278-404E-A20D-98CAC7F76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860" y="5199876"/>
              <a:ext cx="1372113" cy="1372113"/>
            </a:xfrm>
            <a:prstGeom prst="ellipse">
              <a:avLst/>
            </a:prstGeom>
            <a:solidFill>
              <a:srgbClr val="000000"/>
            </a:solidFill>
            <a:ln w="98425" cmpd="sng">
              <a:gradFill>
                <a:gsLst>
                  <a:gs pos="4000">
                    <a:srgbClr val="9A278F"/>
                  </a:gs>
                  <a:gs pos="100000">
                    <a:srgbClr val="F6B333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xmlns="" id="{6D50F340-D5BE-4B87-B53B-C1278CD3C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93" t="20097" r="9876" b="20220"/>
            <a:stretch/>
          </p:blipFill>
          <p:spPr>
            <a:xfrm>
              <a:off x="2451327" y="5602591"/>
              <a:ext cx="912738" cy="7035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07AF92F-2584-2B4D-9FAA-4AA888BA2A49}"/>
              </a:ext>
            </a:extLst>
          </p:cNvPr>
          <p:cNvGrpSpPr/>
          <p:nvPr/>
        </p:nvGrpSpPr>
        <p:grpSpPr>
          <a:xfrm>
            <a:off x="5722383" y="5186892"/>
            <a:ext cx="1380824" cy="1380824"/>
            <a:chOff x="4088557" y="4715178"/>
            <a:chExt cx="1837877" cy="1837877"/>
          </a:xfrm>
          <a:effectLst/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A30252-5463-384D-8E80-4CAE949BF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8557" y="4715178"/>
              <a:ext cx="1837877" cy="1837877"/>
            </a:xfrm>
            <a:prstGeom prst="ellipse">
              <a:avLst/>
            </a:prstGeom>
            <a:solidFill>
              <a:schemeClr val="bg1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text, writing implement, stationary, pen&#10;&#10;Description automatically generated">
              <a:extLst>
                <a:ext uri="{FF2B5EF4-FFF2-40B4-BE49-F238E27FC236}">
                  <a16:creationId xmlns:a16="http://schemas.microsoft.com/office/drawing/2014/main" xmlns="" id="{2DF25717-A1D7-4DA4-BD28-2F8C20786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04" t="8746" r="10129" b="12555"/>
            <a:stretch/>
          </p:blipFill>
          <p:spPr>
            <a:xfrm>
              <a:off x="4309226" y="5199876"/>
              <a:ext cx="1409925" cy="82839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C15953D-5403-2842-A619-60EA305778EB}"/>
              </a:ext>
            </a:extLst>
          </p:cNvPr>
          <p:cNvGrpSpPr/>
          <p:nvPr/>
        </p:nvGrpSpPr>
        <p:grpSpPr>
          <a:xfrm>
            <a:off x="7278040" y="5186892"/>
            <a:ext cx="1380824" cy="1380824"/>
            <a:chOff x="6704969" y="3785799"/>
            <a:chExt cx="1837877" cy="183787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5FE3B652-68B6-274A-A1F9-01D2D50D0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4969" y="3785799"/>
              <a:ext cx="1837877" cy="1837877"/>
            </a:xfrm>
            <a:prstGeom prst="ellipse">
              <a:avLst/>
            </a:prstGeom>
            <a:solidFill>
              <a:srgbClr val="313631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xmlns="" id="{1BBFCB97-312D-4FBA-9A7F-CEE83F0D4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291" t="31215" r="6324" b="36200"/>
            <a:stretch/>
          </p:blipFill>
          <p:spPr>
            <a:xfrm>
              <a:off x="6849533" y="4377268"/>
              <a:ext cx="1548004" cy="5643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D2ABBF5-71B5-7541-980B-F2BDE1EEB3C5}"/>
              </a:ext>
            </a:extLst>
          </p:cNvPr>
          <p:cNvGrpSpPr/>
          <p:nvPr/>
        </p:nvGrpSpPr>
        <p:grpSpPr>
          <a:xfrm>
            <a:off x="8845797" y="5186892"/>
            <a:ext cx="1380824" cy="1380824"/>
            <a:chOff x="8161395" y="3406703"/>
            <a:chExt cx="1837877" cy="183787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448B5AE-BF12-BF4F-9E10-4F9169C60B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395" y="3406703"/>
              <a:ext cx="1837877" cy="1837877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xmlns="" id="{4D01C910-D703-4B86-AB9F-2075450FC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3744" t="31241" r="3744" b="32856"/>
            <a:stretch/>
          </p:blipFill>
          <p:spPr>
            <a:xfrm>
              <a:off x="8269086" y="3967636"/>
              <a:ext cx="1613561" cy="69949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67568D8-1619-F549-89F1-22466988A7CB}"/>
              </a:ext>
            </a:extLst>
          </p:cNvPr>
          <p:cNvGrpSpPr/>
          <p:nvPr/>
        </p:nvGrpSpPr>
        <p:grpSpPr>
          <a:xfrm>
            <a:off x="10426827" y="5186892"/>
            <a:ext cx="1380824" cy="1380824"/>
            <a:chOff x="6552569" y="3633399"/>
            <a:chExt cx="1837877" cy="183787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CF52444C-B1B6-8345-85EA-F1CD54F29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52569" y="3633399"/>
              <a:ext cx="1837877" cy="1837877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23AF7141-5323-41E7-AF85-CFB8FC061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1761" t="20925" r="33119" b="19333"/>
            <a:stretch/>
          </p:blipFill>
          <p:spPr>
            <a:xfrm>
              <a:off x="6896293" y="3959994"/>
              <a:ext cx="1150428" cy="12196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5FE3C4-0B32-814F-AC04-85B796BDDB50}"/>
              </a:ext>
            </a:extLst>
          </p:cNvPr>
          <p:cNvSpPr txBox="1"/>
          <p:nvPr/>
        </p:nvSpPr>
        <p:spPr>
          <a:xfrm>
            <a:off x="674071" y="4561497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B333"/>
                </a:solidFill>
                <a:latin typeface="Antonio" panose="02000503000000000000" pitchFamily="2" charset="77"/>
                <a:cs typeface="Gotham Medium" pitchFamily="2" charset="0"/>
              </a:rPr>
              <a:t>CURRENT FLIGHTS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D136FC-BBEF-CC4B-8343-BD5C0724EC76}"/>
              </a:ext>
            </a:extLst>
          </p:cNvPr>
          <p:cNvSpPr txBox="1"/>
          <p:nvPr/>
        </p:nvSpPr>
        <p:spPr>
          <a:xfrm>
            <a:off x="5641894" y="4530510"/>
            <a:ext cx="30187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1E3"/>
                </a:solidFill>
                <a:latin typeface="Antonio" panose="02000503000000000000" pitchFamily="2" charset="77"/>
                <a:cs typeface="Gotham Bold" pitchFamily="2" charset="0"/>
              </a:rPr>
              <a:t>PLANNING DISCUSSIONS</a:t>
            </a:r>
          </a:p>
        </p:txBody>
      </p:sp>
    </p:spTree>
    <p:extLst>
      <p:ext uri="{BB962C8B-B14F-4D97-AF65-F5344CB8AC3E}">
        <p14:creationId xmlns:p14="http://schemas.microsoft.com/office/powerpoint/2010/main" xmlns="" val="128243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0074126-4257-40F9-87CF-3833200B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30" y="417722"/>
            <a:ext cx="10733088" cy="891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Resources to support future Space Research: NFTs!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893D09-C94B-46CF-A23A-0F8B1FFF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013" y="1340324"/>
            <a:ext cx="2946939" cy="2200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B0AB62-9623-4C5E-9505-5F11B2017798}"/>
              </a:ext>
            </a:extLst>
          </p:cNvPr>
          <p:cNvSpPr txBox="1"/>
          <p:nvPr/>
        </p:nvSpPr>
        <p:spPr>
          <a:xfrm>
            <a:off x="612227" y="1309714"/>
            <a:ext cx="832912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Inspiration 4 flight data was given to a leading digital artist named Refik Anadol.  A Studio minted NFTs from the art produced by Refik.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5,200 NFTs sold for $5.2M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$1.5M to St. Jude’s as the stated philanthropy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BCM/TRISH received $700k of proceeds of sales past expenses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 federal funds were used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All data is deidentified and destroyed after the drop </a:t>
            </a:r>
          </a:p>
          <a:p>
            <a:r>
              <a:rPr lang="en-US" sz="2800" dirty="0">
                <a:solidFill>
                  <a:schemeClr val="bg1"/>
                </a:solidFill>
              </a:rPr>
              <a:t>			</a:t>
            </a:r>
            <a:r>
              <a:rPr lang="en-US" sz="2800" u="sng" dirty="0">
                <a:solidFill>
                  <a:schemeClr val="bg1"/>
                </a:solidFill>
              </a:rPr>
              <a:t>Make Space accessible to all</a:t>
            </a:r>
          </a:p>
        </p:txBody>
      </p:sp>
    </p:spTree>
    <p:extLst>
      <p:ext uri="{BB962C8B-B14F-4D97-AF65-F5344CB8AC3E}">
        <p14:creationId xmlns:p14="http://schemas.microsoft.com/office/powerpoint/2010/main" xmlns="" val="82032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0074126-4257-40F9-87CF-3833200B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30" y="417722"/>
            <a:ext cx="10733088" cy="891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Blockchain Application in Space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B0AB62-9623-4C5E-9505-5F11B2017798}"/>
              </a:ext>
            </a:extLst>
          </p:cNvPr>
          <p:cNvSpPr txBox="1"/>
          <p:nvPr/>
        </p:nvSpPr>
        <p:spPr>
          <a:xfrm>
            <a:off x="612227" y="1309714"/>
            <a:ext cx="832912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Personalized Medical Records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Astronaut results for posterity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Transparent Clinical Trials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Coordinating research across participants, 	vehicles, and experiments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Trial X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Secure interoperability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Future focus: Medical hub with data coordination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Future focus: Data transfer with data delay from 	Mars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E40DC1-CEAE-A561-D0BD-330F59643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347" y="1309714"/>
            <a:ext cx="2914650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EC5E4F-50ED-74E0-2CF5-D22A797D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4" r="23196"/>
          <a:stretch/>
        </p:blipFill>
        <p:spPr>
          <a:xfrm>
            <a:off x="9492715" y="2974305"/>
            <a:ext cx="1811914" cy="1954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73EE5B-50C3-0DF6-12DB-6D9250225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497" y="5031599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759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0074126-4257-40F9-87CF-3833200B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515" y="692222"/>
            <a:ext cx="11918970" cy="8919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Do you see some way that Blockchain can help our astronauts?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649D42-4AC0-1E90-85C4-C31F9689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530" y="1584214"/>
            <a:ext cx="6390739" cy="47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892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92C56A-027F-BA45-A28F-F57209D413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5332" y="595116"/>
            <a:ext cx="9146661" cy="56677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909409-9C37-2643-8B7C-7CD789D52072}"/>
              </a:ext>
            </a:extLst>
          </p:cNvPr>
          <p:cNvSpPr/>
          <p:nvPr/>
        </p:nvSpPr>
        <p:spPr>
          <a:xfrm>
            <a:off x="2294021" y="4954749"/>
            <a:ext cx="7668126" cy="428023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65397" dist="38100" dir="8100000" sx="101000" sy="101000" algn="tr" rotWithShape="0">
              <a:prstClr val="black">
                <a:alpha val="547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39A113-CEE7-F24E-8BE0-6AC849BB486D}"/>
              </a:ext>
            </a:extLst>
          </p:cNvPr>
          <p:cNvSpPr/>
          <p:nvPr/>
        </p:nvSpPr>
        <p:spPr>
          <a:xfrm>
            <a:off x="2286876" y="5526674"/>
            <a:ext cx="7668126" cy="428023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65397" dist="38100" dir="8100000" sx="101000" sy="101000" algn="tr" rotWithShape="0">
              <a:prstClr val="black">
                <a:alpha val="5474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6C64EB-D8D4-4C41-940C-30F308674F75}"/>
              </a:ext>
            </a:extLst>
          </p:cNvPr>
          <p:cNvSpPr txBox="1"/>
          <p:nvPr/>
        </p:nvSpPr>
        <p:spPr>
          <a:xfrm>
            <a:off x="1771021" y="3737599"/>
            <a:ext cx="8895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Thank You!!!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Gotham Medium" pitchFamily="2" charset="0"/>
              <a:cs typeface="Gotham Medium" pitchFamily="2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Spacehealth-info@bcm.edu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James Hury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Deputy Director, Chief Innovation Officer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406F7DC8-9577-43AD-8282-BB385AECC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1"/>
          <a:stretch/>
        </p:blipFill>
        <p:spPr>
          <a:xfrm>
            <a:off x="4452936" y="469796"/>
            <a:ext cx="3286125" cy="13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23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63B6EF-CB66-2DF0-FE44-8336BA7A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199"/>
            <a:ext cx="10515600" cy="1136052"/>
          </a:xfrm>
        </p:spPr>
        <p:txBody>
          <a:bodyPr>
            <a:normAutofit/>
          </a:bodyPr>
          <a:lstStyle/>
          <a:p>
            <a:r>
              <a:rPr lang="en-US" sz="4000" dirty="0"/>
              <a:t>Funding Opportunities with TRISH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731CCF-AB10-39F4-922C-2583BC32C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890" y="1803977"/>
            <a:ext cx="6329219" cy="4351338"/>
          </a:xfrm>
        </p:spPr>
        <p:txBody>
          <a:bodyPr>
            <a:normAutofit/>
          </a:bodyPr>
          <a:lstStyle/>
          <a:p>
            <a:r>
              <a:rPr lang="en-US" b="1" u="sng" dirty="0"/>
              <a:t>Normal Grant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BRASH</a:t>
            </a:r>
            <a:r>
              <a:rPr lang="en-US" sz="2800" dirty="0"/>
              <a:t>: for Disruptive-Long 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err="1"/>
              <a:t>INDustry</a:t>
            </a:r>
            <a:r>
              <a:rPr lang="en-US" sz="2800" dirty="0"/>
              <a:t>: for NASA Artemis 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err="1"/>
              <a:t>DIVersity</a:t>
            </a:r>
            <a:r>
              <a:rPr lang="en-US" sz="2800" dirty="0"/>
              <a:t>: Underrepresented researchers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SHERPA</a:t>
            </a:r>
            <a:r>
              <a:rPr lang="en-US" sz="2800" dirty="0"/>
              <a:t>: partnership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Catalyst</a:t>
            </a:r>
            <a:r>
              <a:rPr lang="en-US" sz="2800" dirty="0"/>
              <a:t>: Catchall for space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PostDoc</a:t>
            </a:r>
            <a:r>
              <a:rPr lang="en-US" sz="2800" dirty="0"/>
              <a:t>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Clinical Research program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6A8B4-AF8B-E559-85CC-C7E338B6D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0819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b="1" u="sng" dirty="0"/>
              <a:t>Commercial Spaceflight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Expand Funded PI – research in flight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Technology - facilitate research in flight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Partnerships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BC0D0551-C346-614D-79AF-B2D7EA95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0"/>
          <a:stretch/>
        </p:blipFill>
        <p:spPr>
          <a:xfrm>
            <a:off x="8747846" y="5449455"/>
            <a:ext cx="3286125" cy="13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99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B73A37-81A1-2B4F-BE0D-568E952D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87387" cy="6775269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E7C4C7A1-DF5A-2C47-B6A3-B6CEB7F5A4F3}"/>
              </a:ext>
            </a:extLst>
          </p:cNvPr>
          <p:cNvSpPr txBox="1">
            <a:spLocks/>
          </p:cNvSpPr>
          <p:nvPr/>
        </p:nvSpPr>
        <p:spPr>
          <a:xfrm>
            <a:off x="5638724" y="437089"/>
            <a:ext cx="6276185" cy="31413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FUTURE OF HEALTH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DRIVEN BY </a:t>
            </a:r>
            <a:b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5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SPACE EXPLORATION</a:t>
            </a:r>
            <a:endParaRPr lang="en-US" sz="4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868E27E7-3292-42EF-85D8-4165F56D2162}"/>
              </a:ext>
            </a:extLst>
          </p:cNvPr>
          <p:cNvSpPr txBox="1">
            <a:spLocks/>
          </p:cNvSpPr>
          <p:nvPr/>
        </p:nvSpPr>
        <p:spPr>
          <a:xfrm>
            <a:off x="6660781" y="5369323"/>
            <a:ext cx="5900807" cy="12986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5"/>
                </a:solidFill>
              </a:rPr>
              <a:t>James Hury, MBA</a:t>
            </a:r>
          </a:p>
          <a:p>
            <a:pPr>
              <a:lnSpc>
                <a:spcPct val="100000"/>
              </a:lnSpc>
            </a:pPr>
            <a:r>
              <a:rPr lang="en-US" sz="2000" i="1" dirty="0"/>
              <a:t>Deputy Director &amp; Chief Innovation Officer</a:t>
            </a:r>
            <a:br>
              <a:rPr lang="en-US" sz="2000" i="1" dirty="0"/>
            </a:br>
            <a:r>
              <a:rPr lang="en-US" sz="2000" dirty="0"/>
              <a:t>Translational Research Institute for Space Health (TRISH)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8FA13C-619C-4532-A581-F7C2F4F6E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52" y="3544590"/>
            <a:ext cx="1717466" cy="17174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0570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0590F5B9-7642-2A4E-9A78-A347ADEC6FDA}"/>
              </a:ext>
            </a:extLst>
          </p:cNvPr>
          <p:cNvSpPr txBox="1">
            <a:spLocks/>
          </p:cNvSpPr>
          <p:nvPr/>
        </p:nvSpPr>
        <p:spPr>
          <a:xfrm>
            <a:off x="729456" y="414531"/>
            <a:ext cx="10733088" cy="8754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pc="-5" dirty="0">
                <a:cs typeface="Calibri"/>
              </a:rPr>
              <a:t>TRISH</a:t>
            </a:r>
            <a:r>
              <a:rPr lang="en-US" sz="4000" spc="-50" dirty="0">
                <a:cs typeface="Calibri"/>
              </a:rPr>
              <a:t> </a:t>
            </a:r>
            <a:r>
              <a:rPr lang="en-US" sz="4000" spc="-5" dirty="0">
                <a:cs typeface="Calibri"/>
              </a:rPr>
              <a:t>MISSION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3CBC86C-232C-824D-9BEF-0C17CFD6FE43}"/>
              </a:ext>
            </a:extLst>
          </p:cNvPr>
          <p:cNvGrpSpPr/>
          <p:nvPr/>
        </p:nvGrpSpPr>
        <p:grpSpPr>
          <a:xfrm>
            <a:off x="2228781" y="2909694"/>
            <a:ext cx="2719162" cy="2719162"/>
            <a:chOff x="2079644" y="3195393"/>
            <a:chExt cx="2862602" cy="28626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747EA0A-5694-E14E-BFFC-6A9484AD284A}"/>
                </a:ext>
              </a:extLst>
            </p:cNvPr>
            <p:cNvSpPr/>
            <p:nvPr/>
          </p:nvSpPr>
          <p:spPr>
            <a:xfrm>
              <a:off x="2079644" y="3195393"/>
              <a:ext cx="2862602" cy="2862602"/>
            </a:xfrm>
            <a:prstGeom prst="ellipse">
              <a:avLst/>
            </a:prstGeom>
            <a:solidFill>
              <a:srgbClr val="160E23"/>
            </a:solidFill>
            <a:ln w="88900" cmpd="sng">
              <a:gradFill flip="none" rotWithShape="1">
                <a:gsLst>
                  <a:gs pos="0">
                    <a:srgbClr val="F6B333"/>
                  </a:gs>
                  <a:gs pos="85000">
                    <a:srgbClr val="9A278F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9FDBEB1-9195-3447-95D2-3D5F614EE6A9}"/>
                </a:ext>
              </a:extLst>
            </p:cNvPr>
            <p:cNvSpPr txBox="1"/>
            <p:nvPr/>
          </p:nvSpPr>
          <p:spPr>
            <a:xfrm>
              <a:off x="2375241" y="4026530"/>
              <a:ext cx="2271409" cy="126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9A278F"/>
                  </a:solidFill>
                  <a:latin typeface="Antonio Light" panose="02000303000000000000" pitchFamily="2" charset="77"/>
                </a:rPr>
                <a:t>NASA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Steady Progress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in reducing space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health risks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F42C57A-4536-2E4A-8161-681BA5CA7292}"/>
              </a:ext>
            </a:extLst>
          </p:cNvPr>
          <p:cNvGrpSpPr/>
          <p:nvPr/>
        </p:nvGrpSpPr>
        <p:grpSpPr>
          <a:xfrm>
            <a:off x="7471762" y="2992230"/>
            <a:ext cx="2552460" cy="2552460"/>
            <a:chOff x="7285496" y="3286721"/>
            <a:chExt cx="2687107" cy="2687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25285D7-3050-C34F-9B2C-AC35833A8D34}"/>
                </a:ext>
              </a:extLst>
            </p:cNvPr>
            <p:cNvSpPr/>
            <p:nvPr/>
          </p:nvSpPr>
          <p:spPr>
            <a:xfrm>
              <a:off x="7285496" y="3286721"/>
              <a:ext cx="2687107" cy="2687107"/>
            </a:xfrm>
            <a:prstGeom prst="ellipse">
              <a:avLst/>
            </a:prstGeom>
            <a:solidFill>
              <a:srgbClr val="160E23"/>
            </a:solidFill>
            <a:ln w="88900" cmpd="sng">
              <a:gradFill flip="none" rotWithShape="1">
                <a:gsLst>
                  <a:gs pos="0">
                    <a:srgbClr val="00B5E9"/>
                  </a:gs>
                  <a:gs pos="65000">
                    <a:srgbClr val="1E3D7C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6000B3D-FB0C-2F48-9F62-BF71CEAB029F}"/>
                </a:ext>
              </a:extLst>
            </p:cNvPr>
            <p:cNvSpPr txBox="1"/>
            <p:nvPr/>
          </p:nvSpPr>
          <p:spPr>
            <a:xfrm>
              <a:off x="7670203" y="3907000"/>
              <a:ext cx="1917693" cy="12636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5E9"/>
                  </a:solidFill>
                  <a:latin typeface="Antonio Light" panose="02000303000000000000" pitchFamily="2" charset="77"/>
                </a:rPr>
                <a:t>TRISH</a:t>
              </a:r>
              <a:r>
                <a:rPr lang="en-US" sz="2000" dirty="0">
                  <a:solidFill>
                    <a:srgbClr val="00B5E9"/>
                  </a:solidFill>
                  <a:latin typeface="Antonio Light" panose="02000303000000000000" pitchFamily="2" charset="77"/>
                </a:rPr>
                <a:t/>
              </a:r>
              <a:br>
                <a:rPr lang="en-US" sz="2000" dirty="0">
                  <a:solidFill>
                    <a:srgbClr val="00B5E9"/>
                  </a:solidFill>
                  <a:latin typeface="Antonio Light" panose="02000303000000000000" pitchFamily="2" charset="77"/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Risk taking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for potential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GIANT LEAPS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AEB31CD-BAEB-7F4F-AE6C-A511E68440AD}"/>
              </a:ext>
            </a:extLst>
          </p:cNvPr>
          <p:cNvSpPr txBox="1">
            <a:spLocks/>
          </p:cNvSpPr>
          <p:nvPr/>
        </p:nvSpPr>
        <p:spPr>
          <a:xfrm>
            <a:off x="331916" y="1187425"/>
            <a:ext cx="11528168" cy="8754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endParaRPr lang="en-US" sz="1800" spc="-20" dirty="0">
              <a:latin typeface="+mn-lt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2D0F0A-3FFD-3240-8199-23F0FF91470A}"/>
              </a:ext>
            </a:extLst>
          </p:cNvPr>
          <p:cNvSpPr txBox="1"/>
          <p:nvPr/>
        </p:nvSpPr>
        <p:spPr>
          <a:xfrm>
            <a:off x="3707027" y="2127116"/>
            <a:ext cx="477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5E9"/>
                </a:solidFill>
                <a:latin typeface="Antonio Light" panose="02000303000000000000" pitchFamily="2" charset="77"/>
              </a:rPr>
              <a:t>COMPLEMENTING NASA’S EFFORTS</a:t>
            </a:r>
            <a:endParaRPr lang="en-US" sz="2400" dirty="0">
              <a:solidFill>
                <a:srgbClr val="00B5E9"/>
              </a:solidFill>
              <a:latin typeface="Antonio Light" panose="02000303000000000000" pitchFamily="2" charset="77"/>
              <a:cs typeface="Calibri"/>
            </a:endParaRPr>
          </a:p>
        </p:txBody>
      </p:sp>
      <p:pic>
        <p:nvPicPr>
          <p:cNvPr id="19" name="Picture 18" descr="A picture containing building, brick, outdoor, stone&#10;&#10;Description automatically generated">
            <a:extLst>
              <a:ext uri="{FF2B5EF4-FFF2-40B4-BE49-F238E27FC236}">
                <a16:creationId xmlns:a16="http://schemas.microsoft.com/office/drawing/2014/main" xmlns="" id="{9B67CFFF-AAC6-574A-848C-9AA9C495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20506" y="2779873"/>
            <a:ext cx="2978693" cy="2978693"/>
          </a:xfrm>
          <a:prstGeom prst="ellipse">
            <a:avLst/>
          </a:prstGeom>
          <a:ln w="88900" cmpd="sng">
            <a:gradFill flip="none" rotWithShape="1">
              <a:gsLst>
                <a:gs pos="0">
                  <a:srgbClr val="00B5E9"/>
                </a:gs>
                <a:gs pos="80000">
                  <a:srgbClr val="F6B333"/>
                </a:gs>
              </a:gsLst>
              <a:lin ang="10800000" scaled="1"/>
              <a:tileRect/>
            </a:gra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D95F7D-BD15-5844-897C-F75A82A72B34}"/>
              </a:ext>
            </a:extLst>
          </p:cNvPr>
          <p:cNvSpPr txBox="1"/>
          <p:nvPr/>
        </p:nvSpPr>
        <p:spPr>
          <a:xfrm>
            <a:off x="1224435" y="1111244"/>
            <a:ext cx="9464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Relentlessly seek and support high-impact scientific, technological, clinical, and psychological advances that will enable any human to explore space safely. </a:t>
            </a:r>
          </a:p>
        </p:txBody>
      </p:sp>
    </p:spTree>
    <p:extLst>
      <p:ext uri="{BB962C8B-B14F-4D97-AF65-F5344CB8AC3E}">
        <p14:creationId xmlns:p14="http://schemas.microsoft.com/office/powerpoint/2010/main" xmlns="" val="81034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796"/>
            <a:ext cx="10515600" cy="12259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Hazards of Human Spaceflight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(Operational)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195" y="1595564"/>
            <a:ext cx="2934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SPACE ENVIRONMENT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chemeClr val="bg1"/>
                </a:solidFill>
              </a:rPr>
              <a:t>Altered gravity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chemeClr val="bg1"/>
                </a:solidFill>
              </a:rPr>
              <a:t>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Debris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74354" y="1605576"/>
            <a:ext cx="3429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SPACECRAFT ENVIRONMENT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chemeClr val="bg1"/>
                </a:solidFill>
              </a:rPr>
              <a:t>Isolation and confinement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chemeClr val="bg1"/>
                </a:solidFill>
              </a:rPr>
              <a:t>Hostile closed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Noise and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Waste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9828" y="1578642"/>
            <a:ext cx="3532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SPACEFLIGHT MISSION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u="sng" dirty="0">
                <a:solidFill>
                  <a:schemeClr val="bg1"/>
                </a:solidFill>
              </a:rPr>
              <a:t>Distance from Earth </a:t>
            </a:r>
            <a:r>
              <a:rPr lang="en-US" sz="1600" dirty="0">
                <a:solidFill>
                  <a:schemeClr val="bg1"/>
                </a:solidFill>
              </a:rPr>
              <a:t>(communications)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Circadian misalignment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Space Motion Sickness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Launch and re-entry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354" y="3965510"/>
            <a:ext cx="3559122" cy="2362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64" y="3965510"/>
            <a:ext cx="3548669" cy="2362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39" y="3965510"/>
            <a:ext cx="3540504" cy="2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7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8E1FB76-9EF3-EC44-8144-AEB11CE78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93" y="502756"/>
            <a:ext cx="7997031" cy="937648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sz="5800" b="1" u="sng" dirty="0">
                <a:solidFill>
                  <a:schemeClr val="bg1"/>
                </a:solidFill>
              </a:rPr>
              <a:t>Every</a:t>
            </a:r>
            <a:r>
              <a:rPr lang="en-US" sz="5800" b="1" dirty="0">
                <a:solidFill>
                  <a:schemeClr val="bg1"/>
                </a:solidFill>
              </a:rPr>
              <a:t> Human System is Affected in Space </a:t>
            </a:r>
          </a:p>
          <a:p>
            <a:pPr algn="l"/>
            <a:endParaRPr lang="en-US" sz="4000" dirty="0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AA1318F2-961B-4F4A-AF90-030FF5A4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93538" y="204075"/>
            <a:ext cx="3032561" cy="279235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82663F2-C63A-5F47-9AA6-A9C698493D72}"/>
              </a:ext>
            </a:extLst>
          </p:cNvPr>
          <p:cNvGrpSpPr/>
          <p:nvPr/>
        </p:nvGrpSpPr>
        <p:grpSpPr>
          <a:xfrm>
            <a:off x="3589431" y="1866982"/>
            <a:ext cx="728134" cy="728134"/>
            <a:chOff x="3569000" y="2132539"/>
            <a:chExt cx="1418156" cy="14181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69BBD59E-D0B7-D943-9A49-921917B252E7}"/>
                </a:ext>
              </a:extLst>
            </p:cNvPr>
            <p:cNvSpPr/>
            <p:nvPr/>
          </p:nvSpPr>
          <p:spPr>
            <a:xfrm>
              <a:off x="3569000" y="2132539"/>
              <a:ext cx="1418156" cy="1418156"/>
            </a:xfrm>
            <a:prstGeom prst="ellipse">
              <a:avLst/>
            </a:prstGeom>
            <a:solidFill>
              <a:srgbClr val="160E23"/>
            </a:solidFill>
            <a:ln w="88900" cmpd="sng">
              <a:gradFill>
                <a:gsLst>
                  <a:gs pos="4000">
                    <a:srgbClr val="00B5E9"/>
                  </a:gs>
                  <a:gs pos="100000">
                    <a:srgbClr val="F6B333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0DF2888-2E65-354A-A1F6-2A83432F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589600" y="2250620"/>
              <a:ext cx="1318529" cy="121409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D244163-AD9E-234C-8B6E-F9F422A9B7E0}"/>
              </a:ext>
            </a:extLst>
          </p:cNvPr>
          <p:cNvGrpSpPr/>
          <p:nvPr/>
        </p:nvGrpSpPr>
        <p:grpSpPr>
          <a:xfrm>
            <a:off x="11004813" y="2789466"/>
            <a:ext cx="728133" cy="728133"/>
            <a:chOff x="6622168" y="785175"/>
            <a:chExt cx="1418156" cy="141815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8FC968B-06C4-C44D-AE04-7058B16789E0}"/>
                </a:ext>
              </a:extLst>
            </p:cNvPr>
            <p:cNvSpPr/>
            <p:nvPr/>
          </p:nvSpPr>
          <p:spPr>
            <a:xfrm>
              <a:off x="6622168" y="785175"/>
              <a:ext cx="1418156" cy="1418156"/>
            </a:xfrm>
            <a:prstGeom prst="ellipse">
              <a:avLst/>
            </a:prstGeom>
            <a:solidFill>
              <a:srgbClr val="160E23"/>
            </a:solidFill>
            <a:ln w="88900" cmpd="sng">
              <a:gradFill>
                <a:gsLst>
                  <a:gs pos="0">
                    <a:srgbClr val="00B5E9"/>
                  </a:gs>
                  <a:gs pos="80000">
                    <a:srgbClr val="9A278F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EEC355C-8F93-3946-B70E-A2D79B729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731167" y="956875"/>
              <a:ext cx="1164283" cy="107206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0ED7EF0-CD49-324E-816E-0FF097E2ADA8}"/>
              </a:ext>
            </a:extLst>
          </p:cNvPr>
          <p:cNvGrpSpPr/>
          <p:nvPr/>
        </p:nvGrpSpPr>
        <p:grpSpPr>
          <a:xfrm>
            <a:off x="7270966" y="3118810"/>
            <a:ext cx="814423" cy="814423"/>
            <a:chOff x="6614673" y="2239221"/>
            <a:chExt cx="1418156" cy="141815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6F295D3-C3C5-4C4B-9B83-34B590098117}"/>
                </a:ext>
              </a:extLst>
            </p:cNvPr>
            <p:cNvSpPr/>
            <p:nvPr/>
          </p:nvSpPr>
          <p:spPr>
            <a:xfrm>
              <a:off x="6614673" y="2239221"/>
              <a:ext cx="1418156" cy="1418156"/>
            </a:xfrm>
            <a:prstGeom prst="ellipse">
              <a:avLst/>
            </a:prstGeom>
            <a:solidFill>
              <a:srgbClr val="160E23"/>
            </a:solidFill>
            <a:ln w="88900" cmpd="sng">
              <a:gradFill>
                <a:gsLst>
                  <a:gs pos="5000">
                    <a:srgbClr val="161749"/>
                  </a:gs>
                  <a:gs pos="100000">
                    <a:srgbClr val="9A278F"/>
                  </a:gs>
                </a:gsLst>
                <a:lin ang="10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871A7A85-3820-824B-8E22-FBDDC4AD2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670809" y="2366068"/>
              <a:ext cx="1245437" cy="1146789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7F57A42-8E00-9F45-8D47-56C3D30A45DD}"/>
              </a:ext>
            </a:extLst>
          </p:cNvPr>
          <p:cNvGrpSpPr/>
          <p:nvPr/>
        </p:nvGrpSpPr>
        <p:grpSpPr>
          <a:xfrm>
            <a:off x="823120" y="1503452"/>
            <a:ext cx="2887133" cy="1615827"/>
            <a:chOff x="823120" y="1503452"/>
            <a:chExt cx="2887133" cy="16158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39CF1FE-611A-7042-A96D-0A97916405F3}"/>
                </a:ext>
              </a:extLst>
            </p:cNvPr>
            <p:cNvSpPr txBox="1"/>
            <p:nvPr/>
          </p:nvSpPr>
          <p:spPr>
            <a:xfrm>
              <a:off x="823120" y="1503452"/>
              <a:ext cx="28871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BONE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Bone mineral content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Bone mineral density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9A278F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Urinary calcium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9A278F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</a:rPr>
                <a:t>Renal stone risk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F6FF971-1E68-0949-B227-ED9E5179AFDD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1923392"/>
              <a:ext cx="397933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6F311D5-AAC4-8048-B20D-064FF504ADAF}"/>
              </a:ext>
            </a:extLst>
          </p:cNvPr>
          <p:cNvGrpSpPr/>
          <p:nvPr/>
        </p:nvGrpSpPr>
        <p:grpSpPr>
          <a:xfrm>
            <a:off x="823120" y="3330974"/>
            <a:ext cx="2794001" cy="1338828"/>
            <a:chOff x="823120" y="3342404"/>
            <a:chExt cx="2794001" cy="13388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0A50C2E-61F2-F848-BC62-8C9B8A42E694}"/>
                </a:ext>
              </a:extLst>
            </p:cNvPr>
            <p:cNvSpPr txBox="1"/>
            <p:nvPr/>
          </p:nvSpPr>
          <p:spPr>
            <a:xfrm>
              <a:off x="823120" y="3342404"/>
              <a:ext cx="279400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SKELETAL MUSCLE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Skeletal muscle mass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Skeletal muscle strength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Skeletal muscle endurance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C185D90-B7C5-6B48-80BA-EAD8577DB693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3213"/>
              <a:ext cx="1263650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8D8F4FC-8815-ED48-9444-1C62F3D36487}"/>
              </a:ext>
            </a:extLst>
          </p:cNvPr>
          <p:cNvGrpSpPr/>
          <p:nvPr/>
        </p:nvGrpSpPr>
        <p:grpSpPr>
          <a:xfrm>
            <a:off x="823120" y="4855112"/>
            <a:ext cx="2989790" cy="1615827"/>
            <a:chOff x="823120" y="4855112"/>
            <a:chExt cx="2989790" cy="16158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0109B61-D51D-F94C-8561-6C174F4B886B}"/>
                </a:ext>
              </a:extLst>
            </p:cNvPr>
            <p:cNvSpPr txBox="1"/>
            <p:nvPr/>
          </p:nvSpPr>
          <p:spPr>
            <a:xfrm>
              <a:off x="823120" y="4855112"/>
              <a:ext cx="298979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NEUROSENSORY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9A278F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Space motion sickness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9A278F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Vestibular disturbances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Sensorimotor function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Postural &amp; locomotor stability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579CFED-49D3-FB4D-A2C3-DB6DEDDF6DEC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5297213"/>
              <a:ext cx="1136650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09219FD8-2537-F84A-9054-55A1C165174D}"/>
              </a:ext>
            </a:extLst>
          </p:cNvPr>
          <p:cNvGrpSpPr/>
          <p:nvPr/>
        </p:nvGrpSpPr>
        <p:grpSpPr>
          <a:xfrm>
            <a:off x="4735080" y="1503452"/>
            <a:ext cx="2887133" cy="1269578"/>
            <a:chOff x="4735080" y="1503452"/>
            <a:chExt cx="2887133" cy="12695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7CC1827-AB48-8149-8963-7D1785B21BA8}"/>
                </a:ext>
              </a:extLst>
            </p:cNvPr>
            <p:cNvSpPr txBox="1"/>
            <p:nvPr/>
          </p:nvSpPr>
          <p:spPr>
            <a:xfrm>
              <a:off x="4735080" y="1503452"/>
              <a:ext cx="2887133" cy="126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VISION ALTERATIONS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Globe Flattening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Optic Disc Edema</a:t>
              </a:r>
              <a:endParaRPr lang="en-US" sz="1500" dirty="0">
                <a:solidFill>
                  <a:schemeClr val="bg1"/>
                </a:solidFill>
              </a:endParaRP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Vision Changes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EE105D56-4541-E548-B0BA-AF1BE75121C7}"/>
                </a:ext>
              </a:extLst>
            </p:cNvPr>
            <p:cNvCxnSpPr>
              <a:cxnSpLocks/>
            </p:cNvCxnSpPr>
            <p:nvPr/>
          </p:nvCxnSpPr>
          <p:spPr>
            <a:xfrm>
              <a:off x="4803227" y="1923392"/>
              <a:ext cx="1512906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FA0A9B0-4118-3F41-BBB3-3C899312A017}"/>
              </a:ext>
            </a:extLst>
          </p:cNvPr>
          <p:cNvGrpSpPr/>
          <p:nvPr/>
        </p:nvGrpSpPr>
        <p:grpSpPr>
          <a:xfrm>
            <a:off x="4735081" y="2941611"/>
            <a:ext cx="2887133" cy="1523494"/>
            <a:chOff x="4735081" y="2918751"/>
            <a:chExt cx="2887133" cy="15234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1670E0E-10C7-E34C-99EB-21E68FF86C57}"/>
                </a:ext>
              </a:extLst>
            </p:cNvPr>
            <p:cNvSpPr txBox="1"/>
            <p:nvPr/>
          </p:nvSpPr>
          <p:spPr>
            <a:xfrm>
              <a:off x="4735081" y="2918751"/>
              <a:ext cx="2887133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CARDIOVASCULAR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Fluid volume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Orthostatic tolerance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Aerobic capacity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Arrhythmias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CE36CBCC-3158-3C4C-8D22-EFD2091409BD}"/>
                </a:ext>
              </a:extLst>
            </p:cNvPr>
            <p:cNvCxnSpPr>
              <a:cxnSpLocks/>
            </p:cNvCxnSpPr>
            <p:nvPr/>
          </p:nvCxnSpPr>
          <p:spPr>
            <a:xfrm>
              <a:off x="4803227" y="3331779"/>
              <a:ext cx="1321348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A83F43E-BAEF-604B-86A7-A9924679E25F}"/>
              </a:ext>
            </a:extLst>
          </p:cNvPr>
          <p:cNvGrpSpPr/>
          <p:nvPr/>
        </p:nvGrpSpPr>
        <p:grpSpPr>
          <a:xfrm>
            <a:off x="4762105" y="4636407"/>
            <a:ext cx="2887133" cy="1777410"/>
            <a:chOff x="4762105" y="4636407"/>
            <a:chExt cx="2887133" cy="177741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4A35D5F-C60A-7F4F-B402-7FDF670316DB}"/>
                </a:ext>
              </a:extLst>
            </p:cNvPr>
            <p:cNvSpPr txBox="1"/>
            <p:nvPr/>
          </p:nvSpPr>
          <p:spPr>
            <a:xfrm>
              <a:off x="4762105" y="4636407"/>
              <a:ext cx="2887133" cy="177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PSYCHOSOCIAL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Confinement issues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Team issues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Fatigue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Stress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Cognitive Function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E91E867B-173B-C447-B38F-1845BBC35B5E}"/>
                </a:ext>
              </a:extLst>
            </p:cNvPr>
            <p:cNvCxnSpPr>
              <a:cxnSpLocks/>
            </p:cNvCxnSpPr>
            <p:nvPr/>
          </p:nvCxnSpPr>
          <p:spPr>
            <a:xfrm>
              <a:off x="4851400" y="5065986"/>
              <a:ext cx="1117600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DBAE2B3-4D99-C841-8A6A-7E911F8157A8}"/>
              </a:ext>
            </a:extLst>
          </p:cNvPr>
          <p:cNvGrpSpPr/>
          <p:nvPr/>
        </p:nvGrpSpPr>
        <p:grpSpPr>
          <a:xfrm>
            <a:off x="7853993" y="4909021"/>
            <a:ext cx="3812907" cy="1523494"/>
            <a:chOff x="7853993" y="4897591"/>
            <a:chExt cx="3812907" cy="15234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8E62334-C936-AB47-A722-E43E763726BE}"/>
                </a:ext>
              </a:extLst>
            </p:cNvPr>
            <p:cNvSpPr txBox="1"/>
            <p:nvPr/>
          </p:nvSpPr>
          <p:spPr>
            <a:xfrm>
              <a:off x="7853993" y="4897591"/>
              <a:ext cx="3812907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ENVIRONMENTAL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Radiation Exposure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Risk of cataracts/cancers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Hearing loss</a:t>
              </a:r>
            </a:p>
            <a:p>
              <a:pPr marL="342248" indent="-342248" defTabSz="91266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 3" pitchFamily="18" charset="2"/>
                <a:buChar char="ã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Skin irritations due to microbial growths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EF3AB0E8-5537-D644-89C6-2104258AE48A}"/>
                </a:ext>
              </a:extLst>
            </p:cNvPr>
            <p:cNvCxnSpPr>
              <a:cxnSpLocks/>
            </p:cNvCxnSpPr>
            <p:nvPr/>
          </p:nvCxnSpPr>
          <p:spPr>
            <a:xfrm>
              <a:off x="7946239" y="5315656"/>
              <a:ext cx="1256862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17D851BD-B20B-4441-8BD8-38923997B3C8}"/>
              </a:ext>
            </a:extLst>
          </p:cNvPr>
          <p:cNvGrpSpPr/>
          <p:nvPr/>
        </p:nvGrpSpPr>
        <p:grpSpPr>
          <a:xfrm>
            <a:off x="7853993" y="4004288"/>
            <a:ext cx="3581399" cy="803297"/>
            <a:chOff x="7853993" y="3866391"/>
            <a:chExt cx="3581399" cy="8032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0B6A66-ECA9-0848-B132-A319CB55C31A}"/>
                </a:ext>
              </a:extLst>
            </p:cNvPr>
            <p:cNvSpPr txBox="1"/>
            <p:nvPr/>
          </p:nvSpPr>
          <p:spPr>
            <a:xfrm>
              <a:off x="7853993" y="3866391"/>
              <a:ext cx="3581399" cy="80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248" indent="-342248" defTabSz="912663" fontAlgn="base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latin typeface="Antonio Light" panose="02000303000000000000" pitchFamily="2" charset="77"/>
                </a:rPr>
                <a:t>GASTROINTESTINAL/PHARMACOKINETICS</a:t>
              </a:r>
            </a:p>
            <a:p>
              <a:pPr marL="342248" indent="-342248" defTabSz="912663" fontAlgn="base">
                <a:spcBef>
                  <a:spcPct val="20000"/>
                </a:spcBef>
                <a:spcAft>
                  <a:spcPct val="0"/>
                </a:spcAft>
                <a:buClr>
                  <a:srgbClr val="00B5E9"/>
                </a:buClr>
                <a:buFont typeface="Wingdings 3" pitchFamily="18" charset="2"/>
                <a:buChar char="ä"/>
                <a:defRPr/>
              </a:pPr>
              <a:r>
                <a:rPr lang="en-US" sz="1500" dirty="0">
                  <a:solidFill>
                    <a:schemeClr val="bg1"/>
                  </a:solidFill>
                  <a:sym typeface="Wingdings 3" pitchFamily="18" charset="2"/>
                </a:rPr>
                <a:t>GI motility and PK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201FC4B-C653-8C4E-BAEE-DA089F6AE919}"/>
                </a:ext>
              </a:extLst>
            </p:cNvPr>
            <p:cNvCxnSpPr>
              <a:cxnSpLocks/>
            </p:cNvCxnSpPr>
            <p:nvPr/>
          </p:nvCxnSpPr>
          <p:spPr>
            <a:xfrm>
              <a:off x="7946239" y="4296153"/>
              <a:ext cx="2888331" cy="0"/>
            </a:xfrm>
            <a:prstGeom prst="line">
              <a:avLst/>
            </a:prstGeom>
            <a:ln w="25400">
              <a:solidFill>
                <a:srgbClr val="1E3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12349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714F2E-DADA-4D49-B6DB-82D4F1679B63}"/>
              </a:ext>
            </a:extLst>
          </p:cNvPr>
          <p:cNvSpPr txBox="1"/>
          <p:nvPr/>
        </p:nvSpPr>
        <p:spPr>
          <a:xfrm>
            <a:off x="718599" y="1421995"/>
            <a:ext cx="121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ISOLATION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578F2C-DA66-604F-87D6-C00FFB7D2BAF}"/>
              </a:ext>
            </a:extLst>
          </p:cNvPr>
          <p:cNvSpPr txBox="1"/>
          <p:nvPr/>
        </p:nvSpPr>
        <p:spPr>
          <a:xfrm>
            <a:off x="2724866" y="1421995"/>
            <a:ext cx="17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GRAVITY 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4FAD38-8CA7-7042-BB2F-8B125B017DF0}"/>
              </a:ext>
            </a:extLst>
          </p:cNvPr>
          <p:cNvSpPr txBox="1"/>
          <p:nvPr/>
        </p:nvSpPr>
        <p:spPr>
          <a:xfrm>
            <a:off x="5081537" y="1175774"/>
            <a:ext cx="198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HOSTILE &amp; CLOSED</a:t>
            </a:r>
            <a:b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ENVIRONMENTS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D13CC0-6A53-CB4E-A477-6F946C8B4D4D}"/>
              </a:ext>
            </a:extLst>
          </p:cNvPr>
          <p:cNvSpPr txBox="1"/>
          <p:nvPr/>
        </p:nvSpPr>
        <p:spPr>
          <a:xfrm>
            <a:off x="7822255" y="1175774"/>
            <a:ext cx="143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DISTANCE</a:t>
            </a:r>
            <a:b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FROM EARTH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E98013-6DDB-CE4F-BD62-001E60BACD5D}"/>
              </a:ext>
            </a:extLst>
          </p:cNvPr>
          <p:cNvSpPr txBox="1"/>
          <p:nvPr/>
        </p:nvSpPr>
        <p:spPr>
          <a:xfrm>
            <a:off x="10184394" y="1421995"/>
            <a:ext cx="124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RADIATION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C4B241-9BCE-C84A-A893-3F4B51304C77}"/>
              </a:ext>
            </a:extLst>
          </p:cNvPr>
          <p:cNvSpPr txBox="1"/>
          <p:nvPr/>
        </p:nvSpPr>
        <p:spPr>
          <a:xfrm>
            <a:off x="530828" y="6234701"/>
            <a:ext cx="1535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MENTAL 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336961-5663-9745-984B-C967A68C224C}"/>
              </a:ext>
            </a:extLst>
          </p:cNvPr>
          <p:cNvSpPr txBox="1"/>
          <p:nvPr/>
        </p:nvSpPr>
        <p:spPr>
          <a:xfrm>
            <a:off x="2499584" y="6234701"/>
            <a:ext cx="212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BONE &amp; HEART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4B2EB3-B352-604B-8435-7A4B41754DE4}"/>
              </a:ext>
            </a:extLst>
          </p:cNvPr>
          <p:cNvSpPr txBox="1"/>
          <p:nvPr/>
        </p:nvSpPr>
        <p:spPr>
          <a:xfrm>
            <a:off x="5089183" y="6234701"/>
            <a:ext cx="212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NUTRUITION &amp; NEW MEDICAL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A19D1D-D59E-9742-B709-8E525C4F14FF}"/>
              </a:ext>
            </a:extLst>
          </p:cNvPr>
          <p:cNvSpPr txBox="1"/>
          <p:nvPr/>
        </p:nvSpPr>
        <p:spPr>
          <a:xfrm>
            <a:off x="7199365" y="6231665"/>
            <a:ext cx="2720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AUTONOMOUS HEALTHCARE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A8808C-419C-E240-9BB6-F6DC8652F5EE}"/>
              </a:ext>
            </a:extLst>
          </p:cNvPr>
          <p:cNvSpPr txBox="1"/>
          <p:nvPr/>
        </p:nvSpPr>
        <p:spPr>
          <a:xfrm>
            <a:off x="10007761" y="6209649"/>
            <a:ext cx="16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CELLULAR &amp; GENETIC REPAIR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="" id="{AA771613-D242-465C-96A2-A6806FDDE8DF}"/>
              </a:ext>
            </a:extLst>
          </p:cNvPr>
          <p:cNvSpPr txBox="1">
            <a:spLocks/>
          </p:cNvSpPr>
          <p:nvPr/>
        </p:nvSpPr>
        <p:spPr>
          <a:xfrm>
            <a:off x="733878" y="357206"/>
            <a:ext cx="10733088" cy="8919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Needs for Space Health Drive Innovations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35CF939-43F8-C64B-8B4B-6D5099B2F1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72816" y="1634635"/>
            <a:ext cx="1670484" cy="1670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85E700-E3DE-204D-A464-A99DEE8ABA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4801" y="1628865"/>
            <a:ext cx="1747475" cy="174747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84BD117-8399-8C48-8D07-F280202B3D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7368" y="1596141"/>
            <a:ext cx="1747475" cy="1747475"/>
          </a:xfrm>
          <a:prstGeom prst="rect">
            <a:avLst/>
          </a:prstGeom>
        </p:spPr>
      </p:pic>
      <p:pic>
        <p:nvPicPr>
          <p:cNvPr id="7" name="Picture 6" descr="Schematic&#10;&#10;Description automatically generated with low confidence">
            <a:extLst>
              <a:ext uri="{FF2B5EF4-FFF2-40B4-BE49-F238E27FC236}">
                <a16:creationId xmlns:a16="http://schemas.microsoft.com/office/drawing/2014/main" xmlns="" id="{3AA8789E-EC55-0248-8D20-9EFFCF3BC5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89760" y="1596141"/>
            <a:ext cx="1747475" cy="1747475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3A9197F-3371-B54F-A539-6069588ABB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02399" y="1596141"/>
            <a:ext cx="1747475" cy="1747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4F7EFF3-2421-4DE9-8569-B8E0256C3354}"/>
              </a:ext>
            </a:extLst>
          </p:cNvPr>
          <p:cNvSpPr/>
          <p:nvPr/>
        </p:nvSpPr>
        <p:spPr>
          <a:xfrm>
            <a:off x="9927732" y="4427152"/>
            <a:ext cx="1760653" cy="1760220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23255F-E6D1-4A05-8795-65B79996FC2B}"/>
              </a:ext>
            </a:extLst>
          </p:cNvPr>
          <p:cNvSpPr/>
          <p:nvPr/>
        </p:nvSpPr>
        <p:spPr>
          <a:xfrm>
            <a:off x="5196026" y="4427152"/>
            <a:ext cx="1760220" cy="1760220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E2BB6C4-C1BC-40A7-8DFA-9E3584CB0EBE}"/>
              </a:ext>
            </a:extLst>
          </p:cNvPr>
          <p:cNvSpPr/>
          <p:nvPr/>
        </p:nvSpPr>
        <p:spPr>
          <a:xfrm>
            <a:off x="2683387" y="4427152"/>
            <a:ext cx="1760220" cy="1760220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 t="1434" b="1434"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2E64070-5EF0-42F6-B367-7687CF20371E}"/>
              </a:ext>
            </a:extLst>
          </p:cNvPr>
          <p:cNvSpPr/>
          <p:nvPr/>
        </p:nvSpPr>
        <p:spPr>
          <a:xfrm>
            <a:off x="418428" y="4427152"/>
            <a:ext cx="1760220" cy="1760220"/>
          </a:xfrm>
          <a:prstGeom prst="ellipse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 r="1056"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FF979EF-3E9A-4CEB-98D8-D59859837996}"/>
              </a:ext>
            </a:extLst>
          </p:cNvPr>
          <p:cNvSpPr/>
          <p:nvPr/>
        </p:nvSpPr>
        <p:spPr>
          <a:xfrm>
            <a:off x="7660995" y="4427152"/>
            <a:ext cx="1760220" cy="1760220"/>
          </a:xfrm>
          <a:prstGeom prst="ellipse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 t="1434" b="1434"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B0F1BA2A-6092-FB45-AAF0-1FE4371A95E2}"/>
              </a:ext>
            </a:extLst>
          </p:cNvPr>
          <p:cNvCxnSpPr>
            <a:cxnSpLocks/>
          </p:cNvCxnSpPr>
          <p:nvPr/>
        </p:nvCxnSpPr>
        <p:spPr>
          <a:xfrm>
            <a:off x="1295237" y="3282799"/>
            <a:ext cx="6602" cy="1050812"/>
          </a:xfrm>
          <a:prstGeom prst="straightConnector1">
            <a:avLst/>
          </a:prstGeom>
          <a:ln w="38100">
            <a:gradFill>
              <a:gsLst>
                <a:gs pos="0">
                  <a:srgbClr val="9A278F"/>
                </a:gs>
                <a:gs pos="100000">
                  <a:srgbClr val="00B1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0DC08DDC-1B1E-AD40-877A-E1DE6FE85177}"/>
              </a:ext>
            </a:extLst>
          </p:cNvPr>
          <p:cNvCxnSpPr>
            <a:cxnSpLocks/>
          </p:cNvCxnSpPr>
          <p:nvPr/>
        </p:nvCxnSpPr>
        <p:spPr>
          <a:xfrm>
            <a:off x="3600537" y="3282799"/>
            <a:ext cx="6602" cy="1050812"/>
          </a:xfrm>
          <a:prstGeom prst="straightConnector1">
            <a:avLst/>
          </a:prstGeom>
          <a:ln w="38100">
            <a:gradFill>
              <a:gsLst>
                <a:gs pos="0">
                  <a:srgbClr val="9A278F"/>
                </a:gs>
                <a:gs pos="100000">
                  <a:srgbClr val="00B1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30B6D411-1D16-214C-9DAA-02DDD1AED8D0}"/>
              </a:ext>
            </a:extLst>
          </p:cNvPr>
          <p:cNvCxnSpPr>
            <a:cxnSpLocks/>
          </p:cNvCxnSpPr>
          <p:nvPr/>
        </p:nvCxnSpPr>
        <p:spPr>
          <a:xfrm>
            <a:off x="6072835" y="3282799"/>
            <a:ext cx="6602" cy="1050812"/>
          </a:xfrm>
          <a:prstGeom prst="straightConnector1">
            <a:avLst/>
          </a:prstGeom>
          <a:ln w="38100">
            <a:gradFill>
              <a:gsLst>
                <a:gs pos="0">
                  <a:srgbClr val="9A278F"/>
                </a:gs>
                <a:gs pos="100000">
                  <a:srgbClr val="00B1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56932510-C797-2848-B8AF-913646E725AC}"/>
              </a:ext>
            </a:extLst>
          </p:cNvPr>
          <p:cNvCxnSpPr>
            <a:cxnSpLocks/>
          </p:cNvCxnSpPr>
          <p:nvPr/>
        </p:nvCxnSpPr>
        <p:spPr>
          <a:xfrm>
            <a:off x="8537804" y="3282799"/>
            <a:ext cx="6602" cy="1050812"/>
          </a:xfrm>
          <a:prstGeom prst="straightConnector1">
            <a:avLst/>
          </a:prstGeom>
          <a:ln w="38100">
            <a:gradFill>
              <a:gsLst>
                <a:gs pos="0">
                  <a:srgbClr val="9A278F"/>
                </a:gs>
                <a:gs pos="100000">
                  <a:srgbClr val="00B1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48603DFD-714E-704E-A5D9-6A44C237DD6B}"/>
              </a:ext>
            </a:extLst>
          </p:cNvPr>
          <p:cNvCxnSpPr>
            <a:cxnSpLocks/>
          </p:cNvCxnSpPr>
          <p:nvPr/>
        </p:nvCxnSpPr>
        <p:spPr>
          <a:xfrm>
            <a:off x="10804757" y="3282799"/>
            <a:ext cx="6602" cy="1050812"/>
          </a:xfrm>
          <a:prstGeom prst="straightConnector1">
            <a:avLst/>
          </a:prstGeom>
          <a:ln w="38100">
            <a:gradFill>
              <a:gsLst>
                <a:gs pos="0">
                  <a:srgbClr val="9A278F"/>
                </a:gs>
                <a:gs pos="100000">
                  <a:srgbClr val="00B1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5B9805-3353-D145-8018-D5FE37076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267" y="3577673"/>
            <a:ext cx="10733088" cy="463187"/>
          </a:xfrm>
          <a:noFill/>
          <a:effectLst>
            <a:outerShdw blurRad="63500" dist="34925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en-US" sz="4000" b="1" dirty="0">
                <a:solidFill>
                  <a:srgbClr val="F6B333"/>
                </a:solidFill>
              </a:rPr>
              <a:t>TRANSLATE THESE TO APPLICATIONS FOR HEALTH ON EARTH</a:t>
            </a:r>
          </a:p>
        </p:txBody>
      </p:sp>
    </p:spTree>
    <p:extLst>
      <p:ext uri="{BB962C8B-B14F-4D97-AF65-F5344CB8AC3E}">
        <p14:creationId xmlns:p14="http://schemas.microsoft.com/office/powerpoint/2010/main" xmlns="" val="114815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9043250-5460-2E45-9CDC-36BCD8649C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456" y="517083"/>
            <a:ext cx="10733088" cy="891992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bg1"/>
                </a:solidFill>
              </a:rPr>
              <a:t>WHAT DOES TRISH FUND?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E9DF702-E62A-5F44-8D5C-FFF549A8FC10}"/>
              </a:ext>
            </a:extLst>
          </p:cNvPr>
          <p:cNvSpPr>
            <a:spLocks noChangeAspect="1"/>
          </p:cNvSpPr>
          <p:nvPr/>
        </p:nvSpPr>
        <p:spPr>
          <a:xfrm>
            <a:off x="2631990" y="4041015"/>
            <a:ext cx="2095746" cy="2095746"/>
          </a:xfrm>
          <a:prstGeom prst="ellipse">
            <a:avLst/>
          </a:prstGeom>
          <a:solidFill>
            <a:srgbClr val="160E23"/>
          </a:solidFill>
          <a:ln w="88900" cmpd="dbl">
            <a:solidFill>
              <a:srgbClr val="F6B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C041E9-5EB9-934A-9C1F-3CBE18C9B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6164" y="4855131"/>
            <a:ext cx="1933933" cy="788691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Orbital and ISS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3–10 day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missions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EEADC4-7C98-C641-B223-7712B87E274A}"/>
              </a:ext>
            </a:extLst>
          </p:cNvPr>
          <p:cNvSpPr txBox="1"/>
          <p:nvPr/>
        </p:nvSpPr>
        <p:spPr>
          <a:xfrm>
            <a:off x="729456" y="1156590"/>
            <a:ext cx="1021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TRISH provides non-dilutive federal grant 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TRISH supports the development of health technologies and knowledge for: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B965B3-7C88-8D42-908A-78DADC6993A3}"/>
              </a:ext>
            </a:extLst>
          </p:cNvPr>
          <p:cNvSpPr txBox="1"/>
          <p:nvPr/>
        </p:nvSpPr>
        <p:spPr>
          <a:xfrm>
            <a:off x="1453001" y="1735751"/>
            <a:ext cx="545404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A27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NASA’s Missions to the Mars system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5E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NASA’s Artemis Program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6B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Spaceflight Support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60A3C09-77F7-BD4F-B9D7-C8C126A9F1A0}"/>
              </a:ext>
            </a:extLst>
          </p:cNvPr>
          <p:cNvGrpSpPr/>
          <p:nvPr/>
        </p:nvGrpSpPr>
        <p:grpSpPr>
          <a:xfrm>
            <a:off x="8253932" y="1340325"/>
            <a:ext cx="2355885" cy="2316345"/>
            <a:chOff x="7484829" y="1983441"/>
            <a:chExt cx="2095746" cy="209574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5948DDE-C343-5D4B-AFFD-318678AE5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84829" y="1983441"/>
              <a:ext cx="2095746" cy="2095746"/>
            </a:xfrm>
            <a:prstGeom prst="ellipse">
              <a:avLst/>
            </a:prstGeom>
            <a:solidFill>
              <a:srgbClr val="160E23"/>
            </a:solidFill>
            <a:ln w="88900" cmpd="dbl">
              <a:solidFill>
                <a:srgbClr val="9A2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xmlns="" id="{3D9C235F-887D-E14D-825E-9B8A008216D6}"/>
                </a:ext>
              </a:extLst>
            </p:cNvPr>
            <p:cNvSpPr txBox="1">
              <a:spLocks/>
            </p:cNvSpPr>
            <p:nvPr/>
          </p:nvSpPr>
          <p:spPr>
            <a:xfrm>
              <a:off x="7593395" y="2743128"/>
              <a:ext cx="1878615" cy="108236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i="0" kern="1200">
                  <a:solidFill>
                    <a:schemeClr val="bg1"/>
                  </a:solidFill>
                  <a:latin typeface="Antonio Light" panose="02000303000000000000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Antonio Light" panose="02000303000000000000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Reaching Mars Orbit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2.5-year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Very limited mass, power and volume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F30FBFF-E4B7-D743-A3E4-F60E43E76665}"/>
                </a:ext>
              </a:extLst>
            </p:cNvPr>
            <p:cNvSpPr txBox="1"/>
            <p:nvPr/>
          </p:nvSpPr>
          <p:spPr>
            <a:xfrm>
              <a:off x="8118605" y="2389843"/>
              <a:ext cx="828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A278F"/>
                  </a:solidFill>
                  <a:effectLst/>
                  <a:uLnTx/>
                  <a:uFillTx/>
                  <a:latin typeface="Antonio Light" panose="02000303000000000000" pitchFamily="2" charset="77"/>
                  <a:ea typeface="+mn-ea"/>
                  <a:cs typeface="+mn-cs"/>
                </a:rPr>
                <a:t>2030s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5D64767-BA20-DC47-9320-DB1CF38FDBC1}"/>
              </a:ext>
            </a:extLst>
          </p:cNvPr>
          <p:cNvGrpSpPr/>
          <p:nvPr/>
        </p:nvGrpSpPr>
        <p:grpSpPr>
          <a:xfrm>
            <a:off x="5452050" y="2798409"/>
            <a:ext cx="2095746" cy="2095746"/>
            <a:chOff x="5327307" y="2948027"/>
            <a:chExt cx="2095746" cy="20957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88A688F-1127-0F47-A820-F3DCB4804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7307" y="2948027"/>
              <a:ext cx="2095746" cy="2095746"/>
            </a:xfrm>
            <a:prstGeom prst="ellipse">
              <a:avLst/>
            </a:prstGeom>
            <a:solidFill>
              <a:srgbClr val="160E23"/>
            </a:solidFill>
            <a:ln w="88900" cmpd="dbl">
              <a:solidFill>
                <a:srgbClr val="00B5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xmlns="" id="{BD5E2573-0418-1343-8505-B936AA6A65AB}"/>
                </a:ext>
              </a:extLst>
            </p:cNvPr>
            <p:cNvSpPr txBox="1">
              <a:spLocks/>
            </p:cNvSpPr>
            <p:nvPr/>
          </p:nvSpPr>
          <p:spPr>
            <a:xfrm>
              <a:off x="5601003" y="3882294"/>
              <a:ext cx="1548354" cy="90238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0" i="0" kern="1200">
                  <a:solidFill>
                    <a:schemeClr val="bg1"/>
                  </a:solidFill>
                  <a:latin typeface="Antonio Light" panose="02000303000000000000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bg1"/>
                  </a:solidFill>
                  <a:latin typeface="Antonio Light" panose="02000303000000000000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Lunar Vicinity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10-20 day missions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2D5A26F-BA1B-E646-8B77-EB63C011B95A}"/>
                </a:ext>
              </a:extLst>
            </p:cNvPr>
            <p:cNvSpPr txBox="1"/>
            <p:nvPr/>
          </p:nvSpPr>
          <p:spPr>
            <a:xfrm>
              <a:off x="5749731" y="3518371"/>
              <a:ext cx="1250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5E9"/>
                  </a:solidFill>
                  <a:effectLst/>
                  <a:uLnTx/>
                  <a:uFillTx/>
                  <a:latin typeface="Antonio Light" panose="02000303000000000000" pitchFamily="2" charset="77"/>
                  <a:ea typeface="+mn-ea"/>
                  <a:cs typeface="+mn-cs"/>
                </a:rPr>
                <a:t>2020s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B9FEE8-B10F-DA42-958C-508BEC581997}"/>
              </a:ext>
            </a:extLst>
          </p:cNvPr>
          <p:cNvSpPr txBox="1"/>
          <p:nvPr/>
        </p:nvSpPr>
        <p:spPr>
          <a:xfrm>
            <a:off x="2922740" y="4485476"/>
            <a:ext cx="151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B333"/>
                </a:solidFill>
                <a:effectLst/>
                <a:uLnTx/>
                <a:uFillTx/>
                <a:latin typeface="Antonio Light" panose="02000303000000000000" pitchFamily="2" charset="77"/>
                <a:ea typeface="+mn-ea"/>
                <a:cs typeface="+mn-cs"/>
              </a:rPr>
              <a:t>NOW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28BDF9-BC11-3B4A-93E4-44AD20272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20407" y="-406729"/>
            <a:ext cx="2518050" cy="231634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B6681AD2-CB0C-024B-B000-E06C530121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04469" y="1731520"/>
            <a:ext cx="653987" cy="60218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6EEF91D3-2C65-814B-9A6E-DADD26A059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87072" y="2175787"/>
            <a:ext cx="653987" cy="60218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xmlns="" id="{F68A08B8-235B-C24F-90D6-56111B8C09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9675" y="2617731"/>
            <a:ext cx="653987" cy="602186"/>
          </a:xfrm>
          <a:prstGeom prst="rect">
            <a:avLst/>
          </a:prstGeom>
        </p:spPr>
      </p:pic>
      <p:pic>
        <p:nvPicPr>
          <p:cNvPr id="24" name="Picture 23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xmlns="" id="{9B801C1F-63D2-C84B-9101-6E7CED40F3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85509" y="4704163"/>
            <a:ext cx="1542690" cy="1419114"/>
          </a:xfrm>
          <a:prstGeom prst="rect">
            <a:avLst/>
          </a:prstGeom>
        </p:spPr>
      </p:pic>
      <p:pic>
        <p:nvPicPr>
          <p:cNvPr id="26" name="Picture 2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xmlns="" id="{33F77A04-D0EF-8A4A-83B2-073D6CE0FD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33105" y="4647292"/>
            <a:ext cx="2794385" cy="23439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FE994A2-B58A-A744-AF35-ECD95F442F64}"/>
              </a:ext>
            </a:extLst>
          </p:cNvPr>
          <p:cNvGrpSpPr/>
          <p:nvPr/>
        </p:nvGrpSpPr>
        <p:grpSpPr>
          <a:xfrm>
            <a:off x="9351603" y="3999550"/>
            <a:ext cx="2253846" cy="2253846"/>
            <a:chOff x="9401195" y="3904230"/>
            <a:chExt cx="2253846" cy="22538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C9936D2-C08F-9142-87A0-E0E2A0E5F7F5}"/>
                </a:ext>
              </a:extLst>
            </p:cNvPr>
            <p:cNvSpPr/>
            <p:nvPr/>
          </p:nvSpPr>
          <p:spPr>
            <a:xfrm>
              <a:off x="9401195" y="3904230"/>
              <a:ext cx="2253846" cy="2253846"/>
            </a:xfrm>
            <a:prstGeom prst="ellipse">
              <a:avLst/>
            </a:prstGeom>
            <a:solidFill>
              <a:srgbClr val="160E23"/>
            </a:solidFill>
            <a:ln w="88900">
              <a:gradFill flip="none" rotWithShape="1">
                <a:gsLst>
                  <a:gs pos="0">
                    <a:srgbClr val="1E3D7C"/>
                  </a:gs>
                  <a:gs pos="99000">
                    <a:srgbClr val="00B5E9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EB7C5F8-0640-1345-9741-57763D4113A4}"/>
                </a:ext>
              </a:extLst>
            </p:cNvPr>
            <p:cNvSpPr txBox="1"/>
            <p:nvPr/>
          </p:nvSpPr>
          <p:spPr>
            <a:xfrm>
              <a:off x="9419312" y="4300369"/>
              <a:ext cx="22176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Advancing technologies, discovery and creating economic opportunities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3537112-23E6-BD46-85AD-F5DD283A0AB0}"/>
              </a:ext>
            </a:extLst>
          </p:cNvPr>
          <p:cNvGrpSpPr/>
          <p:nvPr/>
        </p:nvGrpSpPr>
        <p:grpSpPr>
          <a:xfrm rot="19760929">
            <a:off x="10673605" y="1657295"/>
            <a:ext cx="816076" cy="536882"/>
            <a:chOff x="1674214" y="3607095"/>
            <a:chExt cx="816074" cy="536882"/>
          </a:xfrm>
          <a:gradFill flip="none" rotWithShape="1">
            <a:gsLst>
              <a:gs pos="0">
                <a:srgbClr val="1E3D7C"/>
              </a:gs>
              <a:gs pos="89000">
                <a:srgbClr val="9A278F"/>
              </a:gs>
            </a:gsLst>
            <a:lin ang="10800000" scaled="1"/>
            <a:tileRect/>
          </a:gra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51872D1E-C61A-2547-9BA0-A1E1AE23135E}"/>
                </a:ext>
              </a:extLst>
            </p:cNvPr>
            <p:cNvSpPr/>
            <p:nvPr/>
          </p:nvSpPr>
          <p:spPr>
            <a:xfrm>
              <a:off x="1674214" y="3755662"/>
              <a:ext cx="542377" cy="23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riangle 35">
              <a:extLst>
                <a:ext uri="{FF2B5EF4-FFF2-40B4-BE49-F238E27FC236}">
                  <a16:creationId xmlns:a16="http://schemas.microsoft.com/office/drawing/2014/main" xmlns="" id="{0F5A6BE5-C5A9-FB41-8F0F-47F09F0DD14E}"/>
                </a:ext>
              </a:extLst>
            </p:cNvPr>
            <p:cNvSpPr/>
            <p:nvPr/>
          </p:nvSpPr>
          <p:spPr>
            <a:xfrm rot="5400000">
              <a:off x="2037094" y="3690783"/>
              <a:ext cx="536882" cy="369506"/>
            </a:xfrm>
            <a:prstGeom prst="triangle">
              <a:avLst>
                <a:gd name="adj" fmla="val 513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9C6971F-0B42-5849-9197-CC19ADA1EADC}"/>
              </a:ext>
            </a:extLst>
          </p:cNvPr>
          <p:cNvGrpSpPr/>
          <p:nvPr/>
        </p:nvGrpSpPr>
        <p:grpSpPr>
          <a:xfrm rot="19873174">
            <a:off x="7645506" y="3213289"/>
            <a:ext cx="816076" cy="536882"/>
            <a:chOff x="1674214" y="3607095"/>
            <a:chExt cx="816074" cy="536882"/>
          </a:xfrm>
          <a:gradFill flip="none" rotWithShape="1">
            <a:gsLst>
              <a:gs pos="0">
                <a:srgbClr val="00B5E9"/>
              </a:gs>
              <a:gs pos="85000">
                <a:srgbClr val="9A278F"/>
              </a:gs>
            </a:gsLst>
            <a:lin ang="0" scaled="1"/>
            <a:tileRect/>
          </a:gra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CBDCAD76-953A-9043-B7AE-22807CF41D7E}"/>
                </a:ext>
              </a:extLst>
            </p:cNvPr>
            <p:cNvSpPr/>
            <p:nvPr/>
          </p:nvSpPr>
          <p:spPr>
            <a:xfrm>
              <a:off x="1674214" y="3755662"/>
              <a:ext cx="542377" cy="23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xmlns="" id="{31E47996-E149-344A-92F1-681597F7526D}"/>
                </a:ext>
              </a:extLst>
            </p:cNvPr>
            <p:cNvSpPr/>
            <p:nvPr/>
          </p:nvSpPr>
          <p:spPr>
            <a:xfrm rot="5400000">
              <a:off x="2037094" y="3690783"/>
              <a:ext cx="536882" cy="369506"/>
            </a:xfrm>
            <a:prstGeom prst="triangle">
              <a:avLst>
                <a:gd name="adj" fmla="val 513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486A261-033E-DE4E-9B1B-993FB0850A53}"/>
              </a:ext>
            </a:extLst>
          </p:cNvPr>
          <p:cNvGrpSpPr/>
          <p:nvPr/>
        </p:nvGrpSpPr>
        <p:grpSpPr>
          <a:xfrm rot="19810039">
            <a:off x="4904656" y="4625714"/>
            <a:ext cx="816076" cy="536882"/>
            <a:chOff x="1674214" y="3607095"/>
            <a:chExt cx="816074" cy="536882"/>
          </a:xfrm>
          <a:gradFill flip="none" rotWithShape="1">
            <a:gsLst>
              <a:gs pos="0">
                <a:srgbClr val="00B5E9"/>
              </a:gs>
              <a:gs pos="98000">
                <a:srgbClr val="F6B333"/>
              </a:gs>
            </a:gsLst>
            <a:lin ang="10800000" scaled="1"/>
            <a:tileRect/>
          </a:gra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3A4E493-B974-0B4E-9A56-E4AEA121F397}"/>
                </a:ext>
              </a:extLst>
            </p:cNvPr>
            <p:cNvSpPr/>
            <p:nvPr/>
          </p:nvSpPr>
          <p:spPr>
            <a:xfrm>
              <a:off x="1674214" y="3755662"/>
              <a:ext cx="542377" cy="23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xmlns="" id="{63409890-F40A-B24D-A4F8-663C1094FFCD}"/>
                </a:ext>
              </a:extLst>
            </p:cNvPr>
            <p:cNvSpPr/>
            <p:nvPr/>
          </p:nvSpPr>
          <p:spPr>
            <a:xfrm rot="5400000">
              <a:off x="2037094" y="3690783"/>
              <a:ext cx="536882" cy="369506"/>
            </a:xfrm>
            <a:prstGeom prst="triangle">
              <a:avLst>
                <a:gd name="adj" fmla="val 513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853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980B0CDE-3923-CF40-BE51-89342DFF945B}"/>
              </a:ext>
            </a:extLst>
          </p:cNvPr>
          <p:cNvCxnSpPr>
            <a:cxnSpLocks/>
          </p:cNvCxnSpPr>
          <p:nvPr/>
        </p:nvCxnSpPr>
        <p:spPr>
          <a:xfrm>
            <a:off x="3092728" y="5514904"/>
            <a:ext cx="1341299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F6B333"/>
                </a:gs>
                <a:gs pos="0">
                  <a:srgbClr val="1E3D7C"/>
                </a:gs>
                <a:gs pos="100000">
                  <a:srgbClr val="F6B33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FBC49B0-4179-8449-9844-42564D4B533C}"/>
              </a:ext>
            </a:extLst>
          </p:cNvPr>
          <p:cNvCxnSpPr>
            <a:cxnSpLocks/>
          </p:cNvCxnSpPr>
          <p:nvPr/>
        </p:nvCxnSpPr>
        <p:spPr>
          <a:xfrm>
            <a:off x="2178980" y="4317067"/>
            <a:ext cx="1108512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F6B333"/>
                </a:gs>
                <a:gs pos="0">
                  <a:srgbClr val="1E3D7C"/>
                </a:gs>
                <a:gs pos="100000">
                  <a:srgbClr val="F6B33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F8016477-F3E0-48B4-A780-AC9193567016}"/>
              </a:ext>
            </a:extLst>
          </p:cNvPr>
          <p:cNvSpPr txBox="1">
            <a:spLocks/>
          </p:cNvSpPr>
          <p:nvPr/>
        </p:nvSpPr>
        <p:spPr>
          <a:xfrm>
            <a:off x="729456" y="414531"/>
            <a:ext cx="10733088" cy="8754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ntonio Light" panose="02000303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pc="-5" dirty="0">
                <a:cs typeface="Calibri"/>
              </a:rPr>
              <a:t>EXPAND: Commercial Spaceflight Research Program</a:t>
            </a:r>
            <a:endParaRPr lang="en-US" sz="4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577AEFE-B086-E041-AC04-B6C26A1FF496}"/>
              </a:ext>
            </a:extLst>
          </p:cNvPr>
          <p:cNvCxnSpPr>
            <a:cxnSpLocks/>
          </p:cNvCxnSpPr>
          <p:nvPr/>
        </p:nvCxnSpPr>
        <p:spPr>
          <a:xfrm>
            <a:off x="3710623" y="3304185"/>
            <a:ext cx="1219363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F6B333"/>
                </a:gs>
                <a:gs pos="0">
                  <a:srgbClr val="1E3D7C"/>
                </a:gs>
                <a:gs pos="100000">
                  <a:srgbClr val="F6B33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4A684E9-F717-D646-AFA9-7E0709AC0D08}"/>
              </a:ext>
            </a:extLst>
          </p:cNvPr>
          <p:cNvGrpSpPr/>
          <p:nvPr/>
        </p:nvGrpSpPr>
        <p:grpSpPr>
          <a:xfrm>
            <a:off x="2858540" y="2819333"/>
            <a:ext cx="1247375" cy="1247375"/>
            <a:chOff x="1076439" y="1928703"/>
            <a:chExt cx="1247375" cy="12473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479488F-F39E-EC48-A697-F75097A0C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6439" y="1928703"/>
              <a:ext cx="1247375" cy="1247375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xmlns="" id="{AB5EDB26-5C99-A34B-9B1E-5DBECADA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720" y="2296905"/>
              <a:ext cx="910799" cy="59201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76998DB-493C-8549-9F3A-FC696875FD46}"/>
              </a:ext>
            </a:extLst>
          </p:cNvPr>
          <p:cNvGrpSpPr/>
          <p:nvPr/>
        </p:nvGrpSpPr>
        <p:grpSpPr>
          <a:xfrm>
            <a:off x="1320187" y="3517078"/>
            <a:ext cx="1247375" cy="1247375"/>
            <a:chOff x="2212986" y="3233214"/>
            <a:chExt cx="1247375" cy="124737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1250C18-603E-A241-8849-7452AFB86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2986" y="3233214"/>
              <a:ext cx="1247375" cy="1247375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xmlns="" id="{0001C5C9-4CE8-AC48-8235-B9E68C8F6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93" t="20097" r="9876" b="20220"/>
            <a:stretch/>
          </p:blipFill>
          <p:spPr>
            <a:xfrm>
              <a:off x="2421893" y="3557166"/>
              <a:ext cx="829763" cy="63955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ADFC6E4-B43D-0F40-8496-BCD823DE6C9A}"/>
              </a:ext>
            </a:extLst>
          </p:cNvPr>
          <p:cNvGrpSpPr/>
          <p:nvPr/>
        </p:nvGrpSpPr>
        <p:grpSpPr>
          <a:xfrm>
            <a:off x="1947526" y="5007738"/>
            <a:ext cx="1255295" cy="1255295"/>
            <a:chOff x="4088557" y="4715178"/>
            <a:chExt cx="1837877" cy="1837877"/>
          </a:xfrm>
          <a:effectLst/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292E812A-91F3-1143-B940-57B48F87A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8557" y="4715178"/>
              <a:ext cx="1837877" cy="1837877"/>
            </a:xfrm>
            <a:prstGeom prst="ellipse">
              <a:avLst/>
            </a:prstGeom>
            <a:solidFill>
              <a:schemeClr val="bg1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text, writing implement, stationary, pen&#10;&#10;Description automatically generated">
              <a:extLst>
                <a:ext uri="{FF2B5EF4-FFF2-40B4-BE49-F238E27FC236}">
                  <a16:creationId xmlns:a16="http://schemas.microsoft.com/office/drawing/2014/main" xmlns="" id="{2CD95EB7-5801-A94F-9E89-79EF04179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04" t="8746" r="10129" b="12555"/>
            <a:stretch/>
          </p:blipFill>
          <p:spPr>
            <a:xfrm>
              <a:off x="4309226" y="5199876"/>
              <a:ext cx="1409925" cy="8283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2D2D23-8EC7-5E4D-B87F-297EB53EE679}"/>
              </a:ext>
            </a:extLst>
          </p:cNvPr>
          <p:cNvGrpSpPr/>
          <p:nvPr/>
        </p:nvGrpSpPr>
        <p:grpSpPr>
          <a:xfrm>
            <a:off x="118908" y="2514777"/>
            <a:ext cx="1255295" cy="1255295"/>
            <a:chOff x="6704969" y="3785799"/>
            <a:chExt cx="1837877" cy="183787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6BD886E-90E6-4048-8FD0-2670B989D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4969" y="3785799"/>
              <a:ext cx="1837877" cy="1837877"/>
            </a:xfrm>
            <a:prstGeom prst="ellipse">
              <a:avLst/>
            </a:prstGeom>
            <a:solidFill>
              <a:srgbClr val="313631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Text&#10;&#10;Description automatically generated">
              <a:extLst>
                <a:ext uri="{FF2B5EF4-FFF2-40B4-BE49-F238E27FC236}">
                  <a16:creationId xmlns:a16="http://schemas.microsoft.com/office/drawing/2014/main" xmlns="" id="{56FEB43C-C871-BD4B-879A-1FFA6DC91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91" t="31215" r="6324" b="36200"/>
            <a:stretch/>
          </p:blipFill>
          <p:spPr>
            <a:xfrm>
              <a:off x="6849533" y="4377268"/>
              <a:ext cx="1548004" cy="5643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6C286B3-1438-204F-9125-36835BBFFC7C}"/>
              </a:ext>
            </a:extLst>
          </p:cNvPr>
          <p:cNvGrpSpPr/>
          <p:nvPr/>
        </p:nvGrpSpPr>
        <p:grpSpPr>
          <a:xfrm>
            <a:off x="242819" y="4660019"/>
            <a:ext cx="1255295" cy="1255295"/>
            <a:chOff x="6552569" y="3633399"/>
            <a:chExt cx="1837877" cy="183787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D3A98212-9A57-CE45-AC2B-7A9BDE4A9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52569" y="3633399"/>
              <a:ext cx="1837877" cy="1837877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1E3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EF7A3DC2-42C1-E641-B9A1-228979E44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761" t="20925" r="33119" b="19333"/>
            <a:stretch/>
          </p:blipFill>
          <p:spPr>
            <a:xfrm>
              <a:off x="6896293" y="3959994"/>
              <a:ext cx="1150428" cy="1219696"/>
            </a:xfrm>
            <a:prstGeom prst="rect">
              <a:avLst/>
            </a:prstGeom>
          </p:spPr>
        </p:pic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23D92DE-684C-D54F-9696-9C51CB425ECA}"/>
              </a:ext>
            </a:extLst>
          </p:cNvPr>
          <p:cNvSpPr>
            <a:spLocks noChangeAspect="1"/>
          </p:cNvSpPr>
          <p:nvPr/>
        </p:nvSpPr>
        <p:spPr>
          <a:xfrm>
            <a:off x="3363413" y="4197464"/>
            <a:ext cx="1255295" cy="1255295"/>
          </a:xfrm>
          <a:prstGeom prst="ellipse">
            <a:avLst/>
          </a:prstGeom>
          <a:solidFill>
            <a:srgbClr val="000100"/>
          </a:solidFill>
          <a:ln w="88900" cmpd="dbl">
            <a:solidFill>
              <a:srgbClr val="1E3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3C08C79-0930-734A-A2CB-7EE37B99F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60" t="45710" r="14595" b="43081"/>
          <a:stretch/>
        </p:blipFill>
        <p:spPr>
          <a:xfrm>
            <a:off x="3447058" y="4728940"/>
            <a:ext cx="1103016" cy="193659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CB44E756-5D09-D442-BF47-21D2285F097B}"/>
              </a:ext>
            </a:extLst>
          </p:cNvPr>
          <p:cNvGrpSpPr/>
          <p:nvPr/>
        </p:nvGrpSpPr>
        <p:grpSpPr>
          <a:xfrm>
            <a:off x="9145336" y="2362630"/>
            <a:ext cx="1582303" cy="1621460"/>
            <a:chOff x="9205288" y="1691223"/>
            <a:chExt cx="1582303" cy="162146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163A5872-3500-7A4B-968B-E734EB1BB51A}"/>
                </a:ext>
              </a:extLst>
            </p:cNvPr>
            <p:cNvSpPr txBox="1"/>
            <p:nvPr/>
          </p:nvSpPr>
          <p:spPr>
            <a:xfrm rot="14994459">
              <a:off x="9185710" y="1710801"/>
              <a:ext cx="1621460" cy="1582303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Gotham Medium" pitchFamily="2" charset="0"/>
                  <a:cs typeface="Gotham Medium" pitchFamily="2" charset="0"/>
                </a:rPr>
                <a:t>RESEARCHERS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AFDFC0BE-CCBC-E942-BBD7-C77665F5A6E4}"/>
                </a:ext>
              </a:extLst>
            </p:cNvPr>
            <p:cNvSpPr/>
            <p:nvPr/>
          </p:nvSpPr>
          <p:spPr>
            <a:xfrm>
              <a:off x="9326593" y="1841953"/>
              <a:ext cx="1418156" cy="1418156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00B5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8A578FE-64F6-724F-B9E8-093F9ACA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486438" y="2019680"/>
              <a:ext cx="1154117" cy="1062701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7CE1C73F-EC91-1149-92E8-58C9B7BFFBB0}"/>
              </a:ext>
            </a:extLst>
          </p:cNvPr>
          <p:cNvGrpSpPr/>
          <p:nvPr/>
        </p:nvGrpSpPr>
        <p:grpSpPr>
          <a:xfrm>
            <a:off x="8782836" y="4872923"/>
            <a:ext cx="1857718" cy="1621460"/>
            <a:chOff x="9127297" y="4741379"/>
            <a:chExt cx="1857718" cy="162146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E5AA8E4-107C-2C4E-BB27-77733AD172E2}"/>
                </a:ext>
              </a:extLst>
            </p:cNvPr>
            <p:cNvSpPr txBox="1"/>
            <p:nvPr/>
          </p:nvSpPr>
          <p:spPr>
            <a:xfrm rot="15387562">
              <a:off x="9245426" y="4623250"/>
              <a:ext cx="1621460" cy="1857718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Gotham Medium" pitchFamily="2" charset="0"/>
                  <a:cs typeface="Gotham Medium" pitchFamily="2" charset="0"/>
                </a:rPr>
                <a:t>PRACTICIONERS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9992B07C-943B-C947-807E-D29B6C157B30}"/>
                </a:ext>
              </a:extLst>
            </p:cNvPr>
            <p:cNvSpPr/>
            <p:nvPr/>
          </p:nvSpPr>
          <p:spPr>
            <a:xfrm>
              <a:off x="9354418" y="4874597"/>
              <a:ext cx="1418156" cy="1418156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00B5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24C3CE0B-ADE1-0347-B2B7-3CF5E69FA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460141" y="5014626"/>
              <a:ext cx="1108565" cy="102075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21D68C71-A4A0-2C4F-97F6-2E49F9CA4CC1}"/>
              </a:ext>
            </a:extLst>
          </p:cNvPr>
          <p:cNvGrpSpPr/>
          <p:nvPr/>
        </p:nvGrpSpPr>
        <p:grpSpPr>
          <a:xfrm>
            <a:off x="10217710" y="3589054"/>
            <a:ext cx="1971322" cy="1837610"/>
            <a:chOff x="10198804" y="3008166"/>
            <a:chExt cx="1971322" cy="183761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59A3E6DA-0C45-7747-B45E-4050FB271FD5}"/>
                </a:ext>
              </a:extLst>
            </p:cNvPr>
            <p:cNvSpPr txBox="1"/>
            <p:nvPr/>
          </p:nvSpPr>
          <p:spPr>
            <a:xfrm rot="18315493">
              <a:off x="10430536" y="2890038"/>
              <a:ext cx="1621461" cy="1857718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Gotham Medium" pitchFamily="2" charset="0"/>
                  <a:cs typeface="Gotham Medium" pitchFamily="2" charset="0"/>
                </a:rPr>
                <a:t>SPACE AGENCIES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A561BBA2-FA82-F443-B9F4-6F5AF6EC3C73}"/>
                </a:ext>
              </a:extLst>
            </p:cNvPr>
            <p:cNvSpPr/>
            <p:nvPr/>
          </p:nvSpPr>
          <p:spPr>
            <a:xfrm>
              <a:off x="10225568" y="3129807"/>
              <a:ext cx="1715969" cy="1715969"/>
            </a:xfrm>
            <a:prstGeom prst="ellipse">
              <a:avLst/>
            </a:prstGeom>
            <a:solidFill>
              <a:srgbClr val="000100"/>
            </a:solidFill>
            <a:ln w="88900" cmpd="dbl">
              <a:solidFill>
                <a:srgbClr val="00B5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139D6E7-42C9-DB45-A258-37B32DC7B559}"/>
                </a:ext>
              </a:extLst>
            </p:cNvPr>
            <p:cNvSpPr txBox="1"/>
            <p:nvPr/>
          </p:nvSpPr>
          <p:spPr>
            <a:xfrm>
              <a:off x="10198804" y="3640576"/>
              <a:ext cx="18440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>
                  <a:solidFill>
                    <a:srgbClr val="00B5E9"/>
                  </a:solidFill>
                  <a:latin typeface="Antonio" panose="02000503000000000000" pitchFamily="2" charset="77"/>
                </a:rPr>
                <a:t>NASA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C6F55E2C-E5BA-C149-9698-FFBD6EF68D61}"/>
              </a:ext>
            </a:extLst>
          </p:cNvPr>
          <p:cNvCxnSpPr>
            <a:cxnSpLocks/>
          </p:cNvCxnSpPr>
          <p:nvPr/>
        </p:nvCxnSpPr>
        <p:spPr>
          <a:xfrm>
            <a:off x="7931349" y="3304185"/>
            <a:ext cx="1219363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00B1E3"/>
                </a:gs>
                <a:gs pos="0">
                  <a:srgbClr val="F6B333"/>
                </a:gs>
                <a:gs pos="100000">
                  <a:srgbClr val="00B1E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A9075EE-A553-894C-A96A-15009D6C0342}"/>
              </a:ext>
            </a:extLst>
          </p:cNvPr>
          <p:cNvSpPr txBox="1"/>
          <p:nvPr/>
        </p:nvSpPr>
        <p:spPr>
          <a:xfrm>
            <a:off x="1085025" y="1745741"/>
            <a:ext cx="334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6B333"/>
                </a:solidFill>
                <a:latin typeface="Antonio" panose="02000503000000000000" pitchFamily="2" charset="77"/>
              </a:rPr>
              <a:t>MULTIPLE FLIGHTS &amp; PROVIDERS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58547CB-6F5D-3941-892E-CAD91CEE063B}"/>
              </a:ext>
            </a:extLst>
          </p:cNvPr>
          <p:cNvSpPr txBox="1"/>
          <p:nvPr/>
        </p:nvSpPr>
        <p:spPr>
          <a:xfrm>
            <a:off x="8724960" y="1745741"/>
            <a:ext cx="3831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5E9"/>
                </a:solidFill>
                <a:latin typeface="Antonio" panose="02000503000000000000" pitchFamily="2" charset="77"/>
              </a:rPr>
              <a:t>USABLE DATA &amp; NEW TECH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1EB8CE51-5638-2B4E-ADFE-2161826A72D0}"/>
              </a:ext>
            </a:extLst>
          </p:cNvPr>
          <p:cNvCxnSpPr>
            <a:cxnSpLocks/>
          </p:cNvCxnSpPr>
          <p:nvPr/>
        </p:nvCxnSpPr>
        <p:spPr>
          <a:xfrm>
            <a:off x="8241039" y="5705844"/>
            <a:ext cx="1007738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00B1E3"/>
                </a:gs>
                <a:gs pos="0">
                  <a:srgbClr val="F6B333"/>
                </a:gs>
                <a:gs pos="100000">
                  <a:srgbClr val="00B1E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E5803BD1-EF57-434D-B74D-C78598B007ED}"/>
              </a:ext>
            </a:extLst>
          </p:cNvPr>
          <p:cNvCxnSpPr>
            <a:cxnSpLocks/>
          </p:cNvCxnSpPr>
          <p:nvPr/>
        </p:nvCxnSpPr>
        <p:spPr>
          <a:xfrm>
            <a:off x="8970372" y="4480588"/>
            <a:ext cx="1108512" cy="0"/>
          </a:xfrm>
          <a:prstGeom prst="straightConnector1">
            <a:avLst/>
          </a:prstGeom>
          <a:ln w="117475">
            <a:gradFill flip="none" rotWithShape="1">
              <a:gsLst>
                <a:gs pos="77000">
                  <a:srgbClr val="00B1E3"/>
                </a:gs>
                <a:gs pos="0">
                  <a:srgbClr val="F6B333"/>
                </a:gs>
                <a:gs pos="100000">
                  <a:srgbClr val="00B1E3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49F896A-8F75-CB4D-835A-46F6A8E0D3F0}"/>
              </a:ext>
            </a:extLst>
          </p:cNvPr>
          <p:cNvSpPr>
            <a:spLocks noChangeAspect="1"/>
          </p:cNvSpPr>
          <p:nvPr/>
        </p:nvSpPr>
        <p:spPr>
          <a:xfrm>
            <a:off x="4876299" y="2338927"/>
            <a:ext cx="3841005" cy="3841005"/>
          </a:xfrm>
          <a:prstGeom prst="ellipse">
            <a:avLst/>
          </a:prstGeom>
          <a:solidFill>
            <a:srgbClr val="160E23"/>
          </a:solidFill>
          <a:ln w="98425" cmpd="sng">
            <a:gradFill>
              <a:gsLst>
                <a:gs pos="4000">
                  <a:srgbClr val="00B5E9"/>
                </a:gs>
                <a:gs pos="100000">
                  <a:srgbClr val="F6B333"/>
                </a:gs>
              </a:gsLst>
              <a:lin ang="10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51B09F5-3063-0540-8475-AAA309AB25AC}"/>
              </a:ext>
            </a:extLst>
          </p:cNvPr>
          <p:cNvGrpSpPr/>
          <p:nvPr/>
        </p:nvGrpSpPr>
        <p:grpSpPr>
          <a:xfrm>
            <a:off x="4804771" y="3634144"/>
            <a:ext cx="3984061" cy="1250569"/>
            <a:chOff x="2368402" y="2540000"/>
            <a:chExt cx="5664348" cy="1778000"/>
          </a:xfrm>
        </p:grpSpPr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C8F13D87-562F-2C40-A843-BFA82E38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9250" y="2755900"/>
              <a:ext cx="3873500" cy="1346200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xmlns="" id="{02587ABE-16D3-1545-9575-AF3D68081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68402" y="2540000"/>
              <a:ext cx="2374901" cy="17780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98DD5CB-29E8-4CBA-BB32-F5F6590CF993}"/>
              </a:ext>
            </a:extLst>
          </p:cNvPr>
          <p:cNvSpPr txBox="1"/>
          <p:nvPr/>
        </p:nvSpPr>
        <p:spPr>
          <a:xfrm>
            <a:off x="1051924" y="1095188"/>
            <a:ext cx="9639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Gotham Medium" pitchFamily="2" charset="0"/>
                <a:ea typeface="ヒラギノ角ゴ Pro W3" charset="-128"/>
                <a:cs typeface="Gotham Medium" pitchFamily="2" charset="0"/>
              </a:rPr>
              <a:t>Only non-government commercial space human research program &amp; database</a:t>
            </a:r>
          </a:p>
        </p:txBody>
      </p:sp>
    </p:spTree>
    <p:extLst>
      <p:ext uri="{BB962C8B-B14F-4D97-AF65-F5344CB8AC3E}">
        <p14:creationId xmlns:p14="http://schemas.microsoft.com/office/powerpoint/2010/main" xmlns="" val="3967259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130E24"/>
      </a:dk1>
      <a:lt1>
        <a:srgbClr val="F6F7F1"/>
      </a:lt1>
      <a:dk2>
        <a:srgbClr val="130F24"/>
      </a:dk2>
      <a:lt2>
        <a:srgbClr val="F6F7F1"/>
      </a:lt2>
      <a:accent1>
        <a:srgbClr val="00B4E4"/>
      </a:accent1>
      <a:accent2>
        <a:srgbClr val="9C258F"/>
      </a:accent2>
      <a:accent3>
        <a:srgbClr val="1F3D7C"/>
      </a:accent3>
      <a:accent4>
        <a:srgbClr val="FFC000"/>
      </a:accent4>
      <a:accent5>
        <a:srgbClr val="00B5E7"/>
      </a:accent5>
      <a:accent6>
        <a:srgbClr val="70AD47"/>
      </a:accent6>
      <a:hlink>
        <a:srgbClr val="00B5E9"/>
      </a:hlink>
      <a:folHlink>
        <a:srgbClr val="97248D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28202</TotalTime>
  <Words>635</Words>
  <Application>Microsoft Office PowerPoint</Application>
  <PresentationFormat>Custom</PresentationFormat>
  <Paragraphs>186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Tw Cen MT</vt:lpstr>
      <vt:lpstr>Roboto</vt:lpstr>
      <vt:lpstr>Antonio Light</vt:lpstr>
      <vt:lpstr>Calibri</vt:lpstr>
      <vt:lpstr>Wingdings 3</vt:lpstr>
      <vt:lpstr>Gotham Medium</vt:lpstr>
      <vt:lpstr>Antonio</vt:lpstr>
      <vt:lpstr>ヒラギノ角ゴ Pro W3</vt:lpstr>
      <vt:lpstr>Gotham Book</vt:lpstr>
      <vt:lpstr>Gotham Bold</vt:lpstr>
      <vt:lpstr>Century Gothic</vt:lpstr>
      <vt:lpstr>Office Theme</vt:lpstr>
      <vt:lpstr>1_Office Theme</vt:lpstr>
      <vt:lpstr>Slide 1</vt:lpstr>
      <vt:lpstr>Slide 2</vt:lpstr>
      <vt:lpstr>Slide 3</vt:lpstr>
      <vt:lpstr>The Hazards of Human Spaceflight  (Operational)</vt:lpstr>
      <vt:lpstr>Slide 5</vt:lpstr>
      <vt:lpstr>Slide 6</vt:lpstr>
      <vt:lpstr>Slide 7</vt:lpstr>
      <vt:lpstr>Slide 8</vt:lpstr>
      <vt:lpstr>Slide 9</vt:lpstr>
      <vt:lpstr>The Space Population Will Change</vt:lpstr>
      <vt:lpstr>Slide 11</vt:lpstr>
      <vt:lpstr>Slide 12</vt:lpstr>
      <vt:lpstr>Slide 13</vt:lpstr>
      <vt:lpstr>Slide 14</vt:lpstr>
      <vt:lpstr>Slide 15</vt:lpstr>
      <vt:lpstr>Slide 16</vt:lpstr>
      <vt:lpstr>Funding Opportunities with TRISH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courtney@designgood.com</dc:creator>
  <cp:lastModifiedBy>Tory</cp:lastModifiedBy>
  <cp:revision>176</cp:revision>
  <dcterms:created xsi:type="dcterms:W3CDTF">2021-03-02T19:51:04Z</dcterms:created>
  <dcterms:modified xsi:type="dcterms:W3CDTF">2022-09-13T14:35:10Z</dcterms:modified>
</cp:coreProperties>
</file>