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1" r:id="rId5"/>
    <p:sldId id="262" r:id="rId6"/>
    <p:sldId id="264" r:id="rId7"/>
    <p:sldId id="269" r:id="rId8"/>
    <p:sldId id="267" r:id="rId9"/>
    <p:sldId id="270"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A9B0A6-1E38-0841-A19A-3B4099126943}">
          <p14:sldIdLst>
            <p14:sldId id="256"/>
            <p14:sldId id="258"/>
            <p14:sldId id="257"/>
            <p14:sldId id="261"/>
            <p14:sldId id="262"/>
            <p14:sldId id="264"/>
          </p14:sldIdLst>
        </p14:section>
        <p14:section name="Technical Aspects" id="{D12F6C95-4330-4E41-8927-DD7A4590AB4C}">
          <p14:sldIdLst>
            <p14:sldId id="269"/>
            <p14:sldId id="267"/>
            <p14:sldId id="270"/>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p:restoredTop sz="94671"/>
  </p:normalViewPr>
  <p:slideViewPr>
    <p:cSldViewPr snapToGrid="0" snapToObjects="1">
      <p:cViewPr varScale="1">
        <p:scale>
          <a:sx n="114" d="100"/>
          <a:sy n="114" d="100"/>
        </p:scale>
        <p:origin x="3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042AD-2EFE-4F8C-A0E6-17A9AD0357A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DEE8C2E-E7A1-4A92-9C96-1CF7F51DFE80}">
      <dgm:prSet/>
      <dgm:spPr/>
      <dgm:t>
        <a:bodyPr/>
        <a:lstStyle/>
        <a:p>
          <a:r>
            <a:rPr lang="en-US" b="1"/>
            <a:t>Unstainable spending</a:t>
          </a:r>
          <a:endParaRPr lang="en-US"/>
        </a:p>
      </dgm:t>
    </dgm:pt>
    <dgm:pt modelId="{D75AAC3C-6154-46D3-80D5-493893CFE3CE}" type="parTrans" cxnId="{2EADA4EB-6957-4C70-9D8A-C3FFDFB5FD37}">
      <dgm:prSet/>
      <dgm:spPr/>
      <dgm:t>
        <a:bodyPr/>
        <a:lstStyle/>
        <a:p>
          <a:endParaRPr lang="en-US"/>
        </a:p>
      </dgm:t>
    </dgm:pt>
    <dgm:pt modelId="{333F34AA-AAFC-478A-81E8-433A5186AA8A}" type="sibTrans" cxnId="{2EADA4EB-6957-4C70-9D8A-C3FFDFB5FD37}">
      <dgm:prSet/>
      <dgm:spPr/>
      <dgm:t>
        <a:bodyPr/>
        <a:lstStyle/>
        <a:p>
          <a:endParaRPr lang="en-US"/>
        </a:p>
      </dgm:t>
    </dgm:pt>
    <dgm:pt modelId="{7F1FD2A0-937E-45B3-9099-FA0DC1A94D10}">
      <dgm:prSet/>
      <dgm:spPr/>
      <dgm:t>
        <a:bodyPr/>
        <a:lstStyle/>
        <a:p>
          <a:r>
            <a:rPr lang="en-US" dirty="0">
              <a:solidFill>
                <a:srgbClr val="FFFF00"/>
              </a:solidFill>
            </a:rPr>
            <a:t>CMS reports that heath care spending accounted for 17.9%  of the GDP in 2016 and projected to rise to 19.7% by 2026</a:t>
          </a:r>
        </a:p>
      </dgm:t>
    </dgm:pt>
    <dgm:pt modelId="{F5D5D2F7-18F0-411D-A8E3-6B2543904044}" type="parTrans" cxnId="{1F882720-B0FC-45CC-818F-8B741211E72C}">
      <dgm:prSet/>
      <dgm:spPr/>
      <dgm:t>
        <a:bodyPr/>
        <a:lstStyle/>
        <a:p>
          <a:endParaRPr lang="en-US"/>
        </a:p>
      </dgm:t>
    </dgm:pt>
    <dgm:pt modelId="{DB440423-91B8-40BD-93A6-654C4E1EC3F6}" type="sibTrans" cxnId="{1F882720-B0FC-45CC-818F-8B741211E72C}">
      <dgm:prSet/>
      <dgm:spPr/>
      <dgm:t>
        <a:bodyPr/>
        <a:lstStyle/>
        <a:p>
          <a:endParaRPr lang="en-US"/>
        </a:p>
      </dgm:t>
    </dgm:pt>
    <dgm:pt modelId="{DAA2EAF9-8EF8-4869-8347-36781C7E6B92}">
      <dgm:prSet/>
      <dgm:spPr/>
      <dgm:t>
        <a:bodyPr/>
        <a:lstStyle/>
        <a:p>
          <a:r>
            <a:rPr lang="en-US" b="1"/>
            <a:t>Deaths due to incomplete patient histories</a:t>
          </a:r>
          <a:endParaRPr lang="en-US"/>
        </a:p>
      </dgm:t>
    </dgm:pt>
    <dgm:pt modelId="{9731C7AA-577E-4E4B-961B-DDEDE0E046C8}" type="parTrans" cxnId="{91C4A96C-231E-47AE-B89D-E6C3F68BDB1A}">
      <dgm:prSet/>
      <dgm:spPr/>
      <dgm:t>
        <a:bodyPr/>
        <a:lstStyle/>
        <a:p>
          <a:endParaRPr lang="en-US"/>
        </a:p>
      </dgm:t>
    </dgm:pt>
    <dgm:pt modelId="{BB12AD31-FD24-4AB3-8EE9-3D8398F1CA0F}" type="sibTrans" cxnId="{91C4A96C-231E-47AE-B89D-E6C3F68BDB1A}">
      <dgm:prSet/>
      <dgm:spPr/>
      <dgm:t>
        <a:bodyPr/>
        <a:lstStyle/>
        <a:p>
          <a:endParaRPr lang="en-US"/>
        </a:p>
      </dgm:t>
    </dgm:pt>
    <dgm:pt modelId="{B756B234-99C0-40BD-A1D5-233E9CE02B08}">
      <dgm:prSet/>
      <dgm:spPr/>
      <dgm:t>
        <a:bodyPr/>
        <a:lstStyle/>
        <a:p>
          <a:r>
            <a:rPr lang="en-US" dirty="0">
              <a:solidFill>
                <a:srgbClr val="FFFF00"/>
              </a:solidFill>
            </a:rPr>
            <a:t>Greater than 250,000 deaths per year are due to medical error, this makes it the third leading cause of death</a:t>
          </a:r>
        </a:p>
      </dgm:t>
    </dgm:pt>
    <dgm:pt modelId="{E17BC3A8-74D4-4542-9650-3E36FD176942}" type="parTrans" cxnId="{217BA168-6653-4617-90AD-3D6444715535}">
      <dgm:prSet/>
      <dgm:spPr/>
      <dgm:t>
        <a:bodyPr/>
        <a:lstStyle/>
        <a:p>
          <a:endParaRPr lang="en-US"/>
        </a:p>
      </dgm:t>
    </dgm:pt>
    <dgm:pt modelId="{9F6A2C9F-8644-4DFA-9083-E07A9561DB96}" type="sibTrans" cxnId="{217BA168-6653-4617-90AD-3D6444715535}">
      <dgm:prSet/>
      <dgm:spPr/>
      <dgm:t>
        <a:bodyPr/>
        <a:lstStyle/>
        <a:p>
          <a:endParaRPr lang="en-US"/>
        </a:p>
      </dgm:t>
    </dgm:pt>
    <dgm:pt modelId="{43CF3AB6-C26E-47BD-A63E-8CADB012C3AB}">
      <dgm:prSet/>
      <dgm:spPr/>
      <dgm:t>
        <a:bodyPr/>
        <a:lstStyle/>
        <a:p>
          <a:r>
            <a:rPr lang="en-US" b="1"/>
            <a:t>Health information controlled by small number of vendors.</a:t>
          </a:r>
          <a:endParaRPr lang="en-US"/>
        </a:p>
      </dgm:t>
    </dgm:pt>
    <dgm:pt modelId="{1BDB95B8-2033-41E8-8E49-8E04F3C69B9C}" type="parTrans" cxnId="{12DDC4B4-2242-43EE-B564-4CD536ECD81C}">
      <dgm:prSet/>
      <dgm:spPr/>
      <dgm:t>
        <a:bodyPr/>
        <a:lstStyle/>
        <a:p>
          <a:endParaRPr lang="en-US"/>
        </a:p>
      </dgm:t>
    </dgm:pt>
    <dgm:pt modelId="{3312F069-0B02-4E31-8804-1A22B421FCF0}" type="sibTrans" cxnId="{12DDC4B4-2242-43EE-B564-4CD536ECD81C}">
      <dgm:prSet/>
      <dgm:spPr/>
      <dgm:t>
        <a:bodyPr/>
        <a:lstStyle/>
        <a:p>
          <a:endParaRPr lang="en-US"/>
        </a:p>
      </dgm:t>
    </dgm:pt>
    <dgm:pt modelId="{5A26E190-076E-4A4C-9FAD-58653A176D2B}">
      <dgm:prSet/>
      <dgm:spPr/>
      <dgm:t>
        <a:bodyPr/>
        <a:lstStyle/>
        <a:p>
          <a:r>
            <a:rPr lang="en-US" dirty="0">
              <a:solidFill>
                <a:srgbClr val="FFFF00"/>
              </a:solidFill>
            </a:rPr>
            <a:t>EPIC- 51% of population’s health information</a:t>
          </a:r>
        </a:p>
      </dgm:t>
    </dgm:pt>
    <dgm:pt modelId="{B85AECC5-BA97-4904-BC26-7242BD08451B}" type="parTrans" cxnId="{FD579769-E724-4B50-8F04-8C5AED8F1CFF}">
      <dgm:prSet/>
      <dgm:spPr/>
      <dgm:t>
        <a:bodyPr/>
        <a:lstStyle/>
        <a:p>
          <a:endParaRPr lang="en-US"/>
        </a:p>
      </dgm:t>
    </dgm:pt>
    <dgm:pt modelId="{F986A8CD-17A1-41FB-97AB-AADE7D0BD048}" type="sibTrans" cxnId="{FD579769-E724-4B50-8F04-8C5AED8F1CFF}">
      <dgm:prSet/>
      <dgm:spPr/>
      <dgm:t>
        <a:bodyPr/>
        <a:lstStyle/>
        <a:p>
          <a:endParaRPr lang="en-US"/>
        </a:p>
      </dgm:t>
    </dgm:pt>
    <dgm:pt modelId="{E835FF98-2DD5-974B-8F2C-1CDF764754FA}" type="pres">
      <dgm:prSet presAssocID="{ACD042AD-2EFE-4F8C-A0E6-17A9AD0357AB}" presName="linear" presStyleCnt="0">
        <dgm:presLayoutVars>
          <dgm:animLvl val="lvl"/>
          <dgm:resizeHandles val="exact"/>
        </dgm:presLayoutVars>
      </dgm:prSet>
      <dgm:spPr/>
    </dgm:pt>
    <dgm:pt modelId="{038FF25A-D14A-894B-9C1D-34A02E78C5FF}" type="pres">
      <dgm:prSet presAssocID="{EDEE8C2E-E7A1-4A92-9C96-1CF7F51DFE80}" presName="parentText" presStyleLbl="node1" presStyleIdx="0" presStyleCnt="3">
        <dgm:presLayoutVars>
          <dgm:chMax val="0"/>
          <dgm:bulletEnabled val="1"/>
        </dgm:presLayoutVars>
      </dgm:prSet>
      <dgm:spPr/>
    </dgm:pt>
    <dgm:pt modelId="{CFB32040-293C-C640-833D-687C5B1531FA}" type="pres">
      <dgm:prSet presAssocID="{EDEE8C2E-E7A1-4A92-9C96-1CF7F51DFE80}" presName="childText" presStyleLbl="revTx" presStyleIdx="0" presStyleCnt="3">
        <dgm:presLayoutVars>
          <dgm:bulletEnabled val="1"/>
        </dgm:presLayoutVars>
      </dgm:prSet>
      <dgm:spPr/>
    </dgm:pt>
    <dgm:pt modelId="{E7715BC1-A795-1C49-A52B-F60D1474C0E4}" type="pres">
      <dgm:prSet presAssocID="{DAA2EAF9-8EF8-4869-8347-36781C7E6B92}" presName="parentText" presStyleLbl="node1" presStyleIdx="1" presStyleCnt="3">
        <dgm:presLayoutVars>
          <dgm:chMax val="0"/>
          <dgm:bulletEnabled val="1"/>
        </dgm:presLayoutVars>
      </dgm:prSet>
      <dgm:spPr/>
    </dgm:pt>
    <dgm:pt modelId="{ABC8A2FF-C7E1-0649-9F63-3A1BB04E26A2}" type="pres">
      <dgm:prSet presAssocID="{DAA2EAF9-8EF8-4869-8347-36781C7E6B92}" presName="childText" presStyleLbl="revTx" presStyleIdx="1" presStyleCnt="3">
        <dgm:presLayoutVars>
          <dgm:bulletEnabled val="1"/>
        </dgm:presLayoutVars>
      </dgm:prSet>
      <dgm:spPr/>
    </dgm:pt>
    <dgm:pt modelId="{1B018F82-A01F-A843-8B24-9F44C4AB679F}" type="pres">
      <dgm:prSet presAssocID="{43CF3AB6-C26E-47BD-A63E-8CADB012C3AB}" presName="parentText" presStyleLbl="node1" presStyleIdx="2" presStyleCnt="3">
        <dgm:presLayoutVars>
          <dgm:chMax val="0"/>
          <dgm:bulletEnabled val="1"/>
        </dgm:presLayoutVars>
      </dgm:prSet>
      <dgm:spPr/>
    </dgm:pt>
    <dgm:pt modelId="{5BCFF497-0A4F-924C-BF0D-D57E53497254}" type="pres">
      <dgm:prSet presAssocID="{43CF3AB6-C26E-47BD-A63E-8CADB012C3AB}" presName="childText" presStyleLbl="revTx" presStyleIdx="2" presStyleCnt="3">
        <dgm:presLayoutVars>
          <dgm:bulletEnabled val="1"/>
        </dgm:presLayoutVars>
      </dgm:prSet>
      <dgm:spPr/>
    </dgm:pt>
  </dgm:ptLst>
  <dgm:cxnLst>
    <dgm:cxn modelId="{3ACE7D0C-7365-0846-AC6A-3AA00FBBBC0F}" type="presOf" srcId="{EDEE8C2E-E7A1-4A92-9C96-1CF7F51DFE80}" destId="{038FF25A-D14A-894B-9C1D-34A02E78C5FF}" srcOrd="0" destOrd="0" presId="urn:microsoft.com/office/officeart/2005/8/layout/vList2"/>
    <dgm:cxn modelId="{1F882720-B0FC-45CC-818F-8B741211E72C}" srcId="{EDEE8C2E-E7A1-4A92-9C96-1CF7F51DFE80}" destId="{7F1FD2A0-937E-45B3-9099-FA0DC1A94D10}" srcOrd="0" destOrd="0" parTransId="{F5D5D2F7-18F0-411D-A8E3-6B2543904044}" sibTransId="{DB440423-91B8-40BD-93A6-654C4E1EC3F6}"/>
    <dgm:cxn modelId="{D9C0DF3F-2AD6-8543-826D-94476F0D5312}" type="presOf" srcId="{43CF3AB6-C26E-47BD-A63E-8CADB012C3AB}" destId="{1B018F82-A01F-A843-8B24-9F44C4AB679F}" srcOrd="0" destOrd="0" presId="urn:microsoft.com/office/officeart/2005/8/layout/vList2"/>
    <dgm:cxn modelId="{262E4144-ED99-1840-A401-A43CBD9D7C79}" type="presOf" srcId="{B756B234-99C0-40BD-A1D5-233E9CE02B08}" destId="{ABC8A2FF-C7E1-0649-9F63-3A1BB04E26A2}" srcOrd="0" destOrd="0" presId="urn:microsoft.com/office/officeart/2005/8/layout/vList2"/>
    <dgm:cxn modelId="{587A8A5B-FFCC-4F4A-A52D-5DF97F5D898A}" type="presOf" srcId="{5A26E190-076E-4A4C-9FAD-58653A176D2B}" destId="{5BCFF497-0A4F-924C-BF0D-D57E53497254}" srcOrd="0" destOrd="0" presId="urn:microsoft.com/office/officeart/2005/8/layout/vList2"/>
    <dgm:cxn modelId="{217BA168-6653-4617-90AD-3D6444715535}" srcId="{DAA2EAF9-8EF8-4869-8347-36781C7E6B92}" destId="{B756B234-99C0-40BD-A1D5-233E9CE02B08}" srcOrd="0" destOrd="0" parTransId="{E17BC3A8-74D4-4542-9650-3E36FD176942}" sibTransId="{9F6A2C9F-8644-4DFA-9083-E07A9561DB96}"/>
    <dgm:cxn modelId="{FD579769-E724-4B50-8F04-8C5AED8F1CFF}" srcId="{43CF3AB6-C26E-47BD-A63E-8CADB012C3AB}" destId="{5A26E190-076E-4A4C-9FAD-58653A176D2B}" srcOrd="0" destOrd="0" parTransId="{B85AECC5-BA97-4904-BC26-7242BD08451B}" sibTransId="{F986A8CD-17A1-41FB-97AB-AADE7D0BD048}"/>
    <dgm:cxn modelId="{91C4A96C-231E-47AE-B89D-E6C3F68BDB1A}" srcId="{ACD042AD-2EFE-4F8C-A0E6-17A9AD0357AB}" destId="{DAA2EAF9-8EF8-4869-8347-36781C7E6B92}" srcOrd="1" destOrd="0" parTransId="{9731C7AA-577E-4E4B-961B-DDEDE0E046C8}" sibTransId="{BB12AD31-FD24-4AB3-8EE9-3D8398F1CA0F}"/>
    <dgm:cxn modelId="{12DDC4B4-2242-43EE-B564-4CD536ECD81C}" srcId="{ACD042AD-2EFE-4F8C-A0E6-17A9AD0357AB}" destId="{43CF3AB6-C26E-47BD-A63E-8CADB012C3AB}" srcOrd="2" destOrd="0" parTransId="{1BDB95B8-2033-41E8-8E49-8E04F3C69B9C}" sibTransId="{3312F069-0B02-4E31-8804-1A22B421FCF0}"/>
    <dgm:cxn modelId="{A02BB4B5-8E29-4D43-80C8-770C6069149E}" type="presOf" srcId="{DAA2EAF9-8EF8-4869-8347-36781C7E6B92}" destId="{E7715BC1-A795-1C49-A52B-F60D1474C0E4}" srcOrd="0" destOrd="0" presId="urn:microsoft.com/office/officeart/2005/8/layout/vList2"/>
    <dgm:cxn modelId="{420383C6-5C40-2B4B-A0D9-FE7DD7E6599C}" type="presOf" srcId="{ACD042AD-2EFE-4F8C-A0E6-17A9AD0357AB}" destId="{E835FF98-2DD5-974B-8F2C-1CDF764754FA}" srcOrd="0" destOrd="0" presId="urn:microsoft.com/office/officeart/2005/8/layout/vList2"/>
    <dgm:cxn modelId="{2EADA4EB-6957-4C70-9D8A-C3FFDFB5FD37}" srcId="{ACD042AD-2EFE-4F8C-A0E6-17A9AD0357AB}" destId="{EDEE8C2E-E7A1-4A92-9C96-1CF7F51DFE80}" srcOrd="0" destOrd="0" parTransId="{D75AAC3C-6154-46D3-80D5-493893CFE3CE}" sibTransId="{333F34AA-AAFC-478A-81E8-433A5186AA8A}"/>
    <dgm:cxn modelId="{C0E496F6-C8B2-BF43-96E7-88FD61E3360C}" type="presOf" srcId="{7F1FD2A0-937E-45B3-9099-FA0DC1A94D10}" destId="{CFB32040-293C-C640-833D-687C5B1531FA}" srcOrd="0" destOrd="0" presId="urn:microsoft.com/office/officeart/2005/8/layout/vList2"/>
    <dgm:cxn modelId="{33897BD7-A77E-294F-A5E7-48BD4BE36219}" type="presParOf" srcId="{E835FF98-2DD5-974B-8F2C-1CDF764754FA}" destId="{038FF25A-D14A-894B-9C1D-34A02E78C5FF}" srcOrd="0" destOrd="0" presId="urn:microsoft.com/office/officeart/2005/8/layout/vList2"/>
    <dgm:cxn modelId="{249112FA-0588-3342-B81D-A23BEED78C4D}" type="presParOf" srcId="{E835FF98-2DD5-974B-8F2C-1CDF764754FA}" destId="{CFB32040-293C-C640-833D-687C5B1531FA}" srcOrd="1" destOrd="0" presId="urn:microsoft.com/office/officeart/2005/8/layout/vList2"/>
    <dgm:cxn modelId="{4F7A796A-F336-584D-A488-55B1E5EA81AA}" type="presParOf" srcId="{E835FF98-2DD5-974B-8F2C-1CDF764754FA}" destId="{E7715BC1-A795-1C49-A52B-F60D1474C0E4}" srcOrd="2" destOrd="0" presId="urn:microsoft.com/office/officeart/2005/8/layout/vList2"/>
    <dgm:cxn modelId="{1D97A1CB-3BBC-6B46-A584-31DFC87811A6}" type="presParOf" srcId="{E835FF98-2DD5-974B-8F2C-1CDF764754FA}" destId="{ABC8A2FF-C7E1-0649-9F63-3A1BB04E26A2}" srcOrd="3" destOrd="0" presId="urn:microsoft.com/office/officeart/2005/8/layout/vList2"/>
    <dgm:cxn modelId="{E138B6EA-3CE7-FA42-82A3-4867641B7D78}" type="presParOf" srcId="{E835FF98-2DD5-974B-8F2C-1CDF764754FA}" destId="{1B018F82-A01F-A843-8B24-9F44C4AB679F}" srcOrd="4" destOrd="0" presId="urn:microsoft.com/office/officeart/2005/8/layout/vList2"/>
    <dgm:cxn modelId="{119E5FCC-85E2-CE43-9FB8-F82C369B43C0}" type="presParOf" srcId="{E835FF98-2DD5-974B-8F2C-1CDF764754FA}" destId="{5BCFF497-0A4F-924C-BF0D-D57E5349725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C124E-0DA6-43FB-8A03-C4B6EE791B0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75321E-3AB5-4F47-A6A2-3609D6F0B96B}">
      <dgm:prSet custT="1"/>
      <dgm:spPr/>
      <dgm:t>
        <a:bodyPr/>
        <a:lstStyle/>
        <a:p>
          <a:pPr>
            <a:lnSpc>
              <a:spcPct val="100000"/>
            </a:lnSpc>
            <a:defRPr cap="all"/>
          </a:pPr>
          <a:r>
            <a:rPr lang="en-US" sz="2000" dirty="0">
              <a:solidFill>
                <a:srgbClr val="FFFF00"/>
              </a:solidFill>
            </a:rPr>
            <a:t>HIPAA</a:t>
          </a:r>
        </a:p>
      </dgm:t>
    </dgm:pt>
    <dgm:pt modelId="{B47E10A6-1D1F-4883-A2AF-C7E3375D7295}" type="parTrans" cxnId="{7EAAC2CD-900E-4C90-BCCF-34FD8B31EA21}">
      <dgm:prSet/>
      <dgm:spPr/>
      <dgm:t>
        <a:bodyPr/>
        <a:lstStyle/>
        <a:p>
          <a:endParaRPr lang="en-US"/>
        </a:p>
      </dgm:t>
    </dgm:pt>
    <dgm:pt modelId="{4BE7AD71-B807-45BC-B30E-A2D3F508DEE2}" type="sibTrans" cxnId="{7EAAC2CD-900E-4C90-BCCF-34FD8B31EA21}">
      <dgm:prSet/>
      <dgm:spPr/>
      <dgm:t>
        <a:bodyPr/>
        <a:lstStyle/>
        <a:p>
          <a:endParaRPr lang="en-US"/>
        </a:p>
      </dgm:t>
    </dgm:pt>
    <dgm:pt modelId="{4A2C6795-4617-45BF-8391-9801472C2CCB}">
      <dgm:prSet custT="1"/>
      <dgm:spPr/>
      <dgm:t>
        <a:bodyPr/>
        <a:lstStyle/>
        <a:p>
          <a:pPr>
            <a:lnSpc>
              <a:spcPct val="100000"/>
            </a:lnSpc>
            <a:defRPr cap="all"/>
          </a:pPr>
          <a:r>
            <a:rPr lang="en-US" sz="2000" dirty="0">
              <a:solidFill>
                <a:srgbClr val="FFFF00"/>
              </a:solidFill>
            </a:rPr>
            <a:t>Adherence to Smart on FHIR is required</a:t>
          </a:r>
        </a:p>
      </dgm:t>
    </dgm:pt>
    <dgm:pt modelId="{72D4E634-3813-439E-BB79-E966E11F047F}" type="parTrans" cxnId="{D04C17F6-5DF3-42E9-9815-B9893006E21A}">
      <dgm:prSet/>
      <dgm:spPr/>
      <dgm:t>
        <a:bodyPr/>
        <a:lstStyle/>
        <a:p>
          <a:endParaRPr lang="en-US"/>
        </a:p>
      </dgm:t>
    </dgm:pt>
    <dgm:pt modelId="{76FE8802-159C-4EEA-A203-87340FE167C2}" type="sibTrans" cxnId="{D04C17F6-5DF3-42E9-9815-B9893006E21A}">
      <dgm:prSet/>
      <dgm:spPr/>
      <dgm:t>
        <a:bodyPr/>
        <a:lstStyle/>
        <a:p>
          <a:endParaRPr lang="en-US"/>
        </a:p>
      </dgm:t>
    </dgm:pt>
    <dgm:pt modelId="{71CEF742-AC43-40D2-89F2-C61B848BF0E0}">
      <dgm:prSet custT="1"/>
      <dgm:spPr/>
      <dgm:t>
        <a:bodyPr/>
        <a:lstStyle/>
        <a:p>
          <a:pPr>
            <a:lnSpc>
              <a:spcPct val="100000"/>
            </a:lnSpc>
            <a:defRPr cap="all"/>
          </a:pPr>
          <a:r>
            <a:rPr lang="en-US" sz="2000" dirty="0">
              <a:solidFill>
                <a:srgbClr val="FFFF00"/>
              </a:solidFill>
            </a:rPr>
            <a:t>No way to narrow files to specialty</a:t>
          </a:r>
        </a:p>
      </dgm:t>
    </dgm:pt>
    <dgm:pt modelId="{B02A0D1D-BFB3-40C4-8359-973E12E73D77}" type="parTrans" cxnId="{A1B21F92-499D-4883-9EB5-65A95382B78F}">
      <dgm:prSet/>
      <dgm:spPr/>
      <dgm:t>
        <a:bodyPr/>
        <a:lstStyle/>
        <a:p>
          <a:endParaRPr lang="en-US"/>
        </a:p>
      </dgm:t>
    </dgm:pt>
    <dgm:pt modelId="{CE3293CB-129D-4824-9B1B-65F2295EA3FD}" type="sibTrans" cxnId="{A1B21F92-499D-4883-9EB5-65A95382B78F}">
      <dgm:prSet/>
      <dgm:spPr/>
      <dgm:t>
        <a:bodyPr/>
        <a:lstStyle/>
        <a:p>
          <a:endParaRPr lang="en-US"/>
        </a:p>
      </dgm:t>
    </dgm:pt>
    <dgm:pt modelId="{5DA19801-69BF-4F3A-9C59-DCDE78EFB2B9}">
      <dgm:prSet custT="1"/>
      <dgm:spPr/>
      <dgm:t>
        <a:bodyPr/>
        <a:lstStyle/>
        <a:p>
          <a:pPr>
            <a:lnSpc>
              <a:spcPct val="100000"/>
            </a:lnSpc>
            <a:defRPr cap="all"/>
          </a:pPr>
          <a:r>
            <a:rPr lang="en-US" sz="2000" dirty="0">
              <a:solidFill>
                <a:srgbClr val="FFFF00"/>
              </a:solidFill>
            </a:rPr>
            <a:t>Scalability</a:t>
          </a:r>
        </a:p>
      </dgm:t>
    </dgm:pt>
    <dgm:pt modelId="{0282500F-E31B-4D25-8D00-B6A2D4AA3A71}" type="parTrans" cxnId="{0F49F43F-0BC6-40A0-95EE-91618A0676E4}">
      <dgm:prSet/>
      <dgm:spPr/>
      <dgm:t>
        <a:bodyPr/>
        <a:lstStyle/>
        <a:p>
          <a:endParaRPr lang="en-US"/>
        </a:p>
      </dgm:t>
    </dgm:pt>
    <dgm:pt modelId="{6B7F6293-BC28-4128-91DB-AC4D6C4AFF83}" type="sibTrans" cxnId="{0F49F43F-0BC6-40A0-95EE-91618A0676E4}">
      <dgm:prSet/>
      <dgm:spPr/>
      <dgm:t>
        <a:bodyPr/>
        <a:lstStyle/>
        <a:p>
          <a:endParaRPr lang="en-US"/>
        </a:p>
      </dgm:t>
    </dgm:pt>
    <dgm:pt modelId="{F998D0C5-26CF-DB4F-8176-CB54729D056D}">
      <dgm:prSet custT="1"/>
      <dgm:spPr/>
      <dgm:t>
        <a:bodyPr/>
        <a:lstStyle/>
        <a:p>
          <a:pPr>
            <a:lnSpc>
              <a:spcPct val="100000"/>
            </a:lnSpc>
            <a:defRPr cap="all"/>
          </a:pPr>
          <a:r>
            <a:rPr lang="en-US" sz="2000" dirty="0">
              <a:solidFill>
                <a:srgbClr val="FFFF00"/>
              </a:solidFill>
            </a:rPr>
            <a:t>File integration into EMR</a:t>
          </a:r>
        </a:p>
      </dgm:t>
    </dgm:pt>
    <dgm:pt modelId="{4988961E-939B-C741-A407-4737B6FED07F}" type="parTrans" cxnId="{2A3E1D9A-CE52-F741-BA4F-AA43BE851F0A}">
      <dgm:prSet/>
      <dgm:spPr/>
      <dgm:t>
        <a:bodyPr/>
        <a:lstStyle/>
        <a:p>
          <a:endParaRPr lang="en-US"/>
        </a:p>
      </dgm:t>
    </dgm:pt>
    <dgm:pt modelId="{CBC8CB05-563F-4A45-A5B1-7041A09E5E6A}" type="sibTrans" cxnId="{2A3E1D9A-CE52-F741-BA4F-AA43BE851F0A}">
      <dgm:prSet/>
      <dgm:spPr/>
      <dgm:t>
        <a:bodyPr/>
        <a:lstStyle/>
        <a:p>
          <a:endParaRPr lang="en-US"/>
        </a:p>
      </dgm:t>
    </dgm:pt>
    <dgm:pt modelId="{BB35C1BA-4CF6-4B4C-BC0C-51C82AA89FAA}" type="pres">
      <dgm:prSet presAssocID="{CCEC124E-0DA6-43FB-8A03-C4B6EE791B08}" presName="root" presStyleCnt="0">
        <dgm:presLayoutVars>
          <dgm:dir/>
          <dgm:resizeHandles val="exact"/>
        </dgm:presLayoutVars>
      </dgm:prSet>
      <dgm:spPr/>
    </dgm:pt>
    <dgm:pt modelId="{D0CD615B-79C3-440D-9728-5599EC9FFB1B}" type="pres">
      <dgm:prSet presAssocID="{E775321E-3AB5-4F47-A6A2-3609D6F0B96B}" presName="compNode" presStyleCnt="0"/>
      <dgm:spPr/>
    </dgm:pt>
    <dgm:pt modelId="{1D8603EF-C5EB-4663-94A9-94D0C1088148}" type="pres">
      <dgm:prSet presAssocID="{E775321E-3AB5-4F47-A6A2-3609D6F0B96B}" presName="iconBgRect" presStyleLbl="bgShp" presStyleIdx="0" presStyleCnt="5"/>
      <dgm:spPr/>
    </dgm:pt>
    <dgm:pt modelId="{DD386D0C-5A2F-44AA-81FC-A8385F986213}" type="pres">
      <dgm:prSet presAssocID="{E775321E-3AB5-4F47-A6A2-3609D6F0B96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A4D56CE6-DB76-4E1F-B9B3-2E474418BD38}" type="pres">
      <dgm:prSet presAssocID="{E775321E-3AB5-4F47-A6A2-3609D6F0B96B}" presName="spaceRect" presStyleCnt="0"/>
      <dgm:spPr/>
    </dgm:pt>
    <dgm:pt modelId="{B8CDFCBE-A777-49A2-851F-DA3FFD4E173B}" type="pres">
      <dgm:prSet presAssocID="{E775321E-3AB5-4F47-A6A2-3609D6F0B96B}" presName="textRect" presStyleLbl="revTx" presStyleIdx="0" presStyleCnt="5" custLinFactNeighborY="-8172">
        <dgm:presLayoutVars>
          <dgm:chMax val="1"/>
          <dgm:chPref val="1"/>
        </dgm:presLayoutVars>
      </dgm:prSet>
      <dgm:spPr/>
    </dgm:pt>
    <dgm:pt modelId="{047D7BE0-BB23-4F4F-9FC9-3AEB32B3BDDA}" type="pres">
      <dgm:prSet presAssocID="{4BE7AD71-B807-45BC-B30E-A2D3F508DEE2}" presName="sibTrans" presStyleCnt="0"/>
      <dgm:spPr/>
    </dgm:pt>
    <dgm:pt modelId="{E7EFF5A2-EAD3-4667-84E6-B700AB4CD8E5}" type="pres">
      <dgm:prSet presAssocID="{4A2C6795-4617-45BF-8391-9801472C2CCB}" presName="compNode" presStyleCnt="0"/>
      <dgm:spPr/>
    </dgm:pt>
    <dgm:pt modelId="{259B2378-7AC2-4480-9F34-D3AE9EC6469D}" type="pres">
      <dgm:prSet presAssocID="{4A2C6795-4617-45BF-8391-9801472C2CCB}" presName="iconBgRect" presStyleLbl="bgShp" presStyleIdx="1" presStyleCnt="5"/>
      <dgm:spPr/>
    </dgm:pt>
    <dgm:pt modelId="{BD88B93D-71FE-416A-BE4A-FAF959096B78}" type="pres">
      <dgm:prSet presAssocID="{4A2C6795-4617-45BF-8391-9801472C2C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ey"/>
        </a:ext>
      </dgm:extLst>
    </dgm:pt>
    <dgm:pt modelId="{B95B2771-A83A-4C0A-9BB8-80E7F6535273}" type="pres">
      <dgm:prSet presAssocID="{4A2C6795-4617-45BF-8391-9801472C2CCB}" presName="spaceRect" presStyleCnt="0"/>
      <dgm:spPr/>
    </dgm:pt>
    <dgm:pt modelId="{4948C288-AB99-403A-95A6-A4A7BC84E5CE}" type="pres">
      <dgm:prSet presAssocID="{4A2C6795-4617-45BF-8391-9801472C2CCB}" presName="textRect" presStyleLbl="revTx" presStyleIdx="1" presStyleCnt="5" custScaleX="124579" custLinFactNeighborY="-10896">
        <dgm:presLayoutVars>
          <dgm:chMax val="1"/>
          <dgm:chPref val="1"/>
        </dgm:presLayoutVars>
      </dgm:prSet>
      <dgm:spPr/>
    </dgm:pt>
    <dgm:pt modelId="{1FEED85B-043B-4519-955C-BA1F1DD40054}" type="pres">
      <dgm:prSet presAssocID="{76FE8802-159C-4EEA-A203-87340FE167C2}" presName="sibTrans" presStyleCnt="0"/>
      <dgm:spPr/>
    </dgm:pt>
    <dgm:pt modelId="{3C7EB27E-A174-4564-B8A6-993136D0B772}" type="pres">
      <dgm:prSet presAssocID="{71CEF742-AC43-40D2-89F2-C61B848BF0E0}" presName="compNode" presStyleCnt="0"/>
      <dgm:spPr/>
    </dgm:pt>
    <dgm:pt modelId="{FA0D9E34-BD12-4DCF-82E0-DF6E8CA71F30}" type="pres">
      <dgm:prSet presAssocID="{71CEF742-AC43-40D2-89F2-C61B848BF0E0}" presName="iconBgRect" presStyleLbl="bgShp" presStyleIdx="2" presStyleCnt="5"/>
      <dgm:spPr/>
    </dgm:pt>
    <dgm:pt modelId="{8E903A80-B9CF-4A23-B5B8-F24EC8552CB3}" type="pres">
      <dgm:prSet presAssocID="{71CEF742-AC43-40D2-89F2-C61B848BF0E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2AE9B805-35C1-40E8-AF80-BD83FF17DA07}" type="pres">
      <dgm:prSet presAssocID="{71CEF742-AC43-40D2-89F2-C61B848BF0E0}" presName="spaceRect" presStyleCnt="0"/>
      <dgm:spPr/>
    </dgm:pt>
    <dgm:pt modelId="{66E7A9E9-9AA4-4C1C-942E-EB74DF87204E}" type="pres">
      <dgm:prSet presAssocID="{71CEF742-AC43-40D2-89F2-C61B848BF0E0}" presName="textRect" presStyleLbl="revTx" presStyleIdx="2" presStyleCnt="5" custScaleX="113516" custLinFactNeighborY="-14982">
        <dgm:presLayoutVars>
          <dgm:chMax val="1"/>
          <dgm:chPref val="1"/>
        </dgm:presLayoutVars>
      </dgm:prSet>
      <dgm:spPr/>
    </dgm:pt>
    <dgm:pt modelId="{14967F7C-C31A-4446-97AC-74A8249E4059}" type="pres">
      <dgm:prSet presAssocID="{CE3293CB-129D-4824-9B1B-65F2295EA3FD}" presName="sibTrans" presStyleCnt="0"/>
      <dgm:spPr/>
    </dgm:pt>
    <dgm:pt modelId="{D520F8F1-F5D1-4535-80D0-7B76D26DA697}" type="pres">
      <dgm:prSet presAssocID="{5DA19801-69BF-4F3A-9C59-DCDE78EFB2B9}" presName="compNode" presStyleCnt="0"/>
      <dgm:spPr/>
    </dgm:pt>
    <dgm:pt modelId="{53A8AC73-ABE0-48E1-8D50-FD7DCDBDC1AB}" type="pres">
      <dgm:prSet presAssocID="{5DA19801-69BF-4F3A-9C59-DCDE78EFB2B9}" presName="iconBgRect" presStyleLbl="bgShp" presStyleIdx="3" presStyleCnt="5"/>
      <dgm:spPr/>
    </dgm:pt>
    <dgm:pt modelId="{EB68E43A-41FA-4C43-88A1-110641AC1252}" type="pres">
      <dgm:prSet presAssocID="{5DA19801-69BF-4F3A-9C59-DCDE78EFB2B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20F87796-60FF-420D-8912-BD0E71E0DACA}" type="pres">
      <dgm:prSet presAssocID="{5DA19801-69BF-4F3A-9C59-DCDE78EFB2B9}" presName="spaceRect" presStyleCnt="0"/>
      <dgm:spPr/>
    </dgm:pt>
    <dgm:pt modelId="{10B6920E-B02B-4137-BFFB-EBE3BECCBF38}" type="pres">
      <dgm:prSet presAssocID="{5DA19801-69BF-4F3A-9C59-DCDE78EFB2B9}" presName="textRect" presStyleLbl="revTx" presStyleIdx="3" presStyleCnt="5" custLinFactNeighborY="-8172">
        <dgm:presLayoutVars>
          <dgm:chMax val="1"/>
          <dgm:chPref val="1"/>
        </dgm:presLayoutVars>
      </dgm:prSet>
      <dgm:spPr/>
    </dgm:pt>
    <dgm:pt modelId="{1F729E5B-3589-4D1A-9612-0D3A5DA81870}" type="pres">
      <dgm:prSet presAssocID="{6B7F6293-BC28-4128-91DB-AC4D6C4AFF83}" presName="sibTrans" presStyleCnt="0"/>
      <dgm:spPr/>
    </dgm:pt>
    <dgm:pt modelId="{E9B45137-7024-4C32-9C97-FAF12111B04A}" type="pres">
      <dgm:prSet presAssocID="{F998D0C5-26CF-DB4F-8176-CB54729D056D}" presName="compNode" presStyleCnt="0"/>
      <dgm:spPr/>
    </dgm:pt>
    <dgm:pt modelId="{CE25C43E-1959-42DD-9C6C-E940BE7BB0A3}" type="pres">
      <dgm:prSet presAssocID="{F998D0C5-26CF-DB4F-8176-CB54729D056D}" presName="iconBgRect" presStyleLbl="bgShp" presStyleIdx="4" presStyleCnt="5"/>
      <dgm:spPr/>
    </dgm:pt>
    <dgm:pt modelId="{ADED919C-F7F3-408E-86F3-03F36DF1AA03}" type="pres">
      <dgm:prSet presAssocID="{F998D0C5-26CF-DB4F-8176-CB54729D056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atabase"/>
        </a:ext>
      </dgm:extLst>
    </dgm:pt>
    <dgm:pt modelId="{CF27A6A3-F128-4416-A9FA-0BDC10CE7669}" type="pres">
      <dgm:prSet presAssocID="{F998D0C5-26CF-DB4F-8176-CB54729D056D}" presName="spaceRect" presStyleCnt="0"/>
      <dgm:spPr/>
    </dgm:pt>
    <dgm:pt modelId="{1EC0B87A-E4A3-4C2B-9A9A-A84BDAEC4AAC}" type="pres">
      <dgm:prSet presAssocID="{F998D0C5-26CF-DB4F-8176-CB54729D056D}" presName="textRect" presStyleLbl="revTx" presStyleIdx="4" presStyleCnt="5" custLinFactNeighborX="1430" custLinFactNeighborY="-8172">
        <dgm:presLayoutVars>
          <dgm:chMax val="1"/>
          <dgm:chPref val="1"/>
        </dgm:presLayoutVars>
      </dgm:prSet>
      <dgm:spPr/>
    </dgm:pt>
  </dgm:ptLst>
  <dgm:cxnLst>
    <dgm:cxn modelId="{0A74C23F-C6A1-D64F-A754-EA30486A0CE2}" type="presOf" srcId="{CCEC124E-0DA6-43FB-8A03-C4B6EE791B08}" destId="{BB35C1BA-4CF6-4B4C-BC0C-51C82AA89FAA}" srcOrd="0" destOrd="0" presId="urn:microsoft.com/office/officeart/2018/5/layout/IconCircleLabelList"/>
    <dgm:cxn modelId="{0F49F43F-0BC6-40A0-95EE-91618A0676E4}" srcId="{CCEC124E-0DA6-43FB-8A03-C4B6EE791B08}" destId="{5DA19801-69BF-4F3A-9C59-DCDE78EFB2B9}" srcOrd="3" destOrd="0" parTransId="{0282500F-E31B-4D25-8D00-B6A2D4AA3A71}" sibTransId="{6B7F6293-BC28-4128-91DB-AC4D6C4AFF83}"/>
    <dgm:cxn modelId="{FD6D5856-32A8-BE4B-9BEF-5C89680E94F9}" type="presOf" srcId="{5DA19801-69BF-4F3A-9C59-DCDE78EFB2B9}" destId="{10B6920E-B02B-4137-BFFB-EBE3BECCBF38}" srcOrd="0" destOrd="0" presId="urn:microsoft.com/office/officeart/2018/5/layout/IconCircleLabelList"/>
    <dgm:cxn modelId="{E62B976E-B105-5B4B-82FA-07D1D48E28C9}" type="presOf" srcId="{71CEF742-AC43-40D2-89F2-C61B848BF0E0}" destId="{66E7A9E9-9AA4-4C1C-942E-EB74DF87204E}" srcOrd="0" destOrd="0" presId="urn:microsoft.com/office/officeart/2018/5/layout/IconCircleLabelList"/>
    <dgm:cxn modelId="{A1B21F92-499D-4883-9EB5-65A95382B78F}" srcId="{CCEC124E-0DA6-43FB-8A03-C4B6EE791B08}" destId="{71CEF742-AC43-40D2-89F2-C61B848BF0E0}" srcOrd="2" destOrd="0" parTransId="{B02A0D1D-BFB3-40C4-8359-973E12E73D77}" sibTransId="{CE3293CB-129D-4824-9B1B-65F2295EA3FD}"/>
    <dgm:cxn modelId="{2A3E1D9A-CE52-F741-BA4F-AA43BE851F0A}" srcId="{CCEC124E-0DA6-43FB-8A03-C4B6EE791B08}" destId="{F998D0C5-26CF-DB4F-8176-CB54729D056D}" srcOrd="4" destOrd="0" parTransId="{4988961E-939B-C741-A407-4737B6FED07F}" sibTransId="{CBC8CB05-563F-4A45-A5B1-7041A09E5E6A}"/>
    <dgm:cxn modelId="{89F036A8-6E1D-1346-A8CA-5ABB1F49B341}" type="presOf" srcId="{F998D0C5-26CF-DB4F-8176-CB54729D056D}" destId="{1EC0B87A-E4A3-4C2B-9A9A-A84BDAEC4AAC}" srcOrd="0" destOrd="0" presId="urn:microsoft.com/office/officeart/2018/5/layout/IconCircleLabelList"/>
    <dgm:cxn modelId="{8CFFE4AA-4516-0946-8863-3F5DEA72466F}" type="presOf" srcId="{4A2C6795-4617-45BF-8391-9801472C2CCB}" destId="{4948C288-AB99-403A-95A6-A4A7BC84E5CE}" srcOrd="0" destOrd="0" presId="urn:microsoft.com/office/officeart/2018/5/layout/IconCircleLabelList"/>
    <dgm:cxn modelId="{7EAAC2CD-900E-4C90-BCCF-34FD8B31EA21}" srcId="{CCEC124E-0DA6-43FB-8A03-C4B6EE791B08}" destId="{E775321E-3AB5-4F47-A6A2-3609D6F0B96B}" srcOrd="0" destOrd="0" parTransId="{B47E10A6-1D1F-4883-A2AF-C7E3375D7295}" sibTransId="{4BE7AD71-B807-45BC-B30E-A2D3F508DEE2}"/>
    <dgm:cxn modelId="{6BDD59F3-40DD-9D44-A85E-B38930A19FC6}" type="presOf" srcId="{E775321E-3AB5-4F47-A6A2-3609D6F0B96B}" destId="{B8CDFCBE-A777-49A2-851F-DA3FFD4E173B}" srcOrd="0" destOrd="0" presId="urn:microsoft.com/office/officeart/2018/5/layout/IconCircleLabelList"/>
    <dgm:cxn modelId="{D04C17F6-5DF3-42E9-9815-B9893006E21A}" srcId="{CCEC124E-0DA6-43FB-8A03-C4B6EE791B08}" destId="{4A2C6795-4617-45BF-8391-9801472C2CCB}" srcOrd="1" destOrd="0" parTransId="{72D4E634-3813-439E-BB79-E966E11F047F}" sibTransId="{76FE8802-159C-4EEA-A203-87340FE167C2}"/>
    <dgm:cxn modelId="{6DACC920-47F4-224A-A209-BBB24DE76A36}" type="presParOf" srcId="{BB35C1BA-4CF6-4B4C-BC0C-51C82AA89FAA}" destId="{D0CD615B-79C3-440D-9728-5599EC9FFB1B}" srcOrd="0" destOrd="0" presId="urn:microsoft.com/office/officeart/2018/5/layout/IconCircleLabelList"/>
    <dgm:cxn modelId="{29EC7668-D0FC-D142-B366-E8102B064C62}" type="presParOf" srcId="{D0CD615B-79C3-440D-9728-5599EC9FFB1B}" destId="{1D8603EF-C5EB-4663-94A9-94D0C1088148}" srcOrd="0" destOrd="0" presId="urn:microsoft.com/office/officeart/2018/5/layout/IconCircleLabelList"/>
    <dgm:cxn modelId="{75ABBBEA-87BE-6441-9B5C-5D26A626196A}" type="presParOf" srcId="{D0CD615B-79C3-440D-9728-5599EC9FFB1B}" destId="{DD386D0C-5A2F-44AA-81FC-A8385F986213}" srcOrd="1" destOrd="0" presId="urn:microsoft.com/office/officeart/2018/5/layout/IconCircleLabelList"/>
    <dgm:cxn modelId="{5014A21C-A76B-6343-82D5-F32B2D5C1BA1}" type="presParOf" srcId="{D0CD615B-79C3-440D-9728-5599EC9FFB1B}" destId="{A4D56CE6-DB76-4E1F-B9B3-2E474418BD38}" srcOrd="2" destOrd="0" presId="urn:microsoft.com/office/officeart/2018/5/layout/IconCircleLabelList"/>
    <dgm:cxn modelId="{9519B8A9-A4C5-634C-8F34-BC1A24ACB029}" type="presParOf" srcId="{D0CD615B-79C3-440D-9728-5599EC9FFB1B}" destId="{B8CDFCBE-A777-49A2-851F-DA3FFD4E173B}" srcOrd="3" destOrd="0" presId="urn:microsoft.com/office/officeart/2018/5/layout/IconCircleLabelList"/>
    <dgm:cxn modelId="{2235A6CA-4F51-D146-87F1-90660AF222FA}" type="presParOf" srcId="{BB35C1BA-4CF6-4B4C-BC0C-51C82AA89FAA}" destId="{047D7BE0-BB23-4F4F-9FC9-3AEB32B3BDDA}" srcOrd="1" destOrd="0" presId="urn:microsoft.com/office/officeart/2018/5/layout/IconCircleLabelList"/>
    <dgm:cxn modelId="{747F6902-86F5-1E4E-9711-0A9466A2F594}" type="presParOf" srcId="{BB35C1BA-4CF6-4B4C-BC0C-51C82AA89FAA}" destId="{E7EFF5A2-EAD3-4667-84E6-B700AB4CD8E5}" srcOrd="2" destOrd="0" presId="urn:microsoft.com/office/officeart/2018/5/layout/IconCircleLabelList"/>
    <dgm:cxn modelId="{1BE6378A-B51B-CC4F-99CB-21F2FBC55D4C}" type="presParOf" srcId="{E7EFF5A2-EAD3-4667-84E6-B700AB4CD8E5}" destId="{259B2378-7AC2-4480-9F34-D3AE9EC6469D}" srcOrd="0" destOrd="0" presId="urn:microsoft.com/office/officeart/2018/5/layout/IconCircleLabelList"/>
    <dgm:cxn modelId="{662AD8D3-24C9-B34C-A9F6-302FE98C3EF2}" type="presParOf" srcId="{E7EFF5A2-EAD3-4667-84E6-B700AB4CD8E5}" destId="{BD88B93D-71FE-416A-BE4A-FAF959096B78}" srcOrd="1" destOrd="0" presId="urn:microsoft.com/office/officeart/2018/5/layout/IconCircleLabelList"/>
    <dgm:cxn modelId="{6A379ACE-D4FC-704D-83DC-01E35CE30815}" type="presParOf" srcId="{E7EFF5A2-EAD3-4667-84E6-B700AB4CD8E5}" destId="{B95B2771-A83A-4C0A-9BB8-80E7F6535273}" srcOrd="2" destOrd="0" presId="urn:microsoft.com/office/officeart/2018/5/layout/IconCircleLabelList"/>
    <dgm:cxn modelId="{345BF9B6-8F41-BE4F-B500-7254F9E1A6E1}" type="presParOf" srcId="{E7EFF5A2-EAD3-4667-84E6-B700AB4CD8E5}" destId="{4948C288-AB99-403A-95A6-A4A7BC84E5CE}" srcOrd="3" destOrd="0" presId="urn:microsoft.com/office/officeart/2018/5/layout/IconCircleLabelList"/>
    <dgm:cxn modelId="{CF8F6CF6-7646-8844-A4D5-CDDA670799AC}" type="presParOf" srcId="{BB35C1BA-4CF6-4B4C-BC0C-51C82AA89FAA}" destId="{1FEED85B-043B-4519-955C-BA1F1DD40054}" srcOrd="3" destOrd="0" presId="urn:microsoft.com/office/officeart/2018/5/layout/IconCircleLabelList"/>
    <dgm:cxn modelId="{28D7C675-C6D5-B14C-A498-643E9153FA34}" type="presParOf" srcId="{BB35C1BA-4CF6-4B4C-BC0C-51C82AA89FAA}" destId="{3C7EB27E-A174-4564-B8A6-993136D0B772}" srcOrd="4" destOrd="0" presId="urn:microsoft.com/office/officeart/2018/5/layout/IconCircleLabelList"/>
    <dgm:cxn modelId="{FDFE98AD-6E3C-BD42-BC72-B6E0332C5992}" type="presParOf" srcId="{3C7EB27E-A174-4564-B8A6-993136D0B772}" destId="{FA0D9E34-BD12-4DCF-82E0-DF6E8CA71F30}" srcOrd="0" destOrd="0" presId="urn:microsoft.com/office/officeart/2018/5/layout/IconCircleLabelList"/>
    <dgm:cxn modelId="{6827F1BE-D52A-7040-9DB2-7F8B44AF8E34}" type="presParOf" srcId="{3C7EB27E-A174-4564-B8A6-993136D0B772}" destId="{8E903A80-B9CF-4A23-B5B8-F24EC8552CB3}" srcOrd="1" destOrd="0" presId="urn:microsoft.com/office/officeart/2018/5/layout/IconCircleLabelList"/>
    <dgm:cxn modelId="{95792636-7198-8F4B-9765-2C62F3D7E3AB}" type="presParOf" srcId="{3C7EB27E-A174-4564-B8A6-993136D0B772}" destId="{2AE9B805-35C1-40E8-AF80-BD83FF17DA07}" srcOrd="2" destOrd="0" presId="urn:microsoft.com/office/officeart/2018/5/layout/IconCircleLabelList"/>
    <dgm:cxn modelId="{83555AF5-1461-D24E-9853-33617A6AB071}" type="presParOf" srcId="{3C7EB27E-A174-4564-B8A6-993136D0B772}" destId="{66E7A9E9-9AA4-4C1C-942E-EB74DF87204E}" srcOrd="3" destOrd="0" presId="urn:microsoft.com/office/officeart/2018/5/layout/IconCircleLabelList"/>
    <dgm:cxn modelId="{BB356880-9E94-2F46-8FA6-28CBF1F03EB6}" type="presParOf" srcId="{BB35C1BA-4CF6-4B4C-BC0C-51C82AA89FAA}" destId="{14967F7C-C31A-4446-97AC-74A8249E4059}" srcOrd="5" destOrd="0" presId="urn:microsoft.com/office/officeart/2018/5/layout/IconCircleLabelList"/>
    <dgm:cxn modelId="{C99F4D86-76BF-CD48-8CEC-D946360B2F20}" type="presParOf" srcId="{BB35C1BA-4CF6-4B4C-BC0C-51C82AA89FAA}" destId="{D520F8F1-F5D1-4535-80D0-7B76D26DA697}" srcOrd="6" destOrd="0" presId="urn:microsoft.com/office/officeart/2018/5/layout/IconCircleLabelList"/>
    <dgm:cxn modelId="{4D40C988-80C6-8B41-9BA4-F9B285841B57}" type="presParOf" srcId="{D520F8F1-F5D1-4535-80D0-7B76D26DA697}" destId="{53A8AC73-ABE0-48E1-8D50-FD7DCDBDC1AB}" srcOrd="0" destOrd="0" presId="urn:microsoft.com/office/officeart/2018/5/layout/IconCircleLabelList"/>
    <dgm:cxn modelId="{50A8780E-0C9E-484D-A189-2FFD3C6CD28A}" type="presParOf" srcId="{D520F8F1-F5D1-4535-80D0-7B76D26DA697}" destId="{EB68E43A-41FA-4C43-88A1-110641AC1252}" srcOrd="1" destOrd="0" presId="urn:microsoft.com/office/officeart/2018/5/layout/IconCircleLabelList"/>
    <dgm:cxn modelId="{834A7C9E-E00D-0440-AE53-2E402C1C0BEE}" type="presParOf" srcId="{D520F8F1-F5D1-4535-80D0-7B76D26DA697}" destId="{20F87796-60FF-420D-8912-BD0E71E0DACA}" srcOrd="2" destOrd="0" presId="urn:microsoft.com/office/officeart/2018/5/layout/IconCircleLabelList"/>
    <dgm:cxn modelId="{C7E822C1-014B-F746-B3A9-27C740906051}" type="presParOf" srcId="{D520F8F1-F5D1-4535-80D0-7B76D26DA697}" destId="{10B6920E-B02B-4137-BFFB-EBE3BECCBF38}" srcOrd="3" destOrd="0" presId="urn:microsoft.com/office/officeart/2018/5/layout/IconCircleLabelList"/>
    <dgm:cxn modelId="{A45ED1C5-B01A-F64C-9F38-3685C100A42D}" type="presParOf" srcId="{BB35C1BA-4CF6-4B4C-BC0C-51C82AA89FAA}" destId="{1F729E5B-3589-4D1A-9612-0D3A5DA81870}" srcOrd="7" destOrd="0" presId="urn:microsoft.com/office/officeart/2018/5/layout/IconCircleLabelList"/>
    <dgm:cxn modelId="{DD384DCA-DA57-8140-8AB5-D9030F05D00A}" type="presParOf" srcId="{BB35C1BA-4CF6-4B4C-BC0C-51C82AA89FAA}" destId="{E9B45137-7024-4C32-9C97-FAF12111B04A}" srcOrd="8" destOrd="0" presId="urn:microsoft.com/office/officeart/2018/5/layout/IconCircleLabelList"/>
    <dgm:cxn modelId="{90AD3B42-5055-F541-A919-9DC0257B9574}" type="presParOf" srcId="{E9B45137-7024-4C32-9C97-FAF12111B04A}" destId="{CE25C43E-1959-42DD-9C6C-E940BE7BB0A3}" srcOrd="0" destOrd="0" presId="urn:microsoft.com/office/officeart/2018/5/layout/IconCircleLabelList"/>
    <dgm:cxn modelId="{FE7B5927-1117-8444-BB58-4EBA16B2B59A}" type="presParOf" srcId="{E9B45137-7024-4C32-9C97-FAF12111B04A}" destId="{ADED919C-F7F3-408E-86F3-03F36DF1AA03}" srcOrd="1" destOrd="0" presId="urn:microsoft.com/office/officeart/2018/5/layout/IconCircleLabelList"/>
    <dgm:cxn modelId="{E1BD6955-2569-844E-8DF3-0BF6007CBBF0}" type="presParOf" srcId="{E9B45137-7024-4C32-9C97-FAF12111B04A}" destId="{CF27A6A3-F128-4416-A9FA-0BDC10CE7669}" srcOrd="2" destOrd="0" presId="urn:microsoft.com/office/officeart/2018/5/layout/IconCircleLabelList"/>
    <dgm:cxn modelId="{3B10AE1B-6AB9-5C42-BF80-456922DD2A5D}" type="presParOf" srcId="{E9B45137-7024-4C32-9C97-FAF12111B04A}" destId="{1EC0B87A-E4A3-4C2B-9A9A-A84BDAEC4AA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FF25A-D14A-894B-9C1D-34A02E78C5FF}">
      <dsp:nvSpPr>
        <dsp:cNvPr id="0" name=""/>
        <dsp:cNvSpPr/>
      </dsp:nvSpPr>
      <dsp:spPr>
        <a:xfrm>
          <a:off x="0" y="28116"/>
          <a:ext cx="6513603" cy="1112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Unstainable spending</a:t>
          </a:r>
          <a:endParaRPr lang="en-US" sz="2800" kern="1200"/>
        </a:p>
      </dsp:txBody>
      <dsp:txXfrm>
        <a:off x="54298" y="82414"/>
        <a:ext cx="6405007" cy="1003708"/>
      </dsp:txXfrm>
    </dsp:sp>
    <dsp:sp modelId="{CFB32040-293C-C640-833D-687C5B1531FA}">
      <dsp:nvSpPr>
        <dsp:cNvPr id="0" name=""/>
        <dsp:cNvSpPr/>
      </dsp:nvSpPr>
      <dsp:spPr>
        <a:xfrm>
          <a:off x="0" y="1140420"/>
          <a:ext cx="6513603"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FFFF00"/>
              </a:solidFill>
            </a:rPr>
            <a:t>CMS reports that heath care spending accounted for 17.9%  of the GDP in 2016 and projected to rise to 19.7% by 2026</a:t>
          </a:r>
        </a:p>
      </dsp:txBody>
      <dsp:txXfrm>
        <a:off x="0" y="1140420"/>
        <a:ext cx="6513603" cy="1014300"/>
      </dsp:txXfrm>
    </dsp:sp>
    <dsp:sp modelId="{E7715BC1-A795-1C49-A52B-F60D1474C0E4}">
      <dsp:nvSpPr>
        <dsp:cNvPr id="0" name=""/>
        <dsp:cNvSpPr/>
      </dsp:nvSpPr>
      <dsp:spPr>
        <a:xfrm>
          <a:off x="0" y="2154720"/>
          <a:ext cx="6513603" cy="111230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Deaths due to incomplete patient histories</a:t>
          </a:r>
          <a:endParaRPr lang="en-US" sz="2800" kern="1200"/>
        </a:p>
      </dsp:txBody>
      <dsp:txXfrm>
        <a:off x="54298" y="2209018"/>
        <a:ext cx="6405007" cy="1003708"/>
      </dsp:txXfrm>
    </dsp:sp>
    <dsp:sp modelId="{ABC8A2FF-C7E1-0649-9F63-3A1BB04E26A2}">
      <dsp:nvSpPr>
        <dsp:cNvPr id="0" name=""/>
        <dsp:cNvSpPr/>
      </dsp:nvSpPr>
      <dsp:spPr>
        <a:xfrm>
          <a:off x="0" y="3267025"/>
          <a:ext cx="6513603"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FFFF00"/>
              </a:solidFill>
            </a:rPr>
            <a:t>Greater than 250,000 deaths per year are due to medical error, this makes it the third leading cause of death</a:t>
          </a:r>
        </a:p>
      </dsp:txBody>
      <dsp:txXfrm>
        <a:off x="0" y="3267025"/>
        <a:ext cx="6513603" cy="1014300"/>
      </dsp:txXfrm>
    </dsp:sp>
    <dsp:sp modelId="{1B018F82-A01F-A843-8B24-9F44C4AB679F}">
      <dsp:nvSpPr>
        <dsp:cNvPr id="0" name=""/>
        <dsp:cNvSpPr/>
      </dsp:nvSpPr>
      <dsp:spPr>
        <a:xfrm>
          <a:off x="0" y="4281325"/>
          <a:ext cx="6513603" cy="11123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Health information controlled by small number of vendors.</a:t>
          </a:r>
          <a:endParaRPr lang="en-US" sz="2800" kern="1200"/>
        </a:p>
      </dsp:txBody>
      <dsp:txXfrm>
        <a:off x="54298" y="4335623"/>
        <a:ext cx="6405007" cy="1003708"/>
      </dsp:txXfrm>
    </dsp:sp>
    <dsp:sp modelId="{5BCFF497-0A4F-924C-BF0D-D57E53497254}">
      <dsp:nvSpPr>
        <dsp:cNvPr id="0" name=""/>
        <dsp:cNvSpPr/>
      </dsp:nvSpPr>
      <dsp:spPr>
        <a:xfrm>
          <a:off x="0" y="5393629"/>
          <a:ext cx="6513603"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FFFF00"/>
              </a:solidFill>
            </a:rPr>
            <a:t>EPIC- 51% of population’s health information</a:t>
          </a:r>
        </a:p>
      </dsp:txBody>
      <dsp:txXfrm>
        <a:off x="0" y="5393629"/>
        <a:ext cx="6513603"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03EF-C5EB-4663-94A9-94D0C1088148}">
      <dsp:nvSpPr>
        <dsp:cNvPr id="0" name=""/>
        <dsp:cNvSpPr/>
      </dsp:nvSpPr>
      <dsp:spPr>
        <a:xfrm>
          <a:off x="1053029" y="1542"/>
          <a:ext cx="951099" cy="9510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86D0C-5A2F-44AA-81FC-A8385F986213}">
      <dsp:nvSpPr>
        <dsp:cNvPr id="0" name=""/>
        <dsp:cNvSpPr/>
      </dsp:nvSpPr>
      <dsp:spPr>
        <a:xfrm>
          <a:off x="1255722" y="204235"/>
          <a:ext cx="545712" cy="545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DFCBE-A777-49A2-851F-DA3FFD4E173B}">
      <dsp:nvSpPr>
        <dsp:cNvPr id="0" name=""/>
        <dsp:cNvSpPr/>
      </dsp:nvSpPr>
      <dsp:spPr>
        <a:xfrm>
          <a:off x="748989" y="1181992"/>
          <a:ext cx="1559179" cy="81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rgbClr val="FFFF00"/>
              </a:solidFill>
            </a:rPr>
            <a:t>HIPAA</a:t>
          </a:r>
        </a:p>
      </dsp:txBody>
      <dsp:txXfrm>
        <a:off x="748989" y="1181992"/>
        <a:ext cx="1559179" cy="818569"/>
      </dsp:txXfrm>
    </dsp:sp>
    <dsp:sp modelId="{259B2378-7AC2-4480-9F34-D3AE9EC6469D}">
      <dsp:nvSpPr>
        <dsp:cNvPr id="0" name=""/>
        <dsp:cNvSpPr/>
      </dsp:nvSpPr>
      <dsp:spPr>
        <a:xfrm>
          <a:off x="3076680" y="1542"/>
          <a:ext cx="951099" cy="9510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8B93D-71FE-416A-BE4A-FAF959096B78}">
      <dsp:nvSpPr>
        <dsp:cNvPr id="0" name=""/>
        <dsp:cNvSpPr/>
      </dsp:nvSpPr>
      <dsp:spPr>
        <a:xfrm>
          <a:off x="3279374" y="204235"/>
          <a:ext cx="545712" cy="545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48C288-AB99-403A-95A6-A4A7BC84E5CE}">
      <dsp:nvSpPr>
        <dsp:cNvPr id="0" name=""/>
        <dsp:cNvSpPr/>
      </dsp:nvSpPr>
      <dsp:spPr>
        <a:xfrm>
          <a:off x="2581025" y="1159694"/>
          <a:ext cx="1942410" cy="81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rgbClr val="FFFF00"/>
              </a:solidFill>
            </a:rPr>
            <a:t>Adherence to Smart on FHIR is required</a:t>
          </a:r>
        </a:p>
      </dsp:txBody>
      <dsp:txXfrm>
        <a:off x="2581025" y="1159694"/>
        <a:ext cx="1942410" cy="818569"/>
      </dsp:txXfrm>
    </dsp:sp>
    <dsp:sp modelId="{FA0D9E34-BD12-4DCF-82E0-DF6E8CA71F30}">
      <dsp:nvSpPr>
        <dsp:cNvPr id="0" name=""/>
        <dsp:cNvSpPr/>
      </dsp:nvSpPr>
      <dsp:spPr>
        <a:xfrm>
          <a:off x="5205701" y="1542"/>
          <a:ext cx="951099" cy="9510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03A80-B9CF-4A23-B5B8-F24EC8552CB3}">
      <dsp:nvSpPr>
        <dsp:cNvPr id="0" name=""/>
        <dsp:cNvSpPr/>
      </dsp:nvSpPr>
      <dsp:spPr>
        <a:xfrm>
          <a:off x="5408395" y="204235"/>
          <a:ext cx="545712" cy="5457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7A9E9-9AA4-4C1C-942E-EB74DF87204E}">
      <dsp:nvSpPr>
        <dsp:cNvPr id="0" name=""/>
        <dsp:cNvSpPr/>
      </dsp:nvSpPr>
      <dsp:spPr>
        <a:xfrm>
          <a:off x="4796292" y="1126248"/>
          <a:ext cx="1769918" cy="81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rgbClr val="FFFF00"/>
              </a:solidFill>
            </a:rPr>
            <a:t>No way to narrow files to specialty</a:t>
          </a:r>
        </a:p>
      </dsp:txBody>
      <dsp:txXfrm>
        <a:off x="4796292" y="1126248"/>
        <a:ext cx="1769918" cy="818569"/>
      </dsp:txXfrm>
    </dsp:sp>
    <dsp:sp modelId="{53A8AC73-ABE0-48E1-8D50-FD7DCDBDC1AB}">
      <dsp:nvSpPr>
        <dsp:cNvPr id="0" name=""/>
        <dsp:cNvSpPr/>
      </dsp:nvSpPr>
      <dsp:spPr>
        <a:xfrm>
          <a:off x="2266032" y="2457250"/>
          <a:ext cx="951099" cy="9510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8E43A-41FA-4C43-88A1-110641AC1252}">
      <dsp:nvSpPr>
        <dsp:cNvPr id="0" name=""/>
        <dsp:cNvSpPr/>
      </dsp:nvSpPr>
      <dsp:spPr>
        <a:xfrm>
          <a:off x="2468725" y="2659943"/>
          <a:ext cx="545712" cy="5457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6920E-B02B-4137-BFFB-EBE3BECCBF38}">
      <dsp:nvSpPr>
        <dsp:cNvPr id="0" name=""/>
        <dsp:cNvSpPr/>
      </dsp:nvSpPr>
      <dsp:spPr>
        <a:xfrm>
          <a:off x="1961992" y="3637700"/>
          <a:ext cx="1559179" cy="81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rgbClr val="FFFF00"/>
              </a:solidFill>
            </a:rPr>
            <a:t>Scalability</a:t>
          </a:r>
        </a:p>
      </dsp:txBody>
      <dsp:txXfrm>
        <a:off x="1961992" y="3637700"/>
        <a:ext cx="1559179" cy="818569"/>
      </dsp:txXfrm>
    </dsp:sp>
    <dsp:sp modelId="{CE25C43E-1959-42DD-9C6C-E940BE7BB0A3}">
      <dsp:nvSpPr>
        <dsp:cNvPr id="0" name=""/>
        <dsp:cNvSpPr/>
      </dsp:nvSpPr>
      <dsp:spPr>
        <a:xfrm>
          <a:off x="4098068" y="2457250"/>
          <a:ext cx="951099" cy="95109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D919C-F7F3-408E-86F3-03F36DF1AA03}">
      <dsp:nvSpPr>
        <dsp:cNvPr id="0" name=""/>
        <dsp:cNvSpPr/>
      </dsp:nvSpPr>
      <dsp:spPr>
        <a:xfrm>
          <a:off x="4300761" y="2659943"/>
          <a:ext cx="545712" cy="5457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0B87A-E4A3-4C2B-9A9A-A84BDAEC4AAC}">
      <dsp:nvSpPr>
        <dsp:cNvPr id="0" name=""/>
        <dsp:cNvSpPr/>
      </dsp:nvSpPr>
      <dsp:spPr>
        <a:xfrm>
          <a:off x="3816324" y="3637700"/>
          <a:ext cx="1559179" cy="81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rgbClr val="FFFF00"/>
              </a:solidFill>
            </a:rPr>
            <a:t>File integration into EMR</a:t>
          </a:r>
        </a:p>
      </dsp:txBody>
      <dsp:txXfrm>
        <a:off x="3816324" y="3637700"/>
        <a:ext cx="1559179" cy="8185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B07C-51A6-9442-81E1-6D0D95B67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2AD13B-030E-7943-B9A5-6FC2809A6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EBC23A-03BC-3846-87BC-9937FAF91C0F}"/>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5" name="Footer Placeholder 4">
            <a:extLst>
              <a:ext uri="{FF2B5EF4-FFF2-40B4-BE49-F238E27FC236}">
                <a16:creationId xmlns:a16="http://schemas.microsoft.com/office/drawing/2014/main" id="{E1E7A8BF-75D9-EE4F-909C-4FD65D367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E4F0D-AAAD-6D4C-B6D0-4B7AE6ACBF54}"/>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299981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D5F7-746C-D249-92F2-A27C86665B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8285BE-220E-C440-831C-88E3D4718A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7F88F-9778-6C47-A9B8-C9F8E3A3AC86}"/>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5" name="Footer Placeholder 4">
            <a:extLst>
              <a:ext uri="{FF2B5EF4-FFF2-40B4-BE49-F238E27FC236}">
                <a16:creationId xmlns:a16="http://schemas.microsoft.com/office/drawing/2014/main" id="{6C52619D-F614-B84F-95E7-807746388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B1F2D-7FD6-3B4B-83CE-7FFCCF2BB2F4}"/>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116966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3E24C-9E0A-7A42-9A75-53EA6E5E82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93E5F6-2342-0B46-B3CD-E63994F24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CD53E-8F86-CC4E-9C82-12B790FCD2EA}"/>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5" name="Footer Placeholder 4">
            <a:extLst>
              <a:ext uri="{FF2B5EF4-FFF2-40B4-BE49-F238E27FC236}">
                <a16:creationId xmlns:a16="http://schemas.microsoft.com/office/drawing/2014/main" id="{1C24382C-5A05-FC47-8931-2D9A59892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44DE0-153C-2041-A787-6461C14EEA40}"/>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354528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1E8E-E8F1-3546-877C-AB40D2D44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EA262-C1CA-E14E-BCEE-7064F0F9E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EDA3D-090C-004D-A5BD-B166C4B9B074}"/>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5" name="Footer Placeholder 4">
            <a:extLst>
              <a:ext uri="{FF2B5EF4-FFF2-40B4-BE49-F238E27FC236}">
                <a16:creationId xmlns:a16="http://schemas.microsoft.com/office/drawing/2014/main" id="{FA2D40DB-9758-0E44-BF1C-273BE908F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D996B-2552-024E-B267-BE456C3B42AE}"/>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78322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25E9-94B4-3940-92DB-A5BA5DD4E5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EE1A85-85D5-9E4F-BCEF-66EB3F552A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53EE2-F2CC-AA4E-A82C-544B6A4138F8}"/>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5" name="Footer Placeholder 4">
            <a:extLst>
              <a:ext uri="{FF2B5EF4-FFF2-40B4-BE49-F238E27FC236}">
                <a16:creationId xmlns:a16="http://schemas.microsoft.com/office/drawing/2014/main" id="{0A5BEBE2-65E4-1A4C-9489-D55DA539C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87BA6-D128-E448-BF23-182599E546D2}"/>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141130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761C-F68E-884E-81B6-52D46FDEF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65E2E-932C-E946-8320-7A300ED0C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441182-F8CF-9747-BE69-6CA1982C0D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27F6FB-4102-444A-BE0A-043A3E0252E6}"/>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6" name="Footer Placeholder 5">
            <a:extLst>
              <a:ext uri="{FF2B5EF4-FFF2-40B4-BE49-F238E27FC236}">
                <a16:creationId xmlns:a16="http://schemas.microsoft.com/office/drawing/2014/main" id="{E90B189A-F172-3646-9741-7F27C93BB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FB0C2-274D-D146-BC76-EF823E2D966F}"/>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207289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CF81-8BFD-194D-A5ED-1798F3729F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9539E3-89AC-BC46-A299-68C287215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BF4A35-5B72-6B4E-89FB-620D2C27B0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F6A630-443C-2C47-B6D0-32C8BA61A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21C4-0343-4243-86ED-02B0FCF877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7E2E70-59C6-8649-8BCB-870B258F327A}"/>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8" name="Footer Placeholder 7">
            <a:extLst>
              <a:ext uri="{FF2B5EF4-FFF2-40B4-BE49-F238E27FC236}">
                <a16:creationId xmlns:a16="http://schemas.microsoft.com/office/drawing/2014/main" id="{40C1DE37-73EE-C044-84F7-D6CCF3F676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5F73C-6FD9-4F43-8CCD-38CB861A62F5}"/>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38182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E924-97E7-D744-8773-2B8C58C112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FC1F56-1B3A-9044-A703-12612DACC1DF}"/>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4" name="Footer Placeholder 3">
            <a:extLst>
              <a:ext uri="{FF2B5EF4-FFF2-40B4-BE49-F238E27FC236}">
                <a16:creationId xmlns:a16="http://schemas.microsoft.com/office/drawing/2014/main" id="{CDF49324-D1AD-F149-BB8A-34B2B9D801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3C7F45-7A11-5647-9641-43CE2E9A0AA9}"/>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295893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2F6DF-3F43-4349-AB0C-92A3EC7EFE9E}"/>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3" name="Footer Placeholder 2">
            <a:extLst>
              <a:ext uri="{FF2B5EF4-FFF2-40B4-BE49-F238E27FC236}">
                <a16:creationId xmlns:a16="http://schemas.microsoft.com/office/drawing/2014/main" id="{7C990F56-9796-774C-8D66-A5316D524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D4C8CF-E6F3-AD49-ADEB-50BD2E64320B}"/>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408755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6133-7C51-1345-A584-5A215CD95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D77B6D-61E0-7A48-827C-661DE2A9A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E201F-D7DA-B54D-A573-7C6B9E66F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71FB9-2835-6340-8B7D-B0210A2C4E7F}"/>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6" name="Footer Placeholder 5">
            <a:extLst>
              <a:ext uri="{FF2B5EF4-FFF2-40B4-BE49-F238E27FC236}">
                <a16:creationId xmlns:a16="http://schemas.microsoft.com/office/drawing/2014/main" id="{C1278DE6-EECA-4146-85EA-C4D647E32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EAB15-832F-6743-86E8-8F617524022F}"/>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118170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5332-01AA-1442-87E1-45C12FC6A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C42E3D-B688-B042-BB68-77918A00C0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D4DB9-2767-1A4E-8E74-3F279760C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54706-5A62-A547-9B6D-7266B2193271}"/>
              </a:ext>
            </a:extLst>
          </p:cNvPr>
          <p:cNvSpPr>
            <a:spLocks noGrp="1"/>
          </p:cNvSpPr>
          <p:nvPr>
            <p:ph type="dt" sz="half" idx="10"/>
          </p:nvPr>
        </p:nvSpPr>
        <p:spPr/>
        <p:txBody>
          <a:bodyPr/>
          <a:lstStyle/>
          <a:p>
            <a:fld id="{AA3ACA4C-2FEB-554B-ACD5-C362D754F72F}" type="datetimeFigureOut">
              <a:rPr lang="en-US" smtClean="0"/>
              <a:t>11/30/19</a:t>
            </a:fld>
            <a:endParaRPr lang="en-US"/>
          </a:p>
        </p:txBody>
      </p:sp>
      <p:sp>
        <p:nvSpPr>
          <p:cNvPr id="6" name="Footer Placeholder 5">
            <a:extLst>
              <a:ext uri="{FF2B5EF4-FFF2-40B4-BE49-F238E27FC236}">
                <a16:creationId xmlns:a16="http://schemas.microsoft.com/office/drawing/2014/main" id="{7A4F9230-0999-8940-8799-2CCF584D45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8B9B7-E95E-774C-8C19-A217C6C1AE5C}"/>
              </a:ext>
            </a:extLst>
          </p:cNvPr>
          <p:cNvSpPr>
            <a:spLocks noGrp="1"/>
          </p:cNvSpPr>
          <p:nvPr>
            <p:ph type="sldNum" sz="quarter" idx="12"/>
          </p:nvPr>
        </p:nvSpPr>
        <p:spPr/>
        <p:txBody>
          <a:bodyPr/>
          <a:lstStyle/>
          <a:p>
            <a:fld id="{D224BA58-E830-264F-9152-028D2DA9DC78}" type="slidenum">
              <a:rPr lang="en-US" smtClean="0"/>
              <a:t>‹#›</a:t>
            </a:fld>
            <a:endParaRPr lang="en-US"/>
          </a:p>
        </p:txBody>
      </p:sp>
    </p:spTree>
    <p:extLst>
      <p:ext uri="{BB962C8B-B14F-4D97-AF65-F5344CB8AC3E}">
        <p14:creationId xmlns:p14="http://schemas.microsoft.com/office/powerpoint/2010/main" val="230033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5B097-C6FC-E042-BCDC-DA8E11E3E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B137B7-9798-094F-A48E-52CA91DDE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CE3C5-7D9A-854A-B51F-A2FCC3E7B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ACA4C-2FEB-554B-ACD5-C362D754F72F}" type="datetimeFigureOut">
              <a:rPr lang="en-US" smtClean="0"/>
              <a:t>11/30/19</a:t>
            </a:fld>
            <a:endParaRPr lang="en-US"/>
          </a:p>
        </p:txBody>
      </p:sp>
      <p:sp>
        <p:nvSpPr>
          <p:cNvPr id="5" name="Footer Placeholder 4">
            <a:extLst>
              <a:ext uri="{FF2B5EF4-FFF2-40B4-BE49-F238E27FC236}">
                <a16:creationId xmlns:a16="http://schemas.microsoft.com/office/drawing/2014/main" id="{C35B105B-979C-EB43-B57D-79EE0C5F0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30C1DA-E95C-234E-B64C-FC18AFDFA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4BA58-E830-264F-9152-028D2DA9DC78}" type="slidenum">
              <a:rPr lang="en-US" smtClean="0"/>
              <a:t>‹#›</a:t>
            </a:fld>
            <a:endParaRPr lang="en-US"/>
          </a:p>
        </p:txBody>
      </p:sp>
    </p:spTree>
    <p:extLst>
      <p:ext uri="{BB962C8B-B14F-4D97-AF65-F5344CB8AC3E}">
        <p14:creationId xmlns:p14="http://schemas.microsoft.com/office/powerpoint/2010/main" val="417844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wC9API8lEXE?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tiff"/><Relationship Id="rId13" Type="http://schemas.openxmlformats.org/officeDocument/2006/relationships/image" Target="../media/image18.tiff"/><Relationship Id="rId3" Type="http://schemas.openxmlformats.org/officeDocument/2006/relationships/image" Target="../media/image8.tiff"/><Relationship Id="rId7" Type="http://schemas.openxmlformats.org/officeDocument/2006/relationships/image" Target="../media/image12.tiff"/><Relationship Id="rId12" Type="http://schemas.openxmlformats.org/officeDocument/2006/relationships/image" Target="../media/image17.tiff"/><Relationship Id="rId17" Type="http://schemas.openxmlformats.org/officeDocument/2006/relationships/image" Target="../media/image22.tiff"/><Relationship Id="rId2" Type="http://schemas.openxmlformats.org/officeDocument/2006/relationships/image" Target="../media/image7.tiff"/><Relationship Id="rId16" Type="http://schemas.openxmlformats.org/officeDocument/2006/relationships/image" Target="../media/image21.tiff"/><Relationship Id="rId1" Type="http://schemas.openxmlformats.org/officeDocument/2006/relationships/slideLayout" Target="../slideLayouts/slideLayout7.xml"/><Relationship Id="rId6" Type="http://schemas.openxmlformats.org/officeDocument/2006/relationships/image" Target="../media/image11.tiff"/><Relationship Id="rId11" Type="http://schemas.openxmlformats.org/officeDocument/2006/relationships/image" Target="../media/image16.tiff"/><Relationship Id="rId5" Type="http://schemas.openxmlformats.org/officeDocument/2006/relationships/image" Target="../media/image10.tiff"/><Relationship Id="rId15" Type="http://schemas.openxmlformats.org/officeDocument/2006/relationships/image" Target="../media/image20.tiff"/><Relationship Id="rId10" Type="http://schemas.openxmlformats.org/officeDocument/2006/relationships/image" Target="../media/image15.tiff"/><Relationship Id="rId4" Type="http://schemas.openxmlformats.org/officeDocument/2006/relationships/image" Target="../media/image9.tiff"/><Relationship Id="rId9" Type="http://schemas.openxmlformats.org/officeDocument/2006/relationships/image" Target="../media/image14.tiff"/><Relationship Id="rId14" Type="http://schemas.openxmlformats.org/officeDocument/2006/relationships/image" Target="../media/image19.tiff"/></Relationships>
</file>

<file path=ppt/slides/_rels/slide8.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image" Target="../media/image23.tiff"/><Relationship Id="rId1" Type="http://schemas.openxmlformats.org/officeDocument/2006/relationships/slideLayout" Target="../slideLayouts/slideLayout7.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s>
</file>

<file path=ppt/slides/_rels/slide9.xml.rels><?xml version="1.0" encoding="UTF-8" standalone="yes"?>
<Relationships xmlns="http://schemas.openxmlformats.org/package/2006/relationships"><Relationship Id="rId8" Type="http://schemas.openxmlformats.org/officeDocument/2006/relationships/image" Target="../media/image13.tiff"/><Relationship Id="rId13" Type="http://schemas.openxmlformats.org/officeDocument/2006/relationships/image" Target="../media/image20.tiff"/><Relationship Id="rId3" Type="http://schemas.openxmlformats.org/officeDocument/2006/relationships/image" Target="../media/image8.tiff"/><Relationship Id="rId7" Type="http://schemas.openxmlformats.org/officeDocument/2006/relationships/image" Target="../media/image12.tiff"/><Relationship Id="rId12" Type="http://schemas.openxmlformats.org/officeDocument/2006/relationships/image" Target="../media/image18.tiff"/><Relationship Id="rId17" Type="http://schemas.openxmlformats.org/officeDocument/2006/relationships/image" Target="../media/image33.tiff"/><Relationship Id="rId2" Type="http://schemas.openxmlformats.org/officeDocument/2006/relationships/image" Target="../media/image7.tiff"/><Relationship Id="rId16" Type="http://schemas.openxmlformats.org/officeDocument/2006/relationships/image" Target="../media/image32.tiff"/><Relationship Id="rId1" Type="http://schemas.openxmlformats.org/officeDocument/2006/relationships/slideLayout" Target="../slideLayouts/slideLayout7.xml"/><Relationship Id="rId6" Type="http://schemas.openxmlformats.org/officeDocument/2006/relationships/image" Target="../media/image11.tiff"/><Relationship Id="rId11" Type="http://schemas.openxmlformats.org/officeDocument/2006/relationships/image" Target="../media/image17.tiff"/><Relationship Id="rId5" Type="http://schemas.openxmlformats.org/officeDocument/2006/relationships/image" Target="../media/image10.tiff"/><Relationship Id="rId15" Type="http://schemas.openxmlformats.org/officeDocument/2006/relationships/image" Target="../media/image31.png"/><Relationship Id="rId10" Type="http://schemas.openxmlformats.org/officeDocument/2006/relationships/image" Target="../media/image15.tiff"/><Relationship Id="rId4" Type="http://schemas.openxmlformats.org/officeDocument/2006/relationships/image" Target="../media/image9.tiff"/><Relationship Id="rId9" Type="http://schemas.openxmlformats.org/officeDocument/2006/relationships/image" Target="../media/image14.tiff"/><Relationship Id="rId14" Type="http://schemas.openxmlformats.org/officeDocument/2006/relationships/image" Target="../media/image30.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BDD8D-AEE1-E64F-81D7-822023D6AF3F}"/>
              </a:ext>
            </a:extLst>
          </p:cNvPr>
          <p:cNvSpPr>
            <a:spLocks noGrp="1"/>
          </p:cNvSpPr>
          <p:nvPr>
            <p:ph type="ctrTitle"/>
          </p:nvPr>
        </p:nvSpPr>
        <p:spPr>
          <a:xfrm>
            <a:off x="6746628" y="1783959"/>
            <a:ext cx="4645250" cy="2889114"/>
          </a:xfrm>
        </p:spPr>
        <p:txBody>
          <a:bodyPr anchor="b">
            <a:noAutofit/>
          </a:bodyPr>
          <a:lstStyle/>
          <a:p>
            <a:pPr algn="l"/>
            <a:r>
              <a:rPr lang="en-US" sz="3800" b="1" dirty="0">
                <a:solidFill>
                  <a:schemeClr val="bg1"/>
                </a:solidFill>
                <a:latin typeface="Arial" panose="020B0604020202020204" pitchFamily="34" charset="0"/>
                <a:cs typeface="Arial" panose="020B0604020202020204" pitchFamily="34" charset="0"/>
              </a:rPr>
              <a:t>Voice Biometrics and Blockchain: Achieving Interoperable Data Exchange in Healthcare </a:t>
            </a:r>
            <a:endParaRPr lang="en-US" sz="3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52DDD1D-49C8-2146-9D2F-B4D66541620D}"/>
              </a:ext>
            </a:extLst>
          </p:cNvPr>
          <p:cNvSpPr>
            <a:spLocks noGrp="1"/>
          </p:cNvSpPr>
          <p:nvPr>
            <p:ph type="subTitle" idx="1"/>
          </p:nvPr>
        </p:nvSpPr>
        <p:spPr>
          <a:xfrm>
            <a:off x="6746627" y="4750893"/>
            <a:ext cx="4645250" cy="1449882"/>
          </a:xfrm>
        </p:spPr>
        <p:txBody>
          <a:bodyPr anchor="t">
            <a:normAutofit fontScale="92500" lnSpcReduction="10000"/>
          </a:bodyPr>
          <a:lstStyle/>
          <a:p>
            <a:r>
              <a:rPr lang="en-US" sz="1900" dirty="0">
                <a:solidFill>
                  <a:schemeClr val="bg1"/>
                </a:solidFill>
              </a:rPr>
              <a:t>Ben </a:t>
            </a:r>
            <a:r>
              <a:rPr lang="en-US" sz="1900" dirty="0" err="1">
                <a:solidFill>
                  <a:schemeClr val="bg1"/>
                </a:solidFill>
              </a:rPr>
              <a:t>Chevallereau</a:t>
            </a:r>
            <a:r>
              <a:rPr lang="en-US" sz="1900" dirty="0">
                <a:solidFill>
                  <a:schemeClr val="bg1"/>
                </a:solidFill>
              </a:rPr>
              <a:t>, PhD</a:t>
            </a:r>
          </a:p>
          <a:p>
            <a:r>
              <a:rPr lang="en-US" sz="1900" dirty="0">
                <a:solidFill>
                  <a:schemeClr val="bg1"/>
                </a:solidFill>
              </a:rPr>
              <a:t>Gracie Carter, CSM</a:t>
            </a:r>
          </a:p>
          <a:p>
            <a:r>
              <a:rPr lang="en-US" sz="1900" dirty="0">
                <a:solidFill>
                  <a:schemeClr val="bg1"/>
                </a:solidFill>
              </a:rPr>
              <a:t>Jim Nasr, MBA</a:t>
            </a:r>
          </a:p>
          <a:p>
            <a:r>
              <a:rPr lang="en-US" sz="1900" dirty="0" err="1">
                <a:solidFill>
                  <a:schemeClr val="bg1"/>
                </a:solidFill>
              </a:rPr>
              <a:t>Sweta</a:t>
            </a:r>
            <a:r>
              <a:rPr lang="en-US" sz="1900" dirty="0">
                <a:solidFill>
                  <a:schemeClr val="bg1"/>
                </a:solidFill>
              </a:rPr>
              <a:t> Sneha, PhD</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rogrammer">
            <a:extLst>
              <a:ext uri="{FF2B5EF4-FFF2-40B4-BE49-F238E27FC236}">
                <a16:creationId xmlns:a16="http://schemas.microsoft.com/office/drawing/2014/main" id="{9B2CC5FB-A3FC-4F3A-8FD3-D5BC2BDB31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160301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C0F1F8-98F2-7142-9357-5CABE517F393}"/>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8B764-270A-3D41-954F-78B399C0B911}"/>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3600" dirty="0">
                <a:solidFill>
                  <a:srgbClr val="FFFFFF"/>
                </a:solidFill>
              </a:rPr>
              <a:t>Potential issues</a:t>
            </a:r>
          </a:p>
        </p:txBody>
      </p:sp>
      <p:graphicFrame>
        <p:nvGraphicFramePr>
          <p:cNvPr id="5" name="Content Placeholder 2">
            <a:extLst>
              <a:ext uri="{FF2B5EF4-FFF2-40B4-BE49-F238E27FC236}">
                <a16:creationId xmlns:a16="http://schemas.microsoft.com/office/drawing/2014/main" id="{22811675-7D33-4926-B373-5F48783264E2}"/>
              </a:ext>
            </a:extLst>
          </p:cNvPr>
          <p:cNvGraphicFramePr>
            <a:graphicFrameLocks noGrp="1"/>
          </p:cNvGraphicFramePr>
          <p:nvPr>
            <p:ph idx="1"/>
            <p:extLst>
              <p:ext uri="{D42A27DB-BD31-4B8C-83A1-F6EECF244321}">
                <p14:modId xmlns:p14="http://schemas.microsoft.com/office/powerpoint/2010/main" val="2794141918"/>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4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998AB3-585E-074B-A77A-7611EF893EBA}"/>
              </a:ext>
            </a:extLst>
          </p:cNvPr>
          <p:cNvSpPr/>
          <p:nvPr/>
        </p:nvSpPr>
        <p:spPr>
          <a:xfrm>
            <a:off x="4654296" y="0"/>
            <a:ext cx="7537704"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47690-F968-8A40-80A8-35559806DA8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dirty="0">
                <a:solidFill>
                  <a:schemeClr val="bg1"/>
                </a:solidFill>
              </a:rPr>
              <a:t>Non-Interoperability </a:t>
            </a:r>
          </a:p>
        </p:txBody>
      </p:sp>
      <p:sp>
        <p:nvSpPr>
          <p:cNvPr id="3" name="Content Placeholder 2">
            <a:extLst>
              <a:ext uri="{FF2B5EF4-FFF2-40B4-BE49-F238E27FC236}">
                <a16:creationId xmlns:a16="http://schemas.microsoft.com/office/drawing/2014/main" id="{5FE9324C-A7D3-D143-98BB-694843B38A1A}"/>
              </a:ext>
            </a:extLst>
          </p:cNvPr>
          <p:cNvSpPr>
            <a:spLocks noGrp="1"/>
          </p:cNvSpPr>
          <p:nvPr>
            <p:ph idx="1"/>
          </p:nvPr>
        </p:nvSpPr>
        <p:spPr>
          <a:xfrm>
            <a:off x="144966" y="2638044"/>
            <a:ext cx="4509330" cy="3415622"/>
          </a:xfrm>
        </p:spPr>
        <p:txBody>
          <a:bodyPr>
            <a:normAutofit/>
          </a:bodyPr>
          <a:lstStyle/>
          <a:p>
            <a:r>
              <a:rPr lang="en-US" sz="1800" dirty="0">
                <a:solidFill>
                  <a:schemeClr val="bg1"/>
                </a:solidFill>
              </a:rPr>
              <a:t>Patients do not control flow of information</a:t>
            </a:r>
          </a:p>
          <a:p>
            <a:pPr lvl="1"/>
            <a:r>
              <a:rPr lang="en-US" sz="1800" i="1" dirty="0">
                <a:solidFill>
                  <a:schemeClr val="bg1"/>
                </a:solidFill>
              </a:rPr>
              <a:t>Patients are unaware of the data lifecycle</a:t>
            </a:r>
          </a:p>
          <a:p>
            <a:r>
              <a:rPr lang="en-US" sz="1800" dirty="0">
                <a:solidFill>
                  <a:schemeClr val="bg1"/>
                </a:solidFill>
              </a:rPr>
              <a:t>Vendor lock in</a:t>
            </a:r>
          </a:p>
          <a:p>
            <a:pPr lvl="1"/>
            <a:r>
              <a:rPr lang="en-US" sz="1800" i="1" dirty="0">
                <a:solidFill>
                  <a:schemeClr val="bg1"/>
                </a:solidFill>
              </a:rPr>
              <a:t>Protectionist business models</a:t>
            </a:r>
          </a:p>
          <a:p>
            <a:r>
              <a:rPr lang="en-US" sz="1800" dirty="0">
                <a:solidFill>
                  <a:schemeClr val="bg1"/>
                </a:solidFill>
              </a:rPr>
              <a:t>Health data stagnates in data silos</a:t>
            </a:r>
          </a:p>
          <a:p>
            <a:pPr lvl="1"/>
            <a:r>
              <a:rPr lang="en-US" sz="1800" i="1" dirty="0">
                <a:solidFill>
                  <a:schemeClr val="bg1"/>
                </a:solidFill>
              </a:rPr>
              <a:t>Code depreciation</a:t>
            </a:r>
          </a:p>
          <a:p>
            <a:r>
              <a:rPr lang="en-US" sz="1800" dirty="0">
                <a:solidFill>
                  <a:schemeClr val="bg1"/>
                </a:solidFill>
              </a:rPr>
              <a:t>Insecure</a:t>
            </a:r>
          </a:p>
          <a:p>
            <a:pPr lvl="1"/>
            <a:r>
              <a:rPr lang="en-US" sz="1800" i="1" dirty="0">
                <a:solidFill>
                  <a:schemeClr val="bg1"/>
                </a:solidFill>
              </a:rPr>
              <a:t>Faxing, or patient couriers of records</a:t>
            </a:r>
          </a:p>
        </p:txBody>
      </p:sp>
      <p:pic>
        <p:nvPicPr>
          <p:cNvPr id="5" name="Picture 4">
            <a:extLst>
              <a:ext uri="{FF2B5EF4-FFF2-40B4-BE49-F238E27FC236}">
                <a16:creationId xmlns:a16="http://schemas.microsoft.com/office/drawing/2014/main" id="{D20A8ECE-37F1-2D4A-AC4F-322E988C4889}"/>
              </a:ext>
            </a:extLst>
          </p:cNvPr>
          <p:cNvPicPr>
            <a:picLocks noChangeAspect="1"/>
          </p:cNvPicPr>
          <p:nvPr/>
        </p:nvPicPr>
        <p:blipFill>
          <a:blip r:embed="rId2"/>
          <a:stretch>
            <a:fillRect/>
          </a:stretch>
        </p:blipFill>
        <p:spPr>
          <a:xfrm>
            <a:off x="5297763" y="1582724"/>
            <a:ext cx="6250769" cy="3531684"/>
          </a:xfrm>
          <a:prstGeom prst="rect">
            <a:avLst/>
          </a:prstGeom>
        </p:spPr>
      </p:pic>
    </p:spTree>
    <p:extLst>
      <p:ext uri="{BB962C8B-B14F-4D97-AF65-F5344CB8AC3E}">
        <p14:creationId xmlns:p14="http://schemas.microsoft.com/office/powerpoint/2010/main" val="99898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7BDEF1-BCED-6F4B-9CCC-3C78FBFB3470}"/>
              </a:ext>
            </a:extLst>
          </p:cNvPr>
          <p:cNvSpPr/>
          <p:nvPr/>
        </p:nvSpPr>
        <p:spPr>
          <a:xfrm>
            <a:off x="484096" y="470924"/>
            <a:ext cx="11707904" cy="638707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037E3-D1D6-3F44-A2ED-71EA667CBFD6}"/>
              </a:ext>
            </a:extLst>
          </p:cNvPr>
          <p:cNvSpPr>
            <a:spLocks noGrp="1"/>
          </p:cNvSpPr>
          <p:nvPr>
            <p:ph type="title"/>
          </p:nvPr>
        </p:nvSpPr>
        <p:spPr>
          <a:xfrm>
            <a:off x="863029" y="1012004"/>
            <a:ext cx="3416158" cy="4795408"/>
          </a:xfrm>
        </p:spPr>
        <p:txBody>
          <a:bodyPr>
            <a:normAutofit/>
          </a:bodyPr>
          <a:lstStyle/>
          <a:p>
            <a:r>
              <a:rPr lang="en-US" sz="3100" b="1">
                <a:solidFill>
                  <a:srgbClr val="FFFFFF"/>
                </a:solidFill>
                <a:latin typeface="Arial" panose="020B0604020202020204" pitchFamily="34" charset="0"/>
                <a:cs typeface="Arial" panose="020B0604020202020204" pitchFamily="34" charset="0"/>
              </a:rPr>
              <a:t>Non-interoperability: Cost of complacency </a:t>
            </a:r>
          </a:p>
        </p:txBody>
      </p:sp>
      <p:graphicFrame>
        <p:nvGraphicFramePr>
          <p:cNvPr id="5" name="Content Placeholder 2">
            <a:extLst>
              <a:ext uri="{FF2B5EF4-FFF2-40B4-BE49-F238E27FC236}">
                <a16:creationId xmlns:a16="http://schemas.microsoft.com/office/drawing/2014/main" id="{5E191CE1-2168-401B-B208-BCA96CA36B93}"/>
              </a:ext>
            </a:extLst>
          </p:cNvPr>
          <p:cNvGraphicFramePr>
            <a:graphicFrameLocks noGrp="1"/>
          </p:cNvGraphicFramePr>
          <p:nvPr>
            <p:ph idx="1"/>
            <p:extLst>
              <p:ext uri="{D42A27DB-BD31-4B8C-83A1-F6EECF244321}">
                <p14:modId xmlns:p14="http://schemas.microsoft.com/office/powerpoint/2010/main" val="106101206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73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665FC1-1286-8043-9F10-101F54857727}"/>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A99E7-4F9F-BB49-8E19-C1DE28E3D4E1}"/>
              </a:ext>
            </a:extLst>
          </p:cNvPr>
          <p:cNvSpPr>
            <a:spLocks noGrp="1"/>
          </p:cNvSpPr>
          <p:nvPr>
            <p:ph type="title"/>
          </p:nvPr>
        </p:nvSpPr>
        <p:spPr/>
        <p:txBody>
          <a:bodyPr/>
          <a:lstStyle/>
          <a:p>
            <a:pPr algn="ctr"/>
            <a:r>
              <a:rPr lang="en-US" b="1" dirty="0">
                <a:solidFill>
                  <a:srgbClr val="FFFF00"/>
                </a:solidFill>
                <a:latin typeface="Arial" panose="020B0604020202020204" pitchFamily="34" charset="0"/>
                <a:cs typeface="Arial" panose="020B0604020202020204" pitchFamily="34" charset="0"/>
              </a:rPr>
              <a:t>Solution Overview</a:t>
            </a:r>
          </a:p>
        </p:txBody>
      </p:sp>
      <p:pic>
        <p:nvPicPr>
          <p:cNvPr id="4" name="Online Media 3" descr="Blockchain-on-FHIR with Hedera (Extended Edition)">
            <a:hlinkClick r:id="" action="ppaction://media"/>
            <a:extLst>
              <a:ext uri="{FF2B5EF4-FFF2-40B4-BE49-F238E27FC236}">
                <a16:creationId xmlns:a16="http://schemas.microsoft.com/office/drawing/2014/main" id="{2FC08909-6528-C643-91B7-951FD60F0466}"/>
              </a:ext>
            </a:extLst>
          </p:cNvPr>
          <p:cNvPicPr>
            <a:picLocks noGrp="1" noRot="1" noChangeAspect="1"/>
          </p:cNvPicPr>
          <p:nvPr>
            <p:ph idx="1"/>
            <a:videoFile r:link="rId1"/>
          </p:nvPr>
        </p:nvPicPr>
        <p:blipFill>
          <a:blip r:embed="rId3"/>
          <a:stretch>
            <a:fillRect/>
          </a:stretch>
        </p:blipFill>
        <p:spPr>
          <a:xfrm>
            <a:off x="2228850" y="1825625"/>
            <a:ext cx="7735888" cy="4351338"/>
          </a:xfrm>
          <a:prstGeom prst="rect">
            <a:avLst/>
          </a:prstGeom>
        </p:spPr>
      </p:pic>
      <p:sp>
        <p:nvSpPr>
          <p:cNvPr id="5" name="TextBox 4">
            <a:extLst>
              <a:ext uri="{FF2B5EF4-FFF2-40B4-BE49-F238E27FC236}">
                <a16:creationId xmlns:a16="http://schemas.microsoft.com/office/drawing/2014/main" id="{D5D1BA7D-CF8F-F347-875B-CD5C7AB7B01E}"/>
              </a:ext>
            </a:extLst>
          </p:cNvPr>
          <p:cNvSpPr txBox="1"/>
          <p:nvPr/>
        </p:nvSpPr>
        <p:spPr>
          <a:xfrm>
            <a:off x="4896092" y="6488668"/>
            <a:ext cx="3065647" cy="369332"/>
          </a:xfrm>
          <a:prstGeom prst="rect">
            <a:avLst/>
          </a:prstGeom>
          <a:noFill/>
        </p:spPr>
        <p:txBody>
          <a:bodyPr wrap="none" rtlCol="0">
            <a:spAutoFit/>
          </a:bodyPr>
          <a:lstStyle/>
          <a:p>
            <a:r>
              <a:rPr lang="en-US" dirty="0">
                <a:solidFill>
                  <a:srgbClr val="FFFF00"/>
                </a:solidFill>
              </a:rPr>
              <a:t>https://</a:t>
            </a:r>
            <a:r>
              <a:rPr lang="en-US" dirty="0" err="1">
                <a:solidFill>
                  <a:srgbClr val="FFFF00"/>
                </a:solidFill>
              </a:rPr>
              <a:t>youtu.be</a:t>
            </a:r>
            <a:r>
              <a:rPr lang="en-US" dirty="0">
                <a:solidFill>
                  <a:srgbClr val="FFFF00"/>
                </a:solidFill>
              </a:rPr>
              <a:t>/wC9API8lEXE</a:t>
            </a:r>
          </a:p>
        </p:txBody>
      </p:sp>
    </p:spTree>
    <p:extLst>
      <p:ext uri="{BB962C8B-B14F-4D97-AF65-F5344CB8AC3E}">
        <p14:creationId xmlns:p14="http://schemas.microsoft.com/office/powerpoint/2010/main" val="16527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6526B7-E3FF-E04A-A966-BD197567C79E}"/>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551EC-1762-2D44-BF45-159CCACF59FA}"/>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b="1" dirty="0">
                <a:solidFill>
                  <a:srgbClr val="FFFF00"/>
                </a:solidFill>
              </a:rPr>
              <a:t>Why Blockchain</a:t>
            </a:r>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0B7EB6-93A4-F741-9566-AAC996CA86B7}"/>
              </a:ext>
            </a:extLst>
          </p:cNvPr>
          <p:cNvSpPr txBox="1"/>
          <p:nvPr/>
        </p:nvSpPr>
        <p:spPr>
          <a:xfrm>
            <a:off x="655321" y="2575034"/>
            <a:ext cx="5120113" cy="34622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solidFill>
                  <a:srgbClr val="FFFF00"/>
                </a:solidFill>
              </a:rPr>
              <a:t>Immutable audit trail</a:t>
            </a:r>
          </a:p>
          <a:p>
            <a:pPr indent="-228600">
              <a:lnSpc>
                <a:spcPct val="90000"/>
              </a:lnSpc>
              <a:spcAft>
                <a:spcPts val="600"/>
              </a:spcAft>
              <a:buFont typeface="Arial" panose="020B0604020202020204" pitchFamily="34" charset="0"/>
              <a:buChar char="•"/>
            </a:pPr>
            <a:r>
              <a:rPr lang="en-US" sz="2400" dirty="0">
                <a:solidFill>
                  <a:srgbClr val="FFFF00"/>
                </a:solidFill>
              </a:rPr>
              <a:t>Data security through transparency</a:t>
            </a:r>
          </a:p>
          <a:p>
            <a:pPr indent="-228600">
              <a:lnSpc>
                <a:spcPct val="90000"/>
              </a:lnSpc>
              <a:spcAft>
                <a:spcPts val="600"/>
              </a:spcAft>
              <a:buFont typeface="Arial" panose="020B0604020202020204" pitchFamily="34" charset="0"/>
              <a:buChar char="•"/>
            </a:pPr>
            <a:r>
              <a:rPr lang="en-US" sz="2400" dirty="0">
                <a:solidFill>
                  <a:srgbClr val="FFFF00"/>
                </a:solidFill>
              </a:rPr>
              <a:t>Low barrier to entry</a:t>
            </a:r>
          </a:p>
          <a:p>
            <a:pPr indent="-228600">
              <a:lnSpc>
                <a:spcPct val="90000"/>
              </a:lnSpc>
              <a:spcAft>
                <a:spcPts val="600"/>
              </a:spcAft>
              <a:buFont typeface="Arial" panose="020B0604020202020204" pitchFamily="34" charset="0"/>
              <a:buChar char="•"/>
            </a:pPr>
            <a:r>
              <a:rPr lang="en-US" sz="2400" dirty="0">
                <a:solidFill>
                  <a:srgbClr val="FFFF00"/>
                </a:solidFill>
              </a:rPr>
              <a:t>Efficiency, fewer human touch points</a:t>
            </a:r>
          </a:p>
        </p:txBody>
      </p:sp>
      <p:pic>
        <p:nvPicPr>
          <p:cNvPr id="10" name="Content Placeholder 9">
            <a:extLst>
              <a:ext uri="{FF2B5EF4-FFF2-40B4-BE49-F238E27FC236}">
                <a16:creationId xmlns:a16="http://schemas.microsoft.com/office/drawing/2014/main" id="{A86B63A8-DFA6-294F-8CE2-1791A669C3AD}"/>
              </a:ext>
            </a:extLst>
          </p:cNvPr>
          <p:cNvPicPr>
            <a:picLocks noGrp="1" noChangeAspect="1"/>
          </p:cNvPicPr>
          <p:nvPr>
            <p:ph idx="1"/>
          </p:nvPr>
        </p:nvPicPr>
        <p:blipFill rotWithShape="1">
          <a:blip r:embed="rId2"/>
          <a:srcRect l="24844" r="25677"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2854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EFA6EC-69D3-DA44-9FBB-6BC74774FA01}"/>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5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0EF8F4-6824-144C-AD5F-3D589BB9029D}"/>
              </a:ext>
            </a:extLst>
          </p:cNvPr>
          <p:cNvSpPr>
            <a:spLocks noGrp="1"/>
          </p:cNvSpPr>
          <p:nvPr>
            <p:ph type="title"/>
          </p:nvPr>
        </p:nvSpPr>
        <p:spPr>
          <a:xfrm>
            <a:off x="524256" y="4767072"/>
            <a:ext cx="6594189" cy="1625210"/>
          </a:xfrm>
        </p:spPr>
        <p:txBody>
          <a:bodyPr>
            <a:normAutofit/>
          </a:bodyPr>
          <a:lstStyle/>
          <a:p>
            <a:pPr algn="r"/>
            <a:r>
              <a:rPr lang="en-US" b="1" dirty="0">
                <a:solidFill>
                  <a:srgbClr val="FFFF00"/>
                </a:solidFill>
              </a:rPr>
              <a:t>Why BioMetrics</a:t>
            </a:r>
          </a:p>
        </p:txBody>
      </p:sp>
      <p:pic>
        <p:nvPicPr>
          <p:cNvPr id="5" name="Picture 4">
            <a:extLst>
              <a:ext uri="{FF2B5EF4-FFF2-40B4-BE49-F238E27FC236}">
                <a16:creationId xmlns:a16="http://schemas.microsoft.com/office/drawing/2014/main" id="{61961915-F5AD-784B-B9CC-B57C3635A50A}"/>
              </a:ext>
            </a:extLst>
          </p:cNvPr>
          <p:cNvPicPr>
            <a:picLocks noChangeAspect="1"/>
          </p:cNvPicPr>
          <p:nvPr/>
        </p:nvPicPr>
        <p:blipFill rotWithShape="1">
          <a:blip r:embed="rId2"/>
          <a:srcRect t="15409" r="1" b="700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74EE85-7CCB-6B46-B72A-79E5AB4491CB}"/>
              </a:ext>
            </a:extLst>
          </p:cNvPr>
          <p:cNvSpPr>
            <a:spLocks noGrp="1"/>
          </p:cNvSpPr>
          <p:nvPr>
            <p:ph idx="1"/>
          </p:nvPr>
        </p:nvSpPr>
        <p:spPr>
          <a:xfrm>
            <a:off x="7582563" y="321732"/>
            <a:ext cx="4281890" cy="6214534"/>
          </a:xfrm>
        </p:spPr>
        <p:txBody>
          <a:bodyPr anchor="ctr">
            <a:normAutofit/>
          </a:bodyPr>
          <a:lstStyle/>
          <a:p>
            <a:r>
              <a:rPr lang="en-US" sz="2400" dirty="0">
                <a:solidFill>
                  <a:srgbClr val="FFFF00"/>
                </a:solidFill>
              </a:rPr>
              <a:t>Biometrics allow for patient specific signifier: their voice</a:t>
            </a:r>
          </a:p>
          <a:p>
            <a:r>
              <a:rPr lang="en-US" sz="2400" dirty="0">
                <a:solidFill>
                  <a:srgbClr val="FFFF00"/>
                </a:solidFill>
              </a:rPr>
              <a:t>Returns a unique identifier stored with a trusted third party</a:t>
            </a:r>
          </a:p>
          <a:p>
            <a:r>
              <a:rPr lang="en-US" sz="2400" dirty="0">
                <a:solidFill>
                  <a:srgbClr val="FFFF00"/>
                </a:solidFill>
              </a:rPr>
              <a:t>No sensitive information is stored on the Blockchain</a:t>
            </a:r>
          </a:p>
          <a:p>
            <a:r>
              <a:rPr lang="en-US" sz="2400" dirty="0">
                <a:solidFill>
                  <a:srgbClr val="FFFF00"/>
                </a:solidFill>
              </a:rPr>
              <a:t>Familiarity with AI (Alexa, Siri)</a:t>
            </a:r>
          </a:p>
          <a:p>
            <a:r>
              <a:rPr lang="en-US" sz="2400" dirty="0">
                <a:solidFill>
                  <a:srgbClr val="FFFF00"/>
                </a:solidFill>
              </a:rPr>
              <a:t>Ease of Use. No additional equipment required for Provider or Patient</a:t>
            </a:r>
          </a:p>
        </p:txBody>
      </p:sp>
    </p:spTree>
    <p:extLst>
      <p:ext uri="{BB962C8B-B14F-4D97-AF65-F5344CB8AC3E}">
        <p14:creationId xmlns:p14="http://schemas.microsoft.com/office/powerpoint/2010/main" val="185931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6BB545B-B246-E342-904B-752F0FCB82E4}"/>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39A34A-C42E-884F-9501-497C8187C0C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988458" y="1290934"/>
            <a:ext cx="537866" cy="537866"/>
          </a:xfrm>
          <a:prstGeom prst="rect">
            <a:avLst/>
          </a:prstGeom>
          <a:solidFill>
            <a:schemeClr val="bg2"/>
          </a:solidFill>
        </p:spPr>
      </p:pic>
      <p:sp>
        <p:nvSpPr>
          <p:cNvPr id="5" name="TextBox 4">
            <a:extLst>
              <a:ext uri="{FF2B5EF4-FFF2-40B4-BE49-F238E27FC236}">
                <a16:creationId xmlns:a16="http://schemas.microsoft.com/office/drawing/2014/main" id="{D48C8421-E949-6D49-B73E-D7F6E79CE1EC}"/>
              </a:ext>
            </a:extLst>
          </p:cNvPr>
          <p:cNvSpPr txBox="1"/>
          <p:nvPr/>
        </p:nvSpPr>
        <p:spPr>
          <a:xfrm>
            <a:off x="1695475" y="1828800"/>
            <a:ext cx="1123834" cy="369332"/>
          </a:xfrm>
          <a:prstGeom prst="rect">
            <a:avLst/>
          </a:prstGeom>
          <a:noFill/>
        </p:spPr>
        <p:txBody>
          <a:bodyPr wrap="none" rtlCol="0">
            <a:spAutoFit/>
          </a:bodyPr>
          <a:lstStyle/>
          <a:p>
            <a:pPr algn="ctr"/>
            <a:r>
              <a:rPr lang="en-US" dirty="0">
                <a:solidFill>
                  <a:srgbClr val="FFFF00"/>
                </a:solidFill>
                <a:latin typeface="+mj-lt"/>
              </a:rPr>
              <a:t>Hospital A</a:t>
            </a:r>
          </a:p>
        </p:txBody>
      </p:sp>
      <p:pic>
        <p:nvPicPr>
          <p:cNvPr id="6" name="Picture 5">
            <a:extLst>
              <a:ext uri="{FF2B5EF4-FFF2-40B4-BE49-F238E27FC236}">
                <a16:creationId xmlns:a16="http://schemas.microsoft.com/office/drawing/2014/main" id="{E10960F3-2744-BB4E-B476-852D1C2C895B}"/>
              </a:ext>
            </a:extLst>
          </p:cNvPr>
          <p:cNvPicPr>
            <a:picLocks noChangeAspect="1"/>
          </p:cNvPicPr>
          <p:nvPr/>
        </p:nvPicPr>
        <p:blipFill>
          <a:blip r:embed="rId3"/>
          <a:stretch>
            <a:fillRect/>
          </a:stretch>
        </p:blipFill>
        <p:spPr>
          <a:xfrm>
            <a:off x="365525" y="769434"/>
            <a:ext cx="465139" cy="1200043"/>
          </a:xfrm>
          <a:prstGeom prst="rect">
            <a:avLst/>
          </a:prstGeom>
        </p:spPr>
      </p:pic>
      <p:cxnSp>
        <p:nvCxnSpPr>
          <p:cNvPr id="8" name="Straight Arrow Connector 7">
            <a:extLst>
              <a:ext uri="{FF2B5EF4-FFF2-40B4-BE49-F238E27FC236}">
                <a16:creationId xmlns:a16="http://schemas.microsoft.com/office/drawing/2014/main" id="{13F6427B-4E04-4843-AEF0-ECC658C096AD}"/>
              </a:ext>
            </a:extLst>
          </p:cNvPr>
          <p:cNvCxnSpPr>
            <a:cxnSpLocks/>
            <a:stCxn id="6" idx="3"/>
            <a:endCxn id="4" idx="1"/>
          </p:cNvCxnSpPr>
          <p:nvPr/>
        </p:nvCxnSpPr>
        <p:spPr>
          <a:xfrm>
            <a:off x="830664" y="1369456"/>
            <a:ext cx="1157794" cy="190411"/>
          </a:xfrm>
          <a:prstGeom prst="straightConnector1">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302F09D-0C1B-1042-9029-362519D362CD}"/>
              </a:ext>
            </a:extLst>
          </p:cNvPr>
          <p:cNvSpPr txBox="1"/>
          <p:nvPr/>
        </p:nvSpPr>
        <p:spPr>
          <a:xfrm>
            <a:off x="1145100" y="1722912"/>
            <a:ext cx="495304" cy="307777"/>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(1)</a:t>
            </a:r>
          </a:p>
        </p:txBody>
      </p:sp>
      <p:grpSp>
        <p:nvGrpSpPr>
          <p:cNvPr id="25" name="Group 24">
            <a:extLst>
              <a:ext uri="{FF2B5EF4-FFF2-40B4-BE49-F238E27FC236}">
                <a16:creationId xmlns:a16="http://schemas.microsoft.com/office/drawing/2014/main" id="{50BEA63F-194A-1F4B-A7DC-42F3BB9EB3D3}"/>
              </a:ext>
            </a:extLst>
          </p:cNvPr>
          <p:cNvGrpSpPr/>
          <p:nvPr/>
        </p:nvGrpSpPr>
        <p:grpSpPr>
          <a:xfrm>
            <a:off x="3284021" y="1112143"/>
            <a:ext cx="764758" cy="3019808"/>
            <a:chOff x="3565445" y="708130"/>
            <a:chExt cx="764758" cy="3019808"/>
          </a:xfrm>
          <a:solidFill>
            <a:schemeClr val="bg2"/>
          </a:solidFill>
        </p:grpSpPr>
        <p:sp>
          <p:nvSpPr>
            <p:cNvPr id="11" name="Rectangle 10">
              <a:extLst>
                <a:ext uri="{FF2B5EF4-FFF2-40B4-BE49-F238E27FC236}">
                  <a16:creationId xmlns:a16="http://schemas.microsoft.com/office/drawing/2014/main" id="{3C15A51F-1010-9844-8AB6-FB3E8C9E671A}"/>
                </a:ext>
              </a:extLst>
            </p:cNvPr>
            <p:cNvSpPr/>
            <p:nvPr/>
          </p:nvSpPr>
          <p:spPr>
            <a:xfrm>
              <a:off x="3829831" y="708130"/>
              <a:ext cx="500372" cy="301980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0" name="Picture 9">
              <a:extLst>
                <a:ext uri="{FF2B5EF4-FFF2-40B4-BE49-F238E27FC236}">
                  <a16:creationId xmlns:a16="http://schemas.microsoft.com/office/drawing/2014/main" id="{709C901C-5890-654F-9766-67B9F09A8BD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29831" y="745624"/>
              <a:ext cx="500372" cy="500372"/>
            </a:xfrm>
            <a:prstGeom prst="rect">
              <a:avLst/>
            </a:prstGeom>
            <a:grpFill/>
          </p:spPr>
        </p:pic>
        <p:cxnSp>
          <p:nvCxnSpPr>
            <p:cNvPr id="13" name="Straight Connector 12">
              <a:extLst>
                <a:ext uri="{FF2B5EF4-FFF2-40B4-BE49-F238E27FC236}">
                  <a16:creationId xmlns:a16="http://schemas.microsoft.com/office/drawing/2014/main" id="{16226515-E920-E74F-B6C4-96192BC8C548}"/>
                </a:ext>
              </a:extLst>
            </p:cNvPr>
            <p:cNvCxnSpPr>
              <a:cxnSpLocks/>
            </p:cNvCxnSpPr>
            <p:nvPr/>
          </p:nvCxnSpPr>
          <p:spPr>
            <a:xfrm>
              <a:off x="3829831" y="1263915"/>
              <a:ext cx="500372" cy="0"/>
            </a:xfrm>
            <a:prstGeom prst="line">
              <a:avLst/>
            </a:prstGeom>
            <a:grp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AF10856-CB44-A04B-839C-AA1C1E4957F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28955" y="1716700"/>
              <a:ext cx="302124" cy="322513"/>
            </a:xfrm>
            <a:prstGeom prst="rect">
              <a:avLst/>
            </a:prstGeom>
            <a:grpFill/>
          </p:spPr>
        </p:pic>
        <p:pic>
          <p:nvPicPr>
            <p:cNvPr id="15" name="Picture 14">
              <a:extLst>
                <a:ext uri="{FF2B5EF4-FFF2-40B4-BE49-F238E27FC236}">
                  <a16:creationId xmlns:a16="http://schemas.microsoft.com/office/drawing/2014/main" id="{2F893487-14CF-1042-BF89-2F6FFD11EF6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891279" y="2109298"/>
              <a:ext cx="377477" cy="320968"/>
            </a:xfrm>
            <a:prstGeom prst="rect">
              <a:avLst/>
            </a:prstGeom>
            <a:grpFill/>
          </p:spPr>
        </p:pic>
        <p:pic>
          <p:nvPicPr>
            <p:cNvPr id="16" name="Picture 15">
              <a:extLst>
                <a:ext uri="{FF2B5EF4-FFF2-40B4-BE49-F238E27FC236}">
                  <a16:creationId xmlns:a16="http://schemas.microsoft.com/office/drawing/2014/main" id="{C50B8FC6-544D-A249-834D-6215DDB757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923710" y="1334000"/>
              <a:ext cx="312615" cy="312615"/>
            </a:xfrm>
            <a:prstGeom prst="rect">
              <a:avLst/>
            </a:prstGeom>
            <a:grpFill/>
          </p:spPr>
        </p:pic>
        <p:pic>
          <p:nvPicPr>
            <p:cNvPr id="17" name="Picture 16">
              <a:extLst>
                <a:ext uri="{FF2B5EF4-FFF2-40B4-BE49-F238E27FC236}">
                  <a16:creationId xmlns:a16="http://schemas.microsoft.com/office/drawing/2014/main" id="{EE3C88BD-93ED-CA4E-9A99-97140362C11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918189" y="2500351"/>
              <a:ext cx="323657" cy="323657"/>
            </a:xfrm>
            <a:prstGeom prst="rect">
              <a:avLst/>
            </a:prstGeom>
            <a:grpFill/>
          </p:spPr>
        </p:pic>
        <p:pic>
          <p:nvPicPr>
            <p:cNvPr id="22" name="Picture 21">
              <a:extLst>
                <a:ext uri="{FF2B5EF4-FFF2-40B4-BE49-F238E27FC236}">
                  <a16:creationId xmlns:a16="http://schemas.microsoft.com/office/drawing/2014/main" id="{AFFE0A44-3E8F-9E42-804E-7B3930C1F36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915778" y="3290646"/>
              <a:ext cx="328478" cy="370464"/>
            </a:xfrm>
            <a:prstGeom prst="rect">
              <a:avLst/>
            </a:prstGeom>
            <a:grpFill/>
          </p:spPr>
        </p:pic>
        <p:pic>
          <p:nvPicPr>
            <p:cNvPr id="23" name="Picture 22">
              <a:extLst>
                <a:ext uri="{FF2B5EF4-FFF2-40B4-BE49-F238E27FC236}">
                  <a16:creationId xmlns:a16="http://schemas.microsoft.com/office/drawing/2014/main" id="{E11AC42E-8992-F849-B952-17B0E46D943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898331" y="2894093"/>
              <a:ext cx="363372" cy="326467"/>
            </a:xfrm>
            <a:prstGeom prst="rect">
              <a:avLst/>
            </a:prstGeom>
            <a:grpFill/>
          </p:spPr>
        </p:pic>
        <p:sp>
          <p:nvSpPr>
            <p:cNvPr id="24" name="TextBox 23">
              <a:extLst>
                <a:ext uri="{FF2B5EF4-FFF2-40B4-BE49-F238E27FC236}">
                  <a16:creationId xmlns:a16="http://schemas.microsoft.com/office/drawing/2014/main" id="{93B39248-B389-0B45-A63B-DA5EBB7D493F}"/>
                </a:ext>
              </a:extLst>
            </p:cNvPr>
            <p:cNvSpPr txBox="1"/>
            <p:nvPr/>
          </p:nvSpPr>
          <p:spPr>
            <a:xfrm rot="16200000">
              <a:off x="2425325" y="2235539"/>
              <a:ext cx="2618794" cy="338554"/>
            </a:xfrm>
            <a:prstGeom prst="rect">
              <a:avLst/>
            </a:prstGeom>
            <a:grpFill/>
          </p:spPr>
          <p:txBody>
            <a:bodyPr wrap="none" rtlCol="0">
              <a:spAutoFit/>
            </a:bodyPr>
            <a:lstStyle/>
            <a:p>
              <a:r>
                <a:rPr lang="en-US" sz="1600" dirty="0">
                  <a:latin typeface="+mj-lt"/>
                </a:rPr>
                <a:t>Middleware Technology Stack</a:t>
              </a:r>
            </a:p>
          </p:txBody>
        </p:sp>
      </p:grpSp>
      <p:cxnSp>
        <p:nvCxnSpPr>
          <p:cNvPr id="26" name="Straight Arrow Connector 25">
            <a:extLst>
              <a:ext uri="{FF2B5EF4-FFF2-40B4-BE49-F238E27FC236}">
                <a16:creationId xmlns:a16="http://schemas.microsoft.com/office/drawing/2014/main" id="{8B667293-40DA-D243-9B9E-4C797DAA697E}"/>
              </a:ext>
            </a:extLst>
          </p:cNvPr>
          <p:cNvCxnSpPr>
            <a:cxnSpLocks/>
            <a:stCxn id="4" idx="3"/>
          </p:cNvCxnSpPr>
          <p:nvPr/>
        </p:nvCxnSpPr>
        <p:spPr>
          <a:xfrm flipV="1">
            <a:off x="2526324" y="1551575"/>
            <a:ext cx="1022083" cy="8292"/>
          </a:xfrm>
          <a:prstGeom prst="straightConnector1">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DD783ED-EAB7-3044-B042-C29B20896216}"/>
              </a:ext>
            </a:extLst>
          </p:cNvPr>
          <p:cNvGrpSpPr/>
          <p:nvPr/>
        </p:nvGrpSpPr>
        <p:grpSpPr>
          <a:xfrm>
            <a:off x="5014127" y="4692579"/>
            <a:ext cx="2160000" cy="900000"/>
            <a:chOff x="5024175" y="4109775"/>
            <a:chExt cx="2160000" cy="900000"/>
          </a:xfrm>
          <a:solidFill>
            <a:schemeClr val="tx2">
              <a:lumMod val="20000"/>
              <a:lumOff val="80000"/>
            </a:schemeClr>
          </a:solidFill>
        </p:grpSpPr>
        <p:sp>
          <p:nvSpPr>
            <p:cNvPr id="29" name="Rectangle 28">
              <a:extLst>
                <a:ext uri="{FF2B5EF4-FFF2-40B4-BE49-F238E27FC236}">
                  <a16:creationId xmlns:a16="http://schemas.microsoft.com/office/drawing/2014/main" id="{9EDF24CC-5209-2840-9414-43E27A828AE5}"/>
                </a:ext>
              </a:extLst>
            </p:cNvPr>
            <p:cNvSpPr/>
            <p:nvPr/>
          </p:nvSpPr>
          <p:spPr>
            <a:xfrm>
              <a:off x="5024175" y="4109775"/>
              <a:ext cx="2160000" cy="900000"/>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D13C997-B45A-5E42-A1CF-9171CBBF6976}"/>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466777" y="4340886"/>
              <a:ext cx="1274796" cy="198948"/>
            </a:xfrm>
            <a:prstGeom prst="rect">
              <a:avLst/>
            </a:prstGeom>
            <a:grpFill/>
          </p:spPr>
        </p:pic>
        <p:sp>
          <p:nvSpPr>
            <p:cNvPr id="31" name="TextBox 30">
              <a:extLst>
                <a:ext uri="{FF2B5EF4-FFF2-40B4-BE49-F238E27FC236}">
                  <a16:creationId xmlns:a16="http://schemas.microsoft.com/office/drawing/2014/main" id="{A5390888-0732-9E4F-BC0A-76B59DBE1FC7}"/>
                </a:ext>
              </a:extLst>
            </p:cNvPr>
            <p:cNvSpPr txBox="1"/>
            <p:nvPr/>
          </p:nvSpPr>
          <p:spPr>
            <a:xfrm>
              <a:off x="5269652" y="4652550"/>
              <a:ext cx="1669047" cy="246221"/>
            </a:xfrm>
            <a:prstGeom prst="rect">
              <a:avLst/>
            </a:prstGeom>
            <a:grpFill/>
          </p:spPr>
          <p:txBody>
            <a:bodyPr wrap="none" rtlCol="0">
              <a:spAutoFit/>
            </a:bodyPr>
            <a:lstStyle/>
            <a:p>
              <a:r>
                <a:rPr lang="en-US" sz="1000" dirty="0">
                  <a:latin typeface="+mj-lt"/>
                </a:rPr>
                <a:t>Voice Authentication System</a:t>
              </a:r>
            </a:p>
          </p:txBody>
        </p:sp>
      </p:grpSp>
      <p:grpSp>
        <p:nvGrpSpPr>
          <p:cNvPr id="37" name="Group 36">
            <a:extLst>
              <a:ext uri="{FF2B5EF4-FFF2-40B4-BE49-F238E27FC236}">
                <a16:creationId xmlns:a16="http://schemas.microsoft.com/office/drawing/2014/main" id="{C90DB610-5E60-594C-9191-30DE54B96C6C}"/>
              </a:ext>
            </a:extLst>
          </p:cNvPr>
          <p:cNvGrpSpPr/>
          <p:nvPr/>
        </p:nvGrpSpPr>
        <p:grpSpPr>
          <a:xfrm>
            <a:off x="5024811" y="5763402"/>
            <a:ext cx="2160000" cy="910382"/>
            <a:chOff x="5034859" y="5180598"/>
            <a:chExt cx="2160000" cy="910382"/>
          </a:xfrm>
        </p:grpSpPr>
        <p:sp>
          <p:nvSpPr>
            <p:cNvPr id="33" name="Rectangle 32">
              <a:extLst>
                <a:ext uri="{FF2B5EF4-FFF2-40B4-BE49-F238E27FC236}">
                  <a16:creationId xmlns:a16="http://schemas.microsoft.com/office/drawing/2014/main" id="{B93B7265-CC2A-1946-BF05-85A371A11EE0}"/>
                </a:ext>
              </a:extLst>
            </p:cNvPr>
            <p:cNvSpPr/>
            <p:nvPr/>
          </p:nvSpPr>
          <p:spPr>
            <a:xfrm>
              <a:off x="5034859" y="5180598"/>
              <a:ext cx="2160000" cy="900000"/>
            </a:xfrm>
            <a:prstGeom prst="rect">
              <a:avLst/>
            </a:prstGeom>
            <a:solidFill>
              <a:schemeClr val="tx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7F3609D7-6D6E-7E49-BBCA-49BDD14C5C77}"/>
                </a:ext>
              </a:extLst>
            </p:cNvPr>
            <p:cNvGrpSpPr/>
            <p:nvPr/>
          </p:nvGrpSpPr>
          <p:grpSpPr>
            <a:xfrm>
              <a:off x="5421020" y="5270848"/>
              <a:ext cx="1387678" cy="440118"/>
              <a:chOff x="5439172" y="5270848"/>
              <a:chExt cx="1387678" cy="440118"/>
            </a:xfrm>
          </p:grpSpPr>
          <p:pic>
            <p:nvPicPr>
              <p:cNvPr id="19" name="Picture 18">
                <a:extLst>
                  <a:ext uri="{FF2B5EF4-FFF2-40B4-BE49-F238E27FC236}">
                    <a16:creationId xmlns:a16="http://schemas.microsoft.com/office/drawing/2014/main" id="{CCB3B818-F69C-BD4A-9621-904E3CB84132}"/>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5439172" y="5286478"/>
                <a:ext cx="532563" cy="424488"/>
              </a:xfrm>
              <a:prstGeom prst="rect">
                <a:avLst/>
              </a:prstGeom>
            </p:spPr>
          </p:pic>
          <p:pic>
            <p:nvPicPr>
              <p:cNvPr id="20" name="Picture 19">
                <a:extLst>
                  <a:ext uri="{FF2B5EF4-FFF2-40B4-BE49-F238E27FC236}">
                    <a16:creationId xmlns:a16="http://schemas.microsoft.com/office/drawing/2014/main" id="{17EFEE1D-31B6-8347-AD2C-B55AD812773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386732" y="5270848"/>
                <a:ext cx="440118" cy="440118"/>
              </a:xfrm>
              <a:prstGeom prst="rect">
                <a:avLst/>
              </a:prstGeom>
            </p:spPr>
          </p:pic>
        </p:grpSp>
        <p:sp>
          <p:nvSpPr>
            <p:cNvPr id="34" name="TextBox 33">
              <a:extLst>
                <a:ext uri="{FF2B5EF4-FFF2-40B4-BE49-F238E27FC236}">
                  <a16:creationId xmlns:a16="http://schemas.microsoft.com/office/drawing/2014/main" id="{8D18F882-5FE0-A440-B152-F302B6C04EF2}"/>
                </a:ext>
              </a:extLst>
            </p:cNvPr>
            <p:cNvSpPr txBox="1"/>
            <p:nvPr/>
          </p:nvSpPr>
          <p:spPr>
            <a:xfrm>
              <a:off x="5063931" y="5690870"/>
              <a:ext cx="2101857" cy="400110"/>
            </a:xfrm>
            <a:prstGeom prst="rect">
              <a:avLst/>
            </a:prstGeom>
            <a:noFill/>
          </p:spPr>
          <p:txBody>
            <a:bodyPr wrap="none" rtlCol="0">
              <a:spAutoFit/>
            </a:bodyPr>
            <a:lstStyle/>
            <a:p>
              <a:pPr algn="ctr"/>
              <a:r>
                <a:rPr lang="en-US" sz="1000" dirty="0">
                  <a:latin typeface="+mj-lt"/>
                </a:rPr>
                <a:t>Encryption As A Service System</a:t>
              </a:r>
            </a:p>
            <a:p>
              <a:pPr algn="ctr"/>
              <a:r>
                <a:rPr lang="en-US" sz="1000" dirty="0">
                  <a:latin typeface="+mj-lt"/>
                </a:rPr>
                <a:t>AWS KMS (Key Management System)</a:t>
              </a:r>
            </a:p>
          </p:txBody>
        </p:sp>
      </p:grpSp>
      <p:cxnSp>
        <p:nvCxnSpPr>
          <p:cNvPr id="38" name="Straight Arrow Connector 37">
            <a:extLst>
              <a:ext uri="{FF2B5EF4-FFF2-40B4-BE49-F238E27FC236}">
                <a16:creationId xmlns:a16="http://schemas.microsoft.com/office/drawing/2014/main" id="{CEF0E2DB-56DE-EF49-AED4-31C047C4C7F6}"/>
              </a:ext>
            </a:extLst>
          </p:cNvPr>
          <p:cNvCxnSpPr>
            <a:cxnSpLocks/>
            <a:stCxn id="11" idx="2"/>
            <a:endCxn id="29" idx="1"/>
          </p:cNvCxnSpPr>
          <p:nvPr/>
        </p:nvCxnSpPr>
        <p:spPr>
          <a:xfrm rot="16200000" flipH="1">
            <a:off x="3901046" y="4029498"/>
            <a:ext cx="1010628" cy="1215534"/>
          </a:xfrm>
          <a:prstGeom prst="bentConnector2">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E0F355D-335D-3549-A13B-25694644312C}"/>
              </a:ext>
            </a:extLst>
          </p:cNvPr>
          <p:cNvSpPr txBox="1"/>
          <p:nvPr/>
        </p:nvSpPr>
        <p:spPr>
          <a:xfrm>
            <a:off x="4162034" y="4618243"/>
            <a:ext cx="409491" cy="307777"/>
          </a:xfrm>
          <a:prstGeom prst="rect">
            <a:avLst/>
          </a:prstGeom>
          <a:noFill/>
        </p:spPr>
        <p:txBody>
          <a:bodyPr wrap="square" rtlCol="0">
            <a:spAutoFit/>
          </a:bodyPr>
          <a:lstStyle/>
          <a:p>
            <a:pPr algn="just"/>
            <a:r>
              <a:rPr lang="en-US" sz="1400" b="1" dirty="0">
                <a:solidFill>
                  <a:srgbClr val="FFFF00"/>
                </a:solidFill>
                <a:latin typeface="Arial" panose="020B0604020202020204" pitchFamily="34" charset="0"/>
                <a:cs typeface="Arial" panose="020B0604020202020204" pitchFamily="34" charset="0"/>
              </a:rPr>
              <a:t>(2)</a:t>
            </a:r>
          </a:p>
        </p:txBody>
      </p:sp>
      <p:cxnSp>
        <p:nvCxnSpPr>
          <p:cNvPr id="42" name="Straight Arrow Connector 37">
            <a:extLst>
              <a:ext uri="{FF2B5EF4-FFF2-40B4-BE49-F238E27FC236}">
                <a16:creationId xmlns:a16="http://schemas.microsoft.com/office/drawing/2014/main" id="{B8350E4C-FEEF-624F-ABCC-CA53C5CB3AA4}"/>
              </a:ext>
            </a:extLst>
          </p:cNvPr>
          <p:cNvCxnSpPr>
            <a:cxnSpLocks/>
            <a:stCxn id="11" idx="2"/>
            <a:endCxn id="33" idx="1"/>
          </p:cNvCxnSpPr>
          <p:nvPr/>
        </p:nvCxnSpPr>
        <p:spPr>
          <a:xfrm rot="16200000" flipH="1">
            <a:off x="3370977" y="4559567"/>
            <a:ext cx="2081451" cy="1226218"/>
          </a:xfrm>
          <a:prstGeom prst="bentConnector2">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A7E130-C493-FE4F-A5ED-BEADE6951EE0}"/>
              </a:ext>
            </a:extLst>
          </p:cNvPr>
          <p:cNvSpPr txBox="1"/>
          <p:nvPr/>
        </p:nvSpPr>
        <p:spPr>
          <a:xfrm>
            <a:off x="4172915" y="5733587"/>
            <a:ext cx="494806" cy="307777"/>
          </a:xfrm>
          <a:prstGeom prst="rect">
            <a:avLst/>
          </a:prstGeom>
          <a:noFill/>
        </p:spPr>
        <p:txBody>
          <a:bodyPr wrap="square" rtlCol="0">
            <a:spAutoFit/>
          </a:bodyPr>
          <a:lstStyle/>
          <a:p>
            <a:pPr algn="just"/>
            <a:r>
              <a:rPr lang="en-US" sz="1400" b="1" dirty="0">
                <a:solidFill>
                  <a:srgbClr val="FFFF00"/>
                </a:solidFill>
                <a:latin typeface="Arial" panose="020B0604020202020204" pitchFamily="34" charset="0"/>
                <a:cs typeface="Arial" panose="020B0604020202020204" pitchFamily="34" charset="0"/>
              </a:rPr>
              <a:t>(3)</a:t>
            </a:r>
          </a:p>
        </p:txBody>
      </p:sp>
      <p:pic>
        <p:nvPicPr>
          <p:cNvPr id="46" name="Picture 45">
            <a:extLst>
              <a:ext uri="{FF2B5EF4-FFF2-40B4-BE49-F238E27FC236}">
                <a16:creationId xmlns:a16="http://schemas.microsoft.com/office/drawing/2014/main" id="{D735AD0F-8CB0-174C-A134-E345FC064DCA}"/>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707397" y="2401212"/>
            <a:ext cx="799252" cy="799252"/>
          </a:xfrm>
          <a:prstGeom prst="rect">
            <a:avLst/>
          </a:prstGeom>
          <a:solidFill>
            <a:schemeClr val="bg2"/>
          </a:solidFill>
        </p:spPr>
      </p:pic>
      <p:cxnSp>
        <p:nvCxnSpPr>
          <p:cNvPr id="47" name="Straight Arrow Connector 46">
            <a:extLst>
              <a:ext uri="{FF2B5EF4-FFF2-40B4-BE49-F238E27FC236}">
                <a16:creationId xmlns:a16="http://schemas.microsoft.com/office/drawing/2014/main" id="{247354EC-A01E-334A-9FC9-AD3139C4CB63}"/>
              </a:ext>
            </a:extLst>
          </p:cNvPr>
          <p:cNvCxnSpPr>
            <a:cxnSpLocks/>
          </p:cNvCxnSpPr>
          <p:nvPr/>
        </p:nvCxnSpPr>
        <p:spPr>
          <a:xfrm>
            <a:off x="4076719" y="2800838"/>
            <a:ext cx="1480020" cy="7991"/>
          </a:xfrm>
          <a:prstGeom prst="straightConnector1">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8AE6620-FBC3-6843-8C17-161018E108E5}"/>
              </a:ext>
            </a:extLst>
          </p:cNvPr>
          <p:cNvSpPr txBox="1"/>
          <p:nvPr/>
        </p:nvSpPr>
        <p:spPr>
          <a:xfrm>
            <a:off x="4188948" y="2321023"/>
            <a:ext cx="423194" cy="307777"/>
          </a:xfrm>
          <a:prstGeom prst="rect">
            <a:avLst/>
          </a:prstGeom>
          <a:noFill/>
        </p:spPr>
        <p:txBody>
          <a:bodyPr wrap="square" rtlCol="0">
            <a:spAutoFit/>
          </a:bodyPr>
          <a:lstStyle/>
          <a:p>
            <a:pPr algn="just"/>
            <a:r>
              <a:rPr lang="en-US" sz="1400" b="1" dirty="0">
                <a:solidFill>
                  <a:srgbClr val="FFFF00"/>
                </a:solidFill>
                <a:latin typeface="Arial" panose="020B0604020202020204" pitchFamily="34" charset="0"/>
                <a:cs typeface="Arial" panose="020B0604020202020204" pitchFamily="34" charset="0"/>
              </a:rPr>
              <a:t>(4)</a:t>
            </a:r>
          </a:p>
        </p:txBody>
      </p:sp>
      <p:pic>
        <p:nvPicPr>
          <p:cNvPr id="50" name="Picture 49">
            <a:extLst>
              <a:ext uri="{FF2B5EF4-FFF2-40B4-BE49-F238E27FC236}">
                <a16:creationId xmlns:a16="http://schemas.microsoft.com/office/drawing/2014/main" id="{555DC0C9-9477-D245-82A4-B90A2FC14FA1}"/>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9213222" y="1290934"/>
            <a:ext cx="540000" cy="540000"/>
          </a:xfrm>
          <a:prstGeom prst="rect">
            <a:avLst/>
          </a:prstGeom>
          <a:solidFill>
            <a:schemeClr val="bg2"/>
          </a:solidFill>
        </p:spPr>
      </p:pic>
      <p:sp>
        <p:nvSpPr>
          <p:cNvPr id="51" name="TextBox 50">
            <a:extLst>
              <a:ext uri="{FF2B5EF4-FFF2-40B4-BE49-F238E27FC236}">
                <a16:creationId xmlns:a16="http://schemas.microsoft.com/office/drawing/2014/main" id="{476D0379-ED88-904A-BF47-E8FF309F626A}"/>
              </a:ext>
            </a:extLst>
          </p:cNvPr>
          <p:cNvSpPr txBox="1"/>
          <p:nvPr/>
        </p:nvSpPr>
        <p:spPr>
          <a:xfrm>
            <a:off x="8933846" y="1846716"/>
            <a:ext cx="1098762" cy="369332"/>
          </a:xfrm>
          <a:prstGeom prst="rect">
            <a:avLst/>
          </a:prstGeom>
          <a:noFill/>
        </p:spPr>
        <p:txBody>
          <a:bodyPr wrap="none" rtlCol="0">
            <a:spAutoFit/>
          </a:bodyPr>
          <a:lstStyle/>
          <a:p>
            <a:pPr algn="ctr"/>
            <a:r>
              <a:rPr lang="en-US" dirty="0">
                <a:solidFill>
                  <a:srgbClr val="FFFF00"/>
                </a:solidFill>
                <a:latin typeface="+mj-lt"/>
              </a:rPr>
              <a:t>Specialist </a:t>
            </a:r>
          </a:p>
        </p:txBody>
      </p:sp>
      <p:grpSp>
        <p:nvGrpSpPr>
          <p:cNvPr id="52" name="Group 51">
            <a:extLst>
              <a:ext uri="{FF2B5EF4-FFF2-40B4-BE49-F238E27FC236}">
                <a16:creationId xmlns:a16="http://schemas.microsoft.com/office/drawing/2014/main" id="{6F21AF50-834D-7F41-AFA2-8A3D45CCBD78}"/>
              </a:ext>
            </a:extLst>
          </p:cNvPr>
          <p:cNvGrpSpPr/>
          <p:nvPr/>
        </p:nvGrpSpPr>
        <p:grpSpPr>
          <a:xfrm>
            <a:off x="8101450" y="1112143"/>
            <a:ext cx="787531" cy="3019808"/>
            <a:chOff x="3829831" y="708130"/>
            <a:chExt cx="787531" cy="3019808"/>
          </a:xfrm>
          <a:solidFill>
            <a:schemeClr val="tx2">
              <a:lumMod val="20000"/>
              <a:lumOff val="80000"/>
            </a:schemeClr>
          </a:solidFill>
        </p:grpSpPr>
        <p:sp>
          <p:nvSpPr>
            <p:cNvPr id="53" name="Rectangle 52">
              <a:extLst>
                <a:ext uri="{FF2B5EF4-FFF2-40B4-BE49-F238E27FC236}">
                  <a16:creationId xmlns:a16="http://schemas.microsoft.com/office/drawing/2014/main" id="{EC0F79A8-1BC3-8840-A55F-66D9A4608CCC}"/>
                </a:ext>
              </a:extLst>
            </p:cNvPr>
            <p:cNvSpPr/>
            <p:nvPr/>
          </p:nvSpPr>
          <p:spPr>
            <a:xfrm>
              <a:off x="3829831" y="708130"/>
              <a:ext cx="500372" cy="301980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4" name="Picture 53">
              <a:extLst>
                <a:ext uri="{FF2B5EF4-FFF2-40B4-BE49-F238E27FC236}">
                  <a16:creationId xmlns:a16="http://schemas.microsoft.com/office/drawing/2014/main" id="{61646A0D-C9F8-BC45-931D-853C8153F7F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29831" y="745624"/>
              <a:ext cx="500372" cy="500372"/>
            </a:xfrm>
            <a:prstGeom prst="rect">
              <a:avLst/>
            </a:prstGeom>
            <a:grpFill/>
          </p:spPr>
        </p:pic>
        <p:cxnSp>
          <p:nvCxnSpPr>
            <p:cNvPr id="55" name="Straight Connector 54">
              <a:extLst>
                <a:ext uri="{FF2B5EF4-FFF2-40B4-BE49-F238E27FC236}">
                  <a16:creationId xmlns:a16="http://schemas.microsoft.com/office/drawing/2014/main" id="{2124D0F8-C4E7-394A-887B-F66FA77C707C}"/>
                </a:ext>
              </a:extLst>
            </p:cNvPr>
            <p:cNvCxnSpPr>
              <a:cxnSpLocks/>
            </p:cNvCxnSpPr>
            <p:nvPr/>
          </p:nvCxnSpPr>
          <p:spPr>
            <a:xfrm>
              <a:off x="3829831" y="1263915"/>
              <a:ext cx="500372" cy="0"/>
            </a:xfrm>
            <a:prstGeom prst="line">
              <a:avLst/>
            </a:prstGeom>
            <a:grp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5BBB782B-FF03-854C-90EB-F52E2295614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28955" y="1716700"/>
              <a:ext cx="302124" cy="322513"/>
            </a:xfrm>
            <a:prstGeom prst="rect">
              <a:avLst/>
            </a:prstGeom>
            <a:grpFill/>
          </p:spPr>
        </p:pic>
        <p:pic>
          <p:nvPicPr>
            <p:cNvPr id="57" name="Picture 56">
              <a:extLst>
                <a:ext uri="{FF2B5EF4-FFF2-40B4-BE49-F238E27FC236}">
                  <a16:creationId xmlns:a16="http://schemas.microsoft.com/office/drawing/2014/main" id="{5A2D57A9-8EEE-474B-B7B0-7EC626A5AB5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891279" y="2109298"/>
              <a:ext cx="377477" cy="320968"/>
            </a:xfrm>
            <a:prstGeom prst="rect">
              <a:avLst/>
            </a:prstGeom>
            <a:grpFill/>
          </p:spPr>
        </p:pic>
        <p:pic>
          <p:nvPicPr>
            <p:cNvPr id="58" name="Picture 57">
              <a:extLst>
                <a:ext uri="{FF2B5EF4-FFF2-40B4-BE49-F238E27FC236}">
                  <a16:creationId xmlns:a16="http://schemas.microsoft.com/office/drawing/2014/main" id="{30A1AB02-7BAB-FB48-A4EF-B20946216E3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923710" y="1334000"/>
              <a:ext cx="312615" cy="312615"/>
            </a:xfrm>
            <a:prstGeom prst="rect">
              <a:avLst/>
            </a:prstGeom>
            <a:grpFill/>
          </p:spPr>
        </p:pic>
        <p:pic>
          <p:nvPicPr>
            <p:cNvPr id="59" name="Picture 58">
              <a:extLst>
                <a:ext uri="{FF2B5EF4-FFF2-40B4-BE49-F238E27FC236}">
                  <a16:creationId xmlns:a16="http://schemas.microsoft.com/office/drawing/2014/main" id="{B403FCBC-D00F-3D47-A857-FBB1A4DF43C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918189" y="2500351"/>
              <a:ext cx="323657" cy="323657"/>
            </a:xfrm>
            <a:prstGeom prst="rect">
              <a:avLst/>
            </a:prstGeom>
            <a:grpFill/>
          </p:spPr>
        </p:pic>
        <p:pic>
          <p:nvPicPr>
            <p:cNvPr id="60" name="Picture 59">
              <a:extLst>
                <a:ext uri="{FF2B5EF4-FFF2-40B4-BE49-F238E27FC236}">
                  <a16:creationId xmlns:a16="http://schemas.microsoft.com/office/drawing/2014/main" id="{11B7C6B1-0F47-3540-A6FE-04540254798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915778" y="3290646"/>
              <a:ext cx="328478" cy="370464"/>
            </a:xfrm>
            <a:prstGeom prst="rect">
              <a:avLst/>
            </a:prstGeom>
            <a:grpFill/>
          </p:spPr>
        </p:pic>
        <p:pic>
          <p:nvPicPr>
            <p:cNvPr id="61" name="Picture 60">
              <a:extLst>
                <a:ext uri="{FF2B5EF4-FFF2-40B4-BE49-F238E27FC236}">
                  <a16:creationId xmlns:a16="http://schemas.microsoft.com/office/drawing/2014/main" id="{FF65FB2B-D1C6-DF4B-A9DA-F764F209A11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898331" y="2894093"/>
              <a:ext cx="363372" cy="326467"/>
            </a:xfrm>
            <a:prstGeom prst="rect">
              <a:avLst/>
            </a:prstGeom>
            <a:grpFill/>
          </p:spPr>
        </p:pic>
        <p:sp>
          <p:nvSpPr>
            <p:cNvPr id="62" name="TextBox 61">
              <a:extLst>
                <a:ext uri="{FF2B5EF4-FFF2-40B4-BE49-F238E27FC236}">
                  <a16:creationId xmlns:a16="http://schemas.microsoft.com/office/drawing/2014/main" id="{8F1AE02F-D6DC-D949-B479-D273F079F376}"/>
                </a:ext>
              </a:extLst>
            </p:cNvPr>
            <p:cNvSpPr txBox="1"/>
            <p:nvPr/>
          </p:nvSpPr>
          <p:spPr>
            <a:xfrm rot="5400000">
              <a:off x="3138688" y="2227519"/>
              <a:ext cx="2618794" cy="338554"/>
            </a:xfrm>
            <a:prstGeom prst="rect">
              <a:avLst/>
            </a:prstGeom>
            <a:grpFill/>
          </p:spPr>
          <p:txBody>
            <a:bodyPr wrap="none" rtlCol="0">
              <a:spAutoFit/>
            </a:bodyPr>
            <a:lstStyle/>
            <a:p>
              <a:r>
                <a:rPr lang="en-US" sz="1600" dirty="0">
                  <a:latin typeface="+mj-lt"/>
                </a:rPr>
                <a:t>Middleware Technology Stack</a:t>
              </a:r>
            </a:p>
          </p:txBody>
        </p:sp>
      </p:grpSp>
      <p:cxnSp>
        <p:nvCxnSpPr>
          <p:cNvPr id="63" name="Straight Arrow Connector 62">
            <a:extLst>
              <a:ext uri="{FF2B5EF4-FFF2-40B4-BE49-F238E27FC236}">
                <a16:creationId xmlns:a16="http://schemas.microsoft.com/office/drawing/2014/main" id="{5DC92224-75E6-4646-8E36-AE2B0DDB582F}"/>
              </a:ext>
            </a:extLst>
          </p:cNvPr>
          <p:cNvCxnSpPr>
            <a:cxnSpLocks/>
            <a:stCxn id="50" idx="1"/>
          </p:cNvCxnSpPr>
          <p:nvPr/>
        </p:nvCxnSpPr>
        <p:spPr>
          <a:xfrm flipH="1" flipV="1">
            <a:off x="8620808" y="1559867"/>
            <a:ext cx="592414" cy="1067"/>
          </a:xfrm>
          <a:prstGeom prst="straightConnector1">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9B81A2B7-AD0B-7F42-AC2A-405147DA2F32}"/>
              </a:ext>
            </a:extLst>
          </p:cNvPr>
          <p:cNvPicPr>
            <a:picLocks/>
          </p:cNvPicPr>
          <p:nvPr/>
        </p:nvPicPr>
        <p:blipFill>
          <a:blip r:embed="rId3"/>
          <a:stretch>
            <a:fillRect/>
          </a:stretch>
        </p:blipFill>
        <p:spPr>
          <a:xfrm flipH="1">
            <a:off x="10964023" y="769434"/>
            <a:ext cx="397313" cy="1195126"/>
          </a:xfrm>
          <a:prstGeom prst="rect">
            <a:avLst/>
          </a:prstGeom>
        </p:spPr>
      </p:pic>
      <p:cxnSp>
        <p:nvCxnSpPr>
          <p:cNvPr id="67" name="Straight Arrow Connector 66">
            <a:extLst>
              <a:ext uri="{FF2B5EF4-FFF2-40B4-BE49-F238E27FC236}">
                <a16:creationId xmlns:a16="http://schemas.microsoft.com/office/drawing/2014/main" id="{3C84C20A-28B7-B846-B0EB-3FE95B0F2937}"/>
              </a:ext>
            </a:extLst>
          </p:cNvPr>
          <p:cNvCxnSpPr>
            <a:cxnSpLocks/>
            <a:stCxn id="66" idx="3"/>
            <a:endCxn id="50" idx="3"/>
          </p:cNvCxnSpPr>
          <p:nvPr/>
        </p:nvCxnSpPr>
        <p:spPr>
          <a:xfrm flipH="1">
            <a:off x="9753222" y="1366997"/>
            <a:ext cx="1210801" cy="193937"/>
          </a:xfrm>
          <a:prstGeom prst="straightConnector1">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1A12BA8-8C9B-5F4B-8034-FECAFF47FF13}"/>
              </a:ext>
            </a:extLst>
          </p:cNvPr>
          <p:cNvSpPr txBox="1"/>
          <p:nvPr/>
        </p:nvSpPr>
        <p:spPr>
          <a:xfrm>
            <a:off x="10203542" y="1656095"/>
            <a:ext cx="2344615" cy="307777"/>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(5)</a:t>
            </a:r>
          </a:p>
        </p:txBody>
      </p:sp>
      <p:cxnSp>
        <p:nvCxnSpPr>
          <p:cNvPr id="71" name="Straight Arrow Connector 37">
            <a:extLst>
              <a:ext uri="{FF2B5EF4-FFF2-40B4-BE49-F238E27FC236}">
                <a16:creationId xmlns:a16="http://schemas.microsoft.com/office/drawing/2014/main" id="{75702D84-1E65-4B47-AA44-6C705412EB86}"/>
              </a:ext>
            </a:extLst>
          </p:cNvPr>
          <p:cNvCxnSpPr>
            <a:cxnSpLocks/>
            <a:stCxn id="53" idx="2"/>
            <a:endCxn id="33" idx="3"/>
          </p:cNvCxnSpPr>
          <p:nvPr/>
        </p:nvCxnSpPr>
        <p:spPr>
          <a:xfrm rot="5400000">
            <a:off x="6727499" y="4589264"/>
            <a:ext cx="2081451" cy="1166825"/>
          </a:xfrm>
          <a:prstGeom prst="bentConnector2">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37">
            <a:extLst>
              <a:ext uri="{FF2B5EF4-FFF2-40B4-BE49-F238E27FC236}">
                <a16:creationId xmlns:a16="http://schemas.microsoft.com/office/drawing/2014/main" id="{037098C5-32FE-464C-ACDD-F359A3E3C462}"/>
              </a:ext>
            </a:extLst>
          </p:cNvPr>
          <p:cNvCxnSpPr>
            <a:cxnSpLocks/>
            <a:stCxn id="53" idx="2"/>
            <a:endCxn id="29" idx="3"/>
          </p:cNvCxnSpPr>
          <p:nvPr/>
        </p:nvCxnSpPr>
        <p:spPr>
          <a:xfrm rot="5400000">
            <a:off x="7257568" y="4048511"/>
            <a:ext cx="1010628" cy="1177509"/>
          </a:xfrm>
          <a:prstGeom prst="bentConnector2">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8D5DE44-C00B-AC49-A792-787C17E6E4FC}"/>
              </a:ext>
            </a:extLst>
          </p:cNvPr>
          <p:cNvCxnSpPr>
            <a:cxnSpLocks/>
          </p:cNvCxnSpPr>
          <p:nvPr/>
        </p:nvCxnSpPr>
        <p:spPr>
          <a:xfrm flipH="1" flipV="1">
            <a:off x="6657308" y="2800838"/>
            <a:ext cx="1448878" cy="7991"/>
          </a:xfrm>
          <a:prstGeom prst="straightConnector1">
            <a:avLst/>
          </a:prstGeom>
          <a:ln>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FB021EC-1C0C-514E-90B3-C1B5A91BA648}"/>
              </a:ext>
            </a:extLst>
          </p:cNvPr>
          <p:cNvSpPr txBox="1"/>
          <p:nvPr/>
        </p:nvSpPr>
        <p:spPr>
          <a:xfrm>
            <a:off x="7601904" y="2326226"/>
            <a:ext cx="461478" cy="307777"/>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(6)</a:t>
            </a:r>
          </a:p>
        </p:txBody>
      </p:sp>
      <p:pic>
        <p:nvPicPr>
          <p:cNvPr id="83" name="Picture 82">
            <a:extLst>
              <a:ext uri="{FF2B5EF4-FFF2-40B4-BE49-F238E27FC236}">
                <a16:creationId xmlns:a16="http://schemas.microsoft.com/office/drawing/2014/main" id="{365E35E2-4885-904A-B7F2-6B507774BD86}"/>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4649380" y="2685282"/>
            <a:ext cx="250914" cy="250914"/>
          </a:xfrm>
          <a:prstGeom prst="rect">
            <a:avLst/>
          </a:prstGeom>
        </p:spPr>
      </p:pic>
      <p:pic>
        <p:nvPicPr>
          <p:cNvPr id="84" name="Picture 83">
            <a:extLst>
              <a:ext uri="{FF2B5EF4-FFF2-40B4-BE49-F238E27FC236}">
                <a16:creationId xmlns:a16="http://schemas.microsoft.com/office/drawing/2014/main" id="{2935706F-422F-1142-BD91-53DF0173CC81}"/>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7313752" y="2709782"/>
            <a:ext cx="250914" cy="250914"/>
          </a:xfrm>
          <a:prstGeom prst="rect">
            <a:avLst/>
          </a:prstGeom>
        </p:spPr>
      </p:pic>
      <p:cxnSp>
        <p:nvCxnSpPr>
          <p:cNvPr id="85" name="Straight Arrow Connector 84">
            <a:extLst>
              <a:ext uri="{FF2B5EF4-FFF2-40B4-BE49-F238E27FC236}">
                <a16:creationId xmlns:a16="http://schemas.microsoft.com/office/drawing/2014/main" id="{B3578FD3-3960-2B4A-9515-6FCBF5BBDADB}"/>
              </a:ext>
            </a:extLst>
          </p:cNvPr>
          <p:cNvCxnSpPr>
            <a:cxnSpLocks/>
          </p:cNvCxnSpPr>
          <p:nvPr/>
        </p:nvCxnSpPr>
        <p:spPr>
          <a:xfrm>
            <a:off x="4063029" y="3666149"/>
            <a:ext cx="4038421" cy="0"/>
          </a:xfrm>
          <a:prstGeom prst="straightConnector1">
            <a:avLst/>
          </a:prstGeom>
          <a:ln>
            <a:solidFill>
              <a:srgbClr val="FFFF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6A03912-A33A-C34A-BCB9-6EFC4559A466}"/>
              </a:ext>
            </a:extLst>
          </p:cNvPr>
          <p:cNvSpPr txBox="1"/>
          <p:nvPr/>
        </p:nvSpPr>
        <p:spPr>
          <a:xfrm>
            <a:off x="5876987" y="3855587"/>
            <a:ext cx="416955" cy="307778"/>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(7)</a:t>
            </a:r>
          </a:p>
        </p:txBody>
      </p:sp>
      <p:pic>
        <p:nvPicPr>
          <p:cNvPr id="88" name="Picture 87">
            <a:extLst>
              <a:ext uri="{FF2B5EF4-FFF2-40B4-BE49-F238E27FC236}">
                <a16:creationId xmlns:a16="http://schemas.microsoft.com/office/drawing/2014/main" id="{523271B1-EC46-804C-A322-25E121E71AB0}"/>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956782" y="3553126"/>
            <a:ext cx="250914" cy="250914"/>
          </a:xfrm>
          <a:prstGeom prst="rect">
            <a:avLst/>
          </a:prstGeom>
        </p:spPr>
      </p:pic>
      <p:grpSp>
        <p:nvGrpSpPr>
          <p:cNvPr id="95" name="Group 94">
            <a:extLst>
              <a:ext uri="{FF2B5EF4-FFF2-40B4-BE49-F238E27FC236}">
                <a16:creationId xmlns:a16="http://schemas.microsoft.com/office/drawing/2014/main" id="{D5F6E2A7-A30F-FF47-9677-459EEAFE71F9}"/>
              </a:ext>
            </a:extLst>
          </p:cNvPr>
          <p:cNvGrpSpPr/>
          <p:nvPr/>
        </p:nvGrpSpPr>
        <p:grpSpPr>
          <a:xfrm>
            <a:off x="4721251" y="403656"/>
            <a:ext cx="2734851" cy="1295235"/>
            <a:chOff x="6086785" y="123187"/>
            <a:chExt cx="2316090" cy="900000"/>
          </a:xfrm>
        </p:grpSpPr>
        <p:sp>
          <p:nvSpPr>
            <p:cNvPr id="92" name="Rectangle 91">
              <a:extLst>
                <a:ext uri="{FF2B5EF4-FFF2-40B4-BE49-F238E27FC236}">
                  <a16:creationId xmlns:a16="http://schemas.microsoft.com/office/drawing/2014/main" id="{E06DA2BF-35D2-5E45-856B-1C395D10FA5A}"/>
                </a:ext>
              </a:extLst>
            </p:cNvPr>
            <p:cNvSpPr/>
            <p:nvPr/>
          </p:nvSpPr>
          <p:spPr>
            <a:xfrm>
              <a:off x="6164829" y="123187"/>
              <a:ext cx="2160000" cy="900000"/>
            </a:xfrm>
            <a:prstGeom prst="rect">
              <a:avLst/>
            </a:prstGeom>
            <a:solidFill>
              <a:srgbClr val="2F3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8A5B7E74-8F6C-FD45-8DC0-C851430FCA8B}"/>
                </a:ext>
              </a:extLst>
            </p:cNvPr>
            <p:cNvPicPr>
              <a:picLocks noChangeAspect="1"/>
            </p:cNvPicPr>
            <p:nvPr/>
          </p:nvPicPr>
          <p:blipFill>
            <a:blip r:embed="rId17"/>
            <a:stretch>
              <a:fillRect/>
            </a:stretch>
          </p:blipFill>
          <p:spPr>
            <a:xfrm>
              <a:off x="6467872" y="204487"/>
              <a:ext cx="1553914" cy="334019"/>
            </a:xfrm>
            <a:prstGeom prst="rect">
              <a:avLst/>
            </a:prstGeom>
          </p:spPr>
        </p:pic>
        <p:sp>
          <p:nvSpPr>
            <p:cNvPr id="94" name="TextBox 93">
              <a:extLst>
                <a:ext uri="{FF2B5EF4-FFF2-40B4-BE49-F238E27FC236}">
                  <a16:creationId xmlns:a16="http://schemas.microsoft.com/office/drawing/2014/main" id="{6479C111-78DE-134A-B2FB-631E828FE889}"/>
                </a:ext>
              </a:extLst>
            </p:cNvPr>
            <p:cNvSpPr txBox="1"/>
            <p:nvPr/>
          </p:nvSpPr>
          <p:spPr>
            <a:xfrm>
              <a:off x="6086785" y="565005"/>
              <a:ext cx="2316090" cy="363562"/>
            </a:xfrm>
            <a:prstGeom prst="rect">
              <a:avLst/>
            </a:prstGeom>
            <a:noFill/>
          </p:spPr>
          <p:txBody>
            <a:bodyPr wrap="none" rtlCol="0">
              <a:spAutoFit/>
            </a:bodyPr>
            <a:lstStyle/>
            <a:p>
              <a:pPr algn="ctr"/>
              <a:r>
                <a:rPr lang="en-US" sz="1400" dirty="0">
                  <a:solidFill>
                    <a:schemeClr val="bg1"/>
                  </a:solidFill>
                  <a:latin typeface="+mj-lt"/>
                </a:rPr>
                <a:t>FHIR Viewer</a:t>
              </a:r>
            </a:p>
            <a:p>
              <a:pPr algn="ctr"/>
              <a:r>
                <a:rPr lang="en-US" sz="1400" dirty="0">
                  <a:solidFill>
                    <a:schemeClr val="bg1"/>
                  </a:solidFill>
                  <a:latin typeface="+mj-lt"/>
                </a:rPr>
                <a:t>Open Technologies for Life Sciences</a:t>
              </a:r>
            </a:p>
          </p:txBody>
        </p:sp>
      </p:grpSp>
      <p:cxnSp>
        <p:nvCxnSpPr>
          <p:cNvPr id="97" name="Elbow Connector 96">
            <a:extLst>
              <a:ext uri="{FF2B5EF4-FFF2-40B4-BE49-F238E27FC236}">
                <a16:creationId xmlns:a16="http://schemas.microsoft.com/office/drawing/2014/main" id="{4D44E1F3-BB10-8243-9239-ADA7401060C8}"/>
              </a:ext>
            </a:extLst>
          </p:cNvPr>
          <p:cNvCxnSpPr>
            <a:stCxn id="11" idx="0"/>
            <a:endCxn id="92" idx="1"/>
          </p:cNvCxnSpPr>
          <p:nvPr/>
        </p:nvCxnSpPr>
        <p:spPr>
          <a:xfrm rot="5400000" flipH="1" flipV="1">
            <a:off x="4275565" y="574303"/>
            <a:ext cx="60869" cy="1014813"/>
          </a:xfrm>
          <a:prstGeom prst="bentConnector2">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a:extLst>
              <a:ext uri="{FF2B5EF4-FFF2-40B4-BE49-F238E27FC236}">
                <a16:creationId xmlns:a16="http://schemas.microsoft.com/office/drawing/2014/main" id="{0B6BFC5C-3C7D-B34D-81AB-2FC209FAB8B9}"/>
              </a:ext>
            </a:extLst>
          </p:cNvPr>
          <p:cNvCxnSpPr>
            <a:cxnSpLocks/>
            <a:stCxn id="53" idx="0"/>
            <a:endCxn id="92" idx="3"/>
          </p:cNvCxnSpPr>
          <p:nvPr/>
        </p:nvCxnSpPr>
        <p:spPr>
          <a:xfrm rot="16200000" flipV="1">
            <a:off x="7827357" y="587863"/>
            <a:ext cx="60869" cy="987691"/>
          </a:xfrm>
          <a:prstGeom prst="bentConnector2">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6F83115-C652-A34B-B974-0C3BEACBB837}"/>
              </a:ext>
            </a:extLst>
          </p:cNvPr>
          <p:cNvSpPr txBox="1"/>
          <p:nvPr/>
        </p:nvSpPr>
        <p:spPr>
          <a:xfrm>
            <a:off x="5903509" y="1719662"/>
            <a:ext cx="401824" cy="307777"/>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(8)</a:t>
            </a:r>
          </a:p>
        </p:txBody>
      </p:sp>
      <p:sp>
        <p:nvSpPr>
          <p:cNvPr id="2" name="TextBox 1">
            <a:extLst>
              <a:ext uri="{FF2B5EF4-FFF2-40B4-BE49-F238E27FC236}">
                <a16:creationId xmlns:a16="http://schemas.microsoft.com/office/drawing/2014/main" id="{115696F6-010A-AE4F-A03F-98D5FE46F067}"/>
              </a:ext>
            </a:extLst>
          </p:cNvPr>
          <p:cNvSpPr txBox="1"/>
          <p:nvPr/>
        </p:nvSpPr>
        <p:spPr>
          <a:xfrm>
            <a:off x="5581299" y="2057333"/>
            <a:ext cx="1097545" cy="369332"/>
          </a:xfrm>
          <a:prstGeom prst="rect">
            <a:avLst/>
          </a:prstGeom>
          <a:noFill/>
        </p:spPr>
        <p:txBody>
          <a:bodyPr wrap="none" rtlCol="0">
            <a:spAutoFit/>
          </a:bodyPr>
          <a:lstStyle/>
          <a:p>
            <a:r>
              <a:rPr lang="en-US" dirty="0">
                <a:solidFill>
                  <a:srgbClr val="FFFF00"/>
                </a:solidFill>
                <a:latin typeface="+mj-lt"/>
              </a:rPr>
              <a:t>Ethereum</a:t>
            </a:r>
          </a:p>
        </p:txBody>
      </p:sp>
      <p:sp>
        <p:nvSpPr>
          <p:cNvPr id="3" name="TextBox 2">
            <a:extLst>
              <a:ext uri="{FF2B5EF4-FFF2-40B4-BE49-F238E27FC236}">
                <a16:creationId xmlns:a16="http://schemas.microsoft.com/office/drawing/2014/main" id="{62F576EF-9090-D743-95A7-F8CD9E62EECD}"/>
              </a:ext>
            </a:extLst>
          </p:cNvPr>
          <p:cNvSpPr txBox="1"/>
          <p:nvPr/>
        </p:nvSpPr>
        <p:spPr>
          <a:xfrm>
            <a:off x="592048" y="187742"/>
            <a:ext cx="1665343" cy="461665"/>
          </a:xfrm>
          <a:prstGeom prst="rect">
            <a:avLst/>
          </a:prstGeom>
          <a:noFill/>
          <a:ln>
            <a:solidFill>
              <a:srgbClr val="FFFF00"/>
            </a:solidFill>
          </a:ln>
        </p:spPr>
        <p:txBody>
          <a:bodyPr wrap="square" rtlCol="0">
            <a:spAutoFit/>
          </a:bodyPr>
          <a:lstStyle/>
          <a:p>
            <a:r>
              <a:rPr lang="en-US" sz="2400" b="1" u="sng" dirty="0">
                <a:solidFill>
                  <a:srgbClr val="FFFF00"/>
                </a:solidFill>
              </a:rPr>
              <a:t>Overview</a:t>
            </a:r>
          </a:p>
        </p:txBody>
      </p:sp>
    </p:spTree>
    <p:extLst>
      <p:ext uri="{BB962C8B-B14F-4D97-AF65-F5344CB8AC3E}">
        <p14:creationId xmlns:p14="http://schemas.microsoft.com/office/powerpoint/2010/main" val="338951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D74A005-4691-6544-A808-8DC39BCA9A59}"/>
              </a:ext>
            </a:extLst>
          </p:cNvPr>
          <p:cNvGrpSpPr/>
          <p:nvPr/>
        </p:nvGrpSpPr>
        <p:grpSpPr>
          <a:xfrm>
            <a:off x="0" y="-1"/>
            <a:ext cx="12192000" cy="7080990"/>
            <a:chOff x="0" y="-1"/>
            <a:chExt cx="12192000" cy="7080990"/>
          </a:xfrm>
        </p:grpSpPr>
        <p:sp>
          <p:nvSpPr>
            <p:cNvPr id="2" name="Rectangle 1">
              <a:extLst>
                <a:ext uri="{FF2B5EF4-FFF2-40B4-BE49-F238E27FC236}">
                  <a16:creationId xmlns:a16="http://schemas.microsoft.com/office/drawing/2014/main" id="{306625E4-F04E-A942-90C7-FD22A1A2B9F5}"/>
                </a:ext>
              </a:extLst>
            </p:cNvPr>
            <p:cNvSpPr/>
            <p:nvPr/>
          </p:nvSpPr>
          <p:spPr>
            <a:xfrm>
              <a:off x="0" y="-1"/>
              <a:ext cx="12192000" cy="68337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A778309C-3135-6C43-932B-6E7F910572D0}"/>
                </a:ext>
              </a:extLst>
            </p:cNvPr>
            <p:cNvSpPr txBox="1"/>
            <p:nvPr/>
          </p:nvSpPr>
          <p:spPr>
            <a:xfrm>
              <a:off x="122664" y="125239"/>
              <a:ext cx="5838382" cy="6955750"/>
            </a:xfrm>
            <a:prstGeom prst="rect">
              <a:avLst/>
            </a:prstGeom>
            <a:noFill/>
          </p:spPr>
          <p:txBody>
            <a:bodyPr wrap="square" rtlCol="0">
              <a:spAutoFit/>
            </a:bodyPr>
            <a:lstStyle/>
            <a:p>
              <a:r>
                <a:rPr lang="en-US" sz="2000" b="1" dirty="0">
                  <a:solidFill>
                    <a:srgbClr val="FFC000"/>
                  </a:solidFill>
                  <a:latin typeface="+mj-lt"/>
                </a:rPr>
                <a:t>What is encrypted?</a:t>
              </a:r>
            </a:p>
            <a:p>
              <a:r>
                <a:rPr lang="en-US" sz="1400" dirty="0">
                  <a:solidFill>
                    <a:schemeClr val="bg1"/>
                  </a:solidFill>
                  <a:latin typeface="+mj-lt"/>
                </a:rPr>
                <a:t>The smart contract stores the following information:</a:t>
              </a:r>
            </a:p>
            <a:p>
              <a:pPr marL="285750" indent="-285750">
                <a:buFont typeface="Arial" panose="020B0604020202020204" pitchFamily="34" charset="0"/>
                <a:buChar char="•"/>
              </a:pPr>
              <a:r>
                <a:rPr lang="en-US" sz="1400" dirty="0">
                  <a:solidFill>
                    <a:schemeClr val="bg1"/>
                  </a:solidFill>
                  <a:latin typeface="+mj-lt"/>
                </a:rPr>
                <a:t>Patient IDs (i.e. </a:t>
              </a:r>
              <a:r>
                <a:rPr lang="en-US" sz="1400" dirty="0" err="1">
                  <a:solidFill>
                    <a:schemeClr val="bg1"/>
                  </a:solidFill>
                  <a:latin typeface="+mj-lt"/>
                </a:rPr>
                <a:t>Saavha</a:t>
              </a:r>
              <a:r>
                <a:rPr lang="en-US" sz="1400" dirty="0">
                  <a:solidFill>
                    <a:schemeClr val="bg1"/>
                  </a:solidFill>
                  <a:latin typeface="+mj-lt"/>
                </a:rPr>
                <a:t> User ID so not containing any PHI);</a:t>
              </a:r>
            </a:p>
            <a:p>
              <a:pPr marL="285750" indent="-285750">
                <a:buFont typeface="Arial" panose="020B0604020202020204" pitchFamily="34" charset="0"/>
                <a:buChar char="•"/>
              </a:pPr>
              <a:r>
                <a:rPr lang="en-US" sz="1400" dirty="0">
                  <a:solidFill>
                    <a:schemeClr val="bg1"/>
                  </a:solidFill>
                  <a:latin typeface="+mj-lt"/>
                </a:rPr>
                <a:t>Partners Ping URLs (i.e. middleware public URL for each partner to check that their service is up, and to retrieve their public key);</a:t>
              </a:r>
            </a:p>
            <a:p>
              <a:pPr marL="285750" indent="-285750">
                <a:buFont typeface="Arial" panose="020B0604020202020204" pitchFamily="34" charset="0"/>
                <a:buChar char="•"/>
              </a:pPr>
              <a:r>
                <a:rPr lang="en-US" sz="1400" dirty="0">
                  <a:solidFill>
                    <a:schemeClr val="bg1"/>
                  </a:solidFill>
                  <a:latin typeface="+mj-lt"/>
                </a:rPr>
                <a:t>Patient Resource URLs (i.e. middleware protected URLs to access Patient FHIR resources).</a:t>
              </a:r>
            </a:p>
            <a:p>
              <a:pPr marL="285750" indent="-285750">
                <a:buFont typeface="Arial" panose="020B0604020202020204" pitchFamily="34" charset="0"/>
                <a:buChar char="•"/>
              </a:pPr>
              <a:endParaRPr lang="en-US" sz="1400" dirty="0">
                <a:solidFill>
                  <a:schemeClr val="bg1"/>
                </a:solidFill>
                <a:latin typeface="+mj-lt"/>
              </a:endParaRPr>
            </a:p>
            <a:p>
              <a:r>
                <a:rPr lang="en-US" sz="1400" dirty="0">
                  <a:solidFill>
                    <a:schemeClr val="bg1"/>
                  </a:solidFill>
                  <a:latin typeface="+mj-lt"/>
                </a:rPr>
                <a:t>Each of this item don’t contain any private or sensible patient information, but to add an extra layer of security, we decided to encrypt all theses values before storing them in the smart contract, and after retrieving them to use it in the SMART on FHIR app.</a:t>
              </a:r>
            </a:p>
            <a:p>
              <a:endParaRPr lang="en-US" sz="1400" dirty="0">
                <a:solidFill>
                  <a:schemeClr val="bg1"/>
                </a:solidFill>
                <a:latin typeface="+mj-lt"/>
              </a:endParaRPr>
            </a:p>
            <a:p>
              <a:r>
                <a:rPr lang="en-US" sz="2000" b="1" dirty="0">
                  <a:solidFill>
                    <a:srgbClr val="FFC000"/>
                  </a:solidFill>
                  <a:latin typeface="+mj-lt"/>
                </a:rPr>
                <a:t>How the data are encrypted?</a:t>
              </a:r>
              <a:endParaRPr lang="en-US" sz="1400" b="1" dirty="0">
                <a:solidFill>
                  <a:srgbClr val="FFC000"/>
                </a:solidFill>
                <a:latin typeface="+mj-lt"/>
              </a:endParaRPr>
            </a:p>
            <a:p>
              <a:r>
                <a:rPr lang="en-US" sz="1400" dirty="0">
                  <a:solidFill>
                    <a:schemeClr val="bg1"/>
                  </a:solidFill>
                  <a:latin typeface="+mj-lt"/>
                </a:rPr>
                <a:t>Let’s explain first the initial goal. We wanted to encrypt data using an Encryption As a Service provider (such as AWS KMS, or Vault). We already have experience with AWS KMS, so we went this way. Here is how it works in a standard way:</a:t>
              </a:r>
            </a:p>
            <a:p>
              <a:pPr marL="171450" indent="-171450">
                <a:buFont typeface="Arial" panose="020B0604020202020204" pitchFamily="34" charset="0"/>
                <a:buChar char="•"/>
              </a:pPr>
              <a:r>
                <a:rPr lang="en-US" sz="1400" dirty="0">
                  <a:solidFill>
                    <a:schemeClr val="bg1"/>
                  </a:solidFill>
                  <a:latin typeface="+mj-lt"/>
                </a:rPr>
                <a:t>You create a master key in KMS;</a:t>
              </a:r>
            </a:p>
            <a:p>
              <a:pPr marL="171450" indent="-171450">
                <a:buFont typeface="Arial" panose="020B0604020202020204" pitchFamily="34" charset="0"/>
                <a:buChar char="•"/>
              </a:pPr>
              <a:r>
                <a:rPr lang="en-US" sz="1400" dirty="0">
                  <a:solidFill>
                    <a:schemeClr val="bg1"/>
                  </a:solidFill>
                  <a:latin typeface="+mj-lt"/>
                </a:rPr>
                <a:t>You send a request to KMS to encrypt a value (the size is limited to 4KB) using this master key;</a:t>
              </a:r>
            </a:p>
            <a:p>
              <a:pPr marL="171450" indent="-171450">
                <a:buFont typeface="Arial" panose="020B0604020202020204" pitchFamily="34" charset="0"/>
                <a:buChar char="•"/>
              </a:pPr>
              <a:r>
                <a:rPr lang="en-US" sz="1400" dirty="0">
                  <a:solidFill>
                    <a:schemeClr val="bg1"/>
                  </a:solidFill>
                  <a:latin typeface="+mj-lt"/>
                </a:rPr>
                <a:t>KMS generates a dedicated encryption key for this value, and returns you the encrypted value;</a:t>
              </a:r>
            </a:p>
            <a:p>
              <a:pPr marL="171450" indent="-171450">
                <a:buFont typeface="Arial" panose="020B0604020202020204" pitchFamily="34" charset="0"/>
                <a:buChar char="•"/>
              </a:pPr>
              <a:r>
                <a:rPr lang="en-US" sz="1400" dirty="0">
                  <a:solidFill>
                    <a:schemeClr val="bg1"/>
                  </a:solidFill>
                  <a:latin typeface="+mj-lt"/>
                </a:rPr>
                <a:t>The encrypted value contains a reference to the encryption key, and so you can ask KMS to decrypt the value easily.</a:t>
              </a:r>
            </a:p>
            <a:p>
              <a:pPr marL="171450" indent="-171450">
                <a:buFont typeface="Arial" panose="020B0604020202020204" pitchFamily="34" charset="0"/>
                <a:buChar char="•"/>
              </a:pPr>
              <a:endParaRPr lang="en-US" sz="1400" dirty="0">
                <a:solidFill>
                  <a:schemeClr val="bg1"/>
                </a:solidFill>
                <a:latin typeface="+mj-lt"/>
              </a:endParaRPr>
            </a:p>
            <a:p>
              <a:r>
                <a:rPr lang="en-US" sz="1400" dirty="0">
                  <a:solidFill>
                    <a:schemeClr val="bg1"/>
                  </a:solidFill>
                  <a:latin typeface="+mj-lt"/>
                </a:rPr>
                <a:t>The issue is that you get each time a different value when you encrypt the same string, because KMS generates this encryption key (or data key) each time. The solution is to generate a data key and to always use the same. The diagram explains how it’s done.</a:t>
              </a:r>
            </a:p>
          </p:txBody>
        </p:sp>
        <p:sp>
          <p:nvSpPr>
            <p:cNvPr id="7" name="TextBox 6">
              <a:extLst>
                <a:ext uri="{FF2B5EF4-FFF2-40B4-BE49-F238E27FC236}">
                  <a16:creationId xmlns:a16="http://schemas.microsoft.com/office/drawing/2014/main" id="{002CD675-1512-6349-8924-B3CEA85B5C86}"/>
                </a:ext>
              </a:extLst>
            </p:cNvPr>
            <p:cNvSpPr txBox="1"/>
            <p:nvPr/>
          </p:nvSpPr>
          <p:spPr>
            <a:xfrm>
              <a:off x="6001658" y="144904"/>
              <a:ext cx="2168690" cy="1384995"/>
            </a:xfrm>
            <a:prstGeom prst="rect">
              <a:avLst/>
            </a:prstGeom>
            <a:noFill/>
          </p:spPr>
          <p:txBody>
            <a:bodyPr wrap="square" rtlCol="0">
              <a:spAutoFit/>
            </a:bodyPr>
            <a:lstStyle/>
            <a:p>
              <a:r>
                <a:rPr lang="en-US" sz="1400" dirty="0">
                  <a:solidFill>
                    <a:schemeClr val="bg1"/>
                  </a:solidFill>
                  <a:latin typeface="+mj-lt"/>
                </a:rPr>
                <a:t>1. We initially created a master key in AWS KMS using our root AWS account. And gave access to all partners for encryption/decryption.</a:t>
              </a:r>
            </a:p>
          </p:txBody>
        </p:sp>
        <p:sp>
          <p:nvSpPr>
            <p:cNvPr id="8" name="TextBox 7">
              <a:extLst>
                <a:ext uri="{FF2B5EF4-FFF2-40B4-BE49-F238E27FC236}">
                  <a16:creationId xmlns:a16="http://schemas.microsoft.com/office/drawing/2014/main" id="{A7F9A360-4492-CE4B-BAD5-E2EBC4C0B901}"/>
                </a:ext>
              </a:extLst>
            </p:cNvPr>
            <p:cNvSpPr txBox="1"/>
            <p:nvPr/>
          </p:nvSpPr>
          <p:spPr>
            <a:xfrm>
              <a:off x="6001655" y="1580943"/>
              <a:ext cx="2168694" cy="738664"/>
            </a:xfrm>
            <a:prstGeom prst="rect">
              <a:avLst/>
            </a:prstGeom>
            <a:noFill/>
          </p:spPr>
          <p:txBody>
            <a:bodyPr wrap="square" rtlCol="0">
              <a:spAutoFit/>
            </a:bodyPr>
            <a:lstStyle/>
            <a:p>
              <a:r>
                <a:rPr lang="en-US" sz="1400" dirty="0">
                  <a:solidFill>
                    <a:schemeClr val="bg1"/>
                  </a:solidFill>
                  <a:latin typeface="+mj-lt"/>
                </a:rPr>
                <a:t>2. We generated a data key in AWS KMS using the protocol AES256.</a:t>
              </a:r>
            </a:p>
          </p:txBody>
        </p:sp>
        <p:sp>
          <p:nvSpPr>
            <p:cNvPr id="11" name="TextBox 10">
              <a:extLst>
                <a:ext uri="{FF2B5EF4-FFF2-40B4-BE49-F238E27FC236}">
                  <a16:creationId xmlns:a16="http://schemas.microsoft.com/office/drawing/2014/main" id="{4A45F82F-605B-4847-A29F-8AD7F5DDB6EE}"/>
                </a:ext>
              </a:extLst>
            </p:cNvPr>
            <p:cNvSpPr txBox="1"/>
            <p:nvPr/>
          </p:nvSpPr>
          <p:spPr>
            <a:xfrm>
              <a:off x="6001655" y="2370651"/>
              <a:ext cx="2168694" cy="738664"/>
            </a:xfrm>
            <a:prstGeom prst="rect">
              <a:avLst/>
            </a:prstGeom>
            <a:noFill/>
          </p:spPr>
          <p:txBody>
            <a:bodyPr wrap="square" rtlCol="0">
              <a:spAutoFit/>
            </a:bodyPr>
            <a:lstStyle/>
            <a:p>
              <a:r>
                <a:rPr lang="en-US" sz="1400" dirty="0">
                  <a:solidFill>
                    <a:schemeClr val="bg1"/>
                  </a:solidFill>
                  <a:latin typeface="+mj-lt"/>
                </a:rPr>
                <a:t>3. Then, using AWS KMS, we encrypted the data key with the master key.</a:t>
              </a:r>
            </a:p>
          </p:txBody>
        </p:sp>
        <p:sp>
          <p:nvSpPr>
            <p:cNvPr id="16" name="TextBox 15">
              <a:extLst>
                <a:ext uri="{FF2B5EF4-FFF2-40B4-BE49-F238E27FC236}">
                  <a16:creationId xmlns:a16="http://schemas.microsoft.com/office/drawing/2014/main" id="{816E9F41-53B2-CC44-9A99-648020FC3227}"/>
                </a:ext>
              </a:extLst>
            </p:cNvPr>
            <p:cNvSpPr txBox="1"/>
            <p:nvPr/>
          </p:nvSpPr>
          <p:spPr>
            <a:xfrm>
              <a:off x="6001655" y="3160359"/>
              <a:ext cx="2168694" cy="2246769"/>
            </a:xfrm>
            <a:prstGeom prst="rect">
              <a:avLst/>
            </a:prstGeom>
            <a:noFill/>
          </p:spPr>
          <p:txBody>
            <a:bodyPr wrap="square" rtlCol="0">
              <a:spAutoFit/>
            </a:bodyPr>
            <a:lstStyle/>
            <a:p>
              <a:r>
                <a:rPr lang="en-US" sz="1400" dirty="0">
                  <a:solidFill>
                    <a:schemeClr val="bg1"/>
                  </a:solidFill>
                  <a:latin typeface="+mj-lt"/>
                </a:rPr>
                <a:t>4. We have now an encrypted data key that can be shared with our partners. Even if this encrypted key is stolen, our data is safe in the smart contract, because you need access to the master key to decrypt the data key to decrypt the data.</a:t>
              </a:r>
            </a:p>
          </p:txBody>
        </p:sp>
        <p:sp>
          <p:nvSpPr>
            <p:cNvPr id="24" name="TextBox 23">
              <a:extLst>
                <a:ext uri="{FF2B5EF4-FFF2-40B4-BE49-F238E27FC236}">
                  <a16:creationId xmlns:a16="http://schemas.microsoft.com/office/drawing/2014/main" id="{94D6DE4E-C332-194B-84B8-C711ED08448A}"/>
                </a:ext>
              </a:extLst>
            </p:cNvPr>
            <p:cNvSpPr txBox="1"/>
            <p:nvPr/>
          </p:nvSpPr>
          <p:spPr>
            <a:xfrm>
              <a:off x="9118412" y="1120912"/>
              <a:ext cx="1799997" cy="1169551"/>
            </a:xfrm>
            <a:prstGeom prst="rect">
              <a:avLst/>
            </a:prstGeom>
            <a:noFill/>
          </p:spPr>
          <p:txBody>
            <a:bodyPr wrap="square" rtlCol="0">
              <a:spAutoFit/>
            </a:bodyPr>
            <a:lstStyle/>
            <a:p>
              <a:r>
                <a:rPr lang="en-US" sz="1400" dirty="0">
                  <a:solidFill>
                    <a:schemeClr val="bg1"/>
                  </a:solidFill>
                  <a:latin typeface="+mj-lt"/>
                </a:rPr>
                <a:t>1. If you need to encrypt or decrypt values, you need access to the encrypted data key.</a:t>
              </a:r>
            </a:p>
          </p:txBody>
        </p:sp>
        <p:sp>
          <p:nvSpPr>
            <p:cNvPr id="25" name="TextBox 24">
              <a:extLst>
                <a:ext uri="{FF2B5EF4-FFF2-40B4-BE49-F238E27FC236}">
                  <a16:creationId xmlns:a16="http://schemas.microsoft.com/office/drawing/2014/main" id="{8482EF78-BE2E-634F-94A9-5F37417AF70E}"/>
                </a:ext>
              </a:extLst>
            </p:cNvPr>
            <p:cNvSpPr txBox="1"/>
            <p:nvPr/>
          </p:nvSpPr>
          <p:spPr>
            <a:xfrm>
              <a:off x="9118412" y="2490783"/>
              <a:ext cx="1799997" cy="1169551"/>
            </a:xfrm>
            <a:prstGeom prst="rect">
              <a:avLst/>
            </a:prstGeom>
            <a:noFill/>
          </p:spPr>
          <p:txBody>
            <a:bodyPr wrap="square" rtlCol="0">
              <a:spAutoFit/>
            </a:bodyPr>
            <a:lstStyle/>
            <a:p>
              <a:r>
                <a:rPr lang="en-US" sz="1400" dirty="0">
                  <a:solidFill>
                    <a:schemeClr val="bg1"/>
                  </a:solidFill>
                  <a:latin typeface="+mj-lt"/>
                </a:rPr>
                <a:t>2. You need AWS access, and access to the master key, to be able to decrypt the data key.</a:t>
              </a:r>
            </a:p>
          </p:txBody>
        </p:sp>
        <p:sp>
          <p:nvSpPr>
            <p:cNvPr id="26" name="TextBox 25">
              <a:extLst>
                <a:ext uri="{FF2B5EF4-FFF2-40B4-BE49-F238E27FC236}">
                  <a16:creationId xmlns:a16="http://schemas.microsoft.com/office/drawing/2014/main" id="{FFCC404E-CE4C-4744-9F9F-D60BF1DF78EC}"/>
                </a:ext>
              </a:extLst>
            </p:cNvPr>
            <p:cNvSpPr txBox="1"/>
            <p:nvPr/>
          </p:nvSpPr>
          <p:spPr>
            <a:xfrm>
              <a:off x="9118412" y="3860654"/>
              <a:ext cx="1799997" cy="954107"/>
            </a:xfrm>
            <a:prstGeom prst="rect">
              <a:avLst/>
            </a:prstGeom>
            <a:noFill/>
          </p:spPr>
          <p:txBody>
            <a:bodyPr wrap="square" rtlCol="0">
              <a:spAutoFit/>
            </a:bodyPr>
            <a:lstStyle/>
            <a:p>
              <a:r>
                <a:rPr lang="en-US" sz="1400" dirty="0">
                  <a:solidFill>
                    <a:schemeClr val="bg1"/>
                  </a:solidFill>
                  <a:latin typeface="+mj-lt"/>
                </a:rPr>
                <a:t>3. Then, you can use AWS to obtain the encryption key in clear mode. </a:t>
              </a:r>
            </a:p>
          </p:txBody>
        </p:sp>
        <p:sp>
          <p:nvSpPr>
            <p:cNvPr id="27" name="TextBox 26">
              <a:extLst>
                <a:ext uri="{FF2B5EF4-FFF2-40B4-BE49-F238E27FC236}">
                  <a16:creationId xmlns:a16="http://schemas.microsoft.com/office/drawing/2014/main" id="{E43DAA1E-4D8E-7E43-9C44-966101AF1013}"/>
                </a:ext>
              </a:extLst>
            </p:cNvPr>
            <p:cNvSpPr txBox="1"/>
            <p:nvPr/>
          </p:nvSpPr>
          <p:spPr>
            <a:xfrm>
              <a:off x="6001655" y="5458172"/>
              <a:ext cx="2168694" cy="1384995"/>
            </a:xfrm>
            <a:prstGeom prst="rect">
              <a:avLst/>
            </a:prstGeom>
            <a:noFill/>
          </p:spPr>
          <p:txBody>
            <a:bodyPr wrap="square" rtlCol="0">
              <a:spAutoFit/>
            </a:bodyPr>
            <a:lstStyle/>
            <a:p>
              <a:r>
                <a:rPr lang="en-US" sz="1400" dirty="0">
                  <a:solidFill>
                    <a:schemeClr val="bg1"/>
                  </a:solidFill>
                  <a:latin typeface="+mj-lt"/>
                </a:rPr>
                <a:t>5. We generated as well a random IV (Initialization Vector) that can be shared too with all partners to be sure that our encryption process is deterministic.</a:t>
              </a:r>
            </a:p>
          </p:txBody>
        </p:sp>
        <p:sp>
          <p:nvSpPr>
            <p:cNvPr id="35" name="TextBox 34">
              <a:extLst>
                <a:ext uri="{FF2B5EF4-FFF2-40B4-BE49-F238E27FC236}">
                  <a16:creationId xmlns:a16="http://schemas.microsoft.com/office/drawing/2014/main" id="{4A2CA7CB-1206-8F40-A8F0-4822AB10E73F}"/>
                </a:ext>
              </a:extLst>
            </p:cNvPr>
            <p:cNvSpPr txBox="1"/>
            <p:nvPr/>
          </p:nvSpPr>
          <p:spPr>
            <a:xfrm>
              <a:off x="9118412" y="5061249"/>
              <a:ext cx="1799997" cy="1169551"/>
            </a:xfrm>
            <a:prstGeom prst="rect">
              <a:avLst/>
            </a:prstGeom>
            <a:noFill/>
          </p:spPr>
          <p:txBody>
            <a:bodyPr wrap="square" rtlCol="0">
              <a:spAutoFit/>
            </a:bodyPr>
            <a:lstStyle/>
            <a:p>
              <a:r>
                <a:rPr lang="en-US" sz="1400" dirty="0">
                  <a:solidFill>
                    <a:schemeClr val="bg1"/>
                  </a:solidFill>
                  <a:latin typeface="+mj-lt"/>
                </a:rPr>
                <a:t>4. You can encrypt/decrypt your data using the encryption key and the IV.</a:t>
              </a:r>
            </a:p>
          </p:txBody>
        </p:sp>
        <p:sp>
          <p:nvSpPr>
            <p:cNvPr id="17" name="Rectangle 16">
              <a:extLst>
                <a:ext uri="{FF2B5EF4-FFF2-40B4-BE49-F238E27FC236}">
                  <a16:creationId xmlns:a16="http://schemas.microsoft.com/office/drawing/2014/main" id="{47829A49-DF93-1A42-BD3F-760FDB93A33B}"/>
                </a:ext>
              </a:extLst>
            </p:cNvPr>
            <p:cNvSpPr/>
            <p:nvPr/>
          </p:nvSpPr>
          <p:spPr>
            <a:xfrm>
              <a:off x="8343306" y="86420"/>
              <a:ext cx="709979" cy="656819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61C514C-08C6-CF4C-91A3-15DEE046E7DB}"/>
                </a:ext>
              </a:extLst>
            </p:cNvPr>
            <p:cNvPicPr>
              <a:picLocks noChangeAspect="1"/>
            </p:cNvPicPr>
            <p:nvPr/>
          </p:nvPicPr>
          <p:blipFill>
            <a:blip r:embed="rId2"/>
            <a:stretch>
              <a:fillRect/>
            </a:stretch>
          </p:blipFill>
          <p:spPr>
            <a:xfrm>
              <a:off x="8476028" y="2711299"/>
              <a:ext cx="362852" cy="430887"/>
            </a:xfrm>
            <a:prstGeom prst="rect">
              <a:avLst/>
            </a:prstGeom>
            <a:solidFill>
              <a:schemeClr val="accent4"/>
            </a:solidFill>
          </p:spPr>
        </p:pic>
        <p:pic>
          <p:nvPicPr>
            <p:cNvPr id="9" name="Picture 8">
              <a:extLst>
                <a:ext uri="{FF2B5EF4-FFF2-40B4-BE49-F238E27FC236}">
                  <a16:creationId xmlns:a16="http://schemas.microsoft.com/office/drawing/2014/main" id="{559DCE32-90EB-BC48-9CDE-4E98F4B544C3}"/>
                </a:ext>
              </a:extLst>
            </p:cNvPr>
            <p:cNvPicPr>
              <a:picLocks noChangeAspect="1"/>
            </p:cNvPicPr>
            <p:nvPr/>
          </p:nvPicPr>
          <p:blipFill>
            <a:blip r:embed="rId3"/>
            <a:stretch>
              <a:fillRect/>
            </a:stretch>
          </p:blipFill>
          <p:spPr>
            <a:xfrm>
              <a:off x="8369454" y="307103"/>
              <a:ext cx="573873" cy="573873"/>
            </a:xfrm>
            <a:prstGeom prst="rect">
              <a:avLst/>
            </a:prstGeom>
            <a:solidFill>
              <a:schemeClr val="accent4"/>
            </a:solidFill>
          </p:spPr>
        </p:pic>
        <p:pic>
          <p:nvPicPr>
            <p:cNvPr id="10" name="Picture 9">
              <a:extLst>
                <a:ext uri="{FF2B5EF4-FFF2-40B4-BE49-F238E27FC236}">
                  <a16:creationId xmlns:a16="http://schemas.microsoft.com/office/drawing/2014/main" id="{06F05960-EDF5-1B44-A66B-DF057A294D4D}"/>
                </a:ext>
              </a:extLst>
            </p:cNvPr>
            <p:cNvPicPr>
              <a:picLocks noChangeAspect="1"/>
            </p:cNvPicPr>
            <p:nvPr/>
          </p:nvPicPr>
          <p:blipFill>
            <a:blip r:embed="rId4"/>
            <a:stretch>
              <a:fillRect/>
            </a:stretch>
          </p:blipFill>
          <p:spPr>
            <a:xfrm>
              <a:off x="8369454" y="1618668"/>
              <a:ext cx="576000" cy="576000"/>
            </a:xfrm>
            <a:prstGeom prst="rect">
              <a:avLst/>
            </a:prstGeom>
            <a:solidFill>
              <a:schemeClr val="accent4"/>
            </a:solidFill>
          </p:spPr>
        </p:pic>
        <p:pic>
          <p:nvPicPr>
            <p:cNvPr id="12" name="Picture 11">
              <a:extLst>
                <a:ext uri="{FF2B5EF4-FFF2-40B4-BE49-F238E27FC236}">
                  <a16:creationId xmlns:a16="http://schemas.microsoft.com/office/drawing/2014/main" id="{7EE08832-B722-3442-B262-59BF5D6D1378}"/>
                </a:ext>
              </a:extLst>
            </p:cNvPr>
            <p:cNvPicPr>
              <a:picLocks noChangeAspect="1"/>
            </p:cNvPicPr>
            <p:nvPr/>
          </p:nvPicPr>
          <p:blipFill>
            <a:blip r:embed="rId4"/>
            <a:stretch>
              <a:fillRect/>
            </a:stretch>
          </p:blipFill>
          <p:spPr>
            <a:xfrm>
              <a:off x="8349149" y="4131111"/>
              <a:ext cx="576000" cy="576000"/>
            </a:xfrm>
            <a:prstGeom prst="rect">
              <a:avLst/>
            </a:prstGeom>
            <a:solidFill>
              <a:schemeClr val="accent4"/>
            </a:solidFill>
          </p:spPr>
        </p:pic>
        <p:pic>
          <p:nvPicPr>
            <p:cNvPr id="14" name="Picture 13">
              <a:extLst>
                <a:ext uri="{FF2B5EF4-FFF2-40B4-BE49-F238E27FC236}">
                  <a16:creationId xmlns:a16="http://schemas.microsoft.com/office/drawing/2014/main" id="{6E4EC549-1260-7A43-8E54-91E0C0244308}"/>
                </a:ext>
              </a:extLst>
            </p:cNvPr>
            <p:cNvPicPr>
              <a:picLocks noChangeAspect="1"/>
            </p:cNvPicPr>
            <p:nvPr/>
          </p:nvPicPr>
          <p:blipFill>
            <a:blip r:embed="rId5"/>
            <a:stretch>
              <a:fillRect/>
            </a:stretch>
          </p:blipFill>
          <p:spPr>
            <a:xfrm>
              <a:off x="8637149" y="4482190"/>
              <a:ext cx="407237" cy="407237"/>
            </a:xfrm>
            <a:prstGeom prst="rect">
              <a:avLst/>
            </a:prstGeom>
            <a:solidFill>
              <a:schemeClr val="accent4"/>
            </a:solidFill>
          </p:spPr>
        </p:pic>
        <p:pic>
          <p:nvPicPr>
            <p:cNvPr id="18" name="Picture 17">
              <a:extLst>
                <a:ext uri="{FF2B5EF4-FFF2-40B4-BE49-F238E27FC236}">
                  <a16:creationId xmlns:a16="http://schemas.microsoft.com/office/drawing/2014/main" id="{5C3FA813-FEF8-E54C-AA33-366FD62A8C22}"/>
                </a:ext>
              </a:extLst>
            </p:cNvPr>
            <p:cNvPicPr>
              <a:picLocks noChangeAspect="1"/>
            </p:cNvPicPr>
            <p:nvPr/>
          </p:nvPicPr>
          <p:blipFill>
            <a:blip r:embed="rId6"/>
            <a:stretch>
              <a:fillRect/>
            </a:stretch>
          </p:blipFill>
          <p:spPr>
            <a:xfrm>
              <a:off x="8478410" y="1090876"/>
              <a:ext cx="358088" cy="358088"/>
            </a:xfrm>
            <a:prstGeom prst="rect">
              <a:avLst/>
            </a:prstGeom>
            <a:solidFill>
              <a:schemeClr val="accent4"/>
            </a:solidFill>
          </p:spPr>
        </p:pic>
        <p:pic>
          <p:nvPicPr>
            <p:cNvPr id="19" name="Picture 18">
              <a:extLst>
                <a:ext uri="{FF2B5EF4-FFF2-40B4-BE49-F238E27FC236}">
                  <a16:creationId xmlns:a16="http://schemas.microsoft.com/office/drawing/2014/main" id="{915C0B20-477C-084A-AFFB-9CDFC2BBAAAC}"/>
                </a:ext>
              </a:extLst>
            </p:cNvPr>
            <p:cNvPicPr>
              <a:picLocks noChangeAspect="1"/>
            </p:cNvPicPr>
            <p:nvPr/>
          </p:nvPicPr>
          <p:blipFill>
            <a:blip r:embed="rId6"/>
            <a:stretch>
              <a:fillRect/>
            </a:stretch>
          </p:blipFill>
          <p:spPr>
            <a:xfrm>
              <a:off x="8478410" y="2233747"/>
              <a:ext cx="358088" cy="358088"/>
            </a:xfrm>
            <a:prstGeom prst="rect">
              <a:avLst/>
            </a:prstGeom>
            <a:solidFill>
              <a:schemeClr val="accent4"/>
            </a:solidFill>
          </p:spPr>
        </p:pic>
        <p:pic>
          <p:nvPicPr>
            <p:cNvPr id="20" name="Picture 19">
              <a:extLst>
                <a:ext uri="{FF2B5EF4-FFF2-40B4-BE49-F238E27FC236}">
                  <a16:creationId xmlns:a16="http://schemas.microsoft.com/office/drawing/2014/main" id="{D0530AF7-1DC1-F34C-B125-2CDC276D88C3}"/>
                </a:ext>
              </a:extLst>
            </p:cNvPr>
            <p:cNvPicPr>
              <a:picLocks noChangeAspect="1"/>
            </p:cNvPicPr>
            <p:nvPr/>
          </p:nvPicPr>
          <p:blipFill>
            <a:blip r:embed="rId7"/>
            <a:stretch>
              <a:fillRect/>
            </a:stretch>
          </p:blipFill>
          <p:spPr>
            <a:xfrm>
              <a:off x="8408060" y="3311889"/>
              <a:ext cx="498789" cy="498789"/>
            </a:xfrm>
            <a:prstGeom prst="rect">
              <a:avLst/>
            </a:prstGeom>
            <a:solidFill>
              <a:schemeClr val="accent4"/>
            </a:solidFill>
          </p:spPr>
        </p:pic>
        <p:pic>
          <p:nvPicPr>
            <p:cNvPr id="28" name="Picture 27">
              <a:extLst>
                <a:ext uri="{FF2B5EF4-FFF2-40B4-BE49-F238E27FC236}">
                  <a16:creationId xmlns:a16="http://schemas.microsoft.com/office/drawing/2014/main" id="{1D0BD20C-6155-8343-AA84-9E335CA4597E}"/>
                </a:ext>
              </a:extLst>
            </p:cNvPr>
            <p:cNvPicPr>
              <a:picLocks noChangeAspect="1"/>
            </p:cNvPicPr>
            <p:nvPr/>
          </p:nvPicPr>
          <p:blipFill>
            <a:blip r:embed="rId8"/>
            <a:stretch>
              <a:fillRect/>
            </a:stretch>
          </p:blipFill>
          <p:spPr>
            <a:xfrm>
              <a:off x="8499184" y="6118034"/>
              <a:ext cx="314411" cy="314411"/>
            </a:xfrm>
            <a:prstGeom prst="rect">
              <a:avLst/>
            </a:prstGeom>
            <a:solidFill>
              <a:schemeClr val="accent4"/>
            </a:solidFill>
          </p:spPr>
        </p:pic>
        <p:pic>
          <p:nvPicPr>
            <p:cNvPr id="29" name="Picture 28">
              <a:extLst>
                <a:ext uri="{FF2B5EF4-FFF2-40B4-BE49-F238E27FC236}">
                  <a16:creationId xmlns:a16="http://schemas.microsoft.com/office/drawing/2014/main" id="{CA04C0C9-D65E-4544-91C8-A634AF1B0E0D}"/>
                </a:ext>
              </a:extLst>
            </p:cNvPr>
            <p:cNvPicPr>
              <a:picLocks noChangeAspect="1"/>
            </p:cNvPicPr>
            <p:nvPr/>
          </p:nvPicPr>
          <p:blipFill>
            <a:blip r:embed="rId6"/>
            <a:stretch>
              <a:fillRect/>
            </a:stretch>
          </p:blipFill>
          <p:spPr>
            <a:xfrm>
              <a:off x="8478410" y="5298843"/>
              <a:ext cx="358088" cy="358088"/>
            </a:xfrm>
            <a:prstGeom prst="rect">
              <a:avLst/>
            </a:prstGeom>
            <a:solidFill>
              <a:schemeClr val="accent4"/>
            </a:solidFill>
          </p:spPr>
        </p:pic>
        <p:sp>
          <p:nvSpPr>
            <p:cNvPr id="38" name="Rectangle 37">
              <a:extLst>
                <a:ext uri="{FF2B5EF4-FFF2-40B4-BE49-F238E27FC236}">
                  <a16:creationId xmlns:a16="http://schemas.microsoft.com/office/drawing/2014/main" id="{D7F4DD84-401F-6144-BA31-9F497F55D1AC}"/>
                </a:ext>
              </a:extLst>
            </p:cNvPr>
            <p:cNvSpPr/>
            <p:nvPr/>
          </p:nvSpPr>
          <p:spPr>
            <a:xfrm>
              <a:off x="11237436" y="86420"/>
              <a:ext cx="709979" cy="656819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F1F2565-50B5-F345-946D-7DEFE6E40F4F}"/>
                </a:ext>
              </a:extLst>
            </p:cNvPr>
            <p:cNvPicPr>
              <a:picLocks noChangeAspect="1"/>
            </p:cNvPicPr>
            <p:nvPr/>
          </p:nvPicPr>
          <p:blipFill>
            <a:blip r:embed="rId4"/>
            <a:stretch>
              <a:fillRect/>
            </a:stretch>
          </p:blipFill>
          <p:spPr>
            <a:xfrm>
              <a:off x="11246475" y="844887"/>
              <a:ext cx="576000" cy="576000"/>
            </a:xfrm>
            <a:prstGeom prst="rect">
              <a:avLst/>
            </a:prstGeom>
            <a:solidFill>
              <a:schemeClr val="accent4"/>
            </a:solidFill>
          </p:spPr>
        </p:pic>
        <p:pic>
          <p:nvPicPr>
            <p:cNvPr id="23" name="Picture 22">
              <a:extLst>
                <a:ext uri="{FF2B5EF4-FFF2-40B4-BE49-F238E27FC236}">
                  <a16:creationId xmlns:a16="http://schemas.microsoft.com/office/drawing/2014/main" id="{1F7F2CCC-C30A-0E42-9622-CA6258996F21}"/>
                </a:ext>
              </a:extLst>
            </p:cNvPr>
            <p:cNvPicPr>
              <a:picLocks noChangeAspect="1"/>
            </p:cNvPicPr>
            <p:nvPr/>
          </p:nvPicPr>
          <p:blipFill>
            <a:blip r:embed="rId5"/>
            <a:stretch>
              <a:fillRect/>
            </a:stretch>
          </p:blipFill>
          <p:spPr>
            <a:xfrm>
              <a:off x="11522754" y="1214368"/>
              <a:ext cx="407237" cy="407237"/>
            </a:xfrm>
            <a:prstGeom prst="rect">
              <a:avLst/>
            </a:prstGeom>
            <a:solidFill>
              <a:schemeClr val="accent4"/>
            </a:solidFill>
          </p:spPr>
        </p:pic>
        <p:pic>
          <p:nvPicPr>
            <p:cNvPr id="30" name="Picture 29">
              <a:extLst>
                <a:ext uri="{FF2B5EF4-FFF2-40B4-BE49-F238E27FC236}">
                  <a16:creationId xmlns:a16="http://schemas.microsoft.com/office/drawing/2014/main" id="{42601D28-7C1D-AE4C-A7B1-A1475C71EF07}"/>
                </a:ext>
              </a:extLst>
            </p:cNvPr>
            <p:cNvPicPr>
              <a:picLocks noChangeAspect="1"/>
            </p:cNvPicPr>
            <p:nvPr/>
          </p:nvPicPr>
          <p:blipFill>
            <a:blip r:embed="rId3"/>
            <a:stretch>
              <a:fillRect/>
            </a:stretch>
          </p:blipFill>
          <p:spPr>
            <a:xfrm>
              <a:off x="11312448" y="2400034"/>
              <a:ext cx="573873" cy="573873"/>
            </a:xfrm>
            <a:prstGeom prst="rect">
              <a:avLst/>
            </a:prstGeom>
            <a:solidFill>
              <a:schemeClr val="accent4"/>
            </a:solidFill>
          </p:spPr>
        </p:pic>
        <p:pic>
          <p:nvPicPr>
            <p:cNvPr id="31" name="Picture 30">
              <a:extLst>
                <a:ext uri="{FF2B5EF4-FFF2-40B4-BE49-F238E27FC236}">
                  <a16:creationId xmlns:a16="http://schemas.microsoft.com/office/drawing/2014/main" id="{8F1C135D-CB14-704F-B037-3D46DA4393D5}"/>
                </a:ext>
              </a:extLst>
            </p:cNvPr>
            <p:cNvPicPr>
              <a:picLocks noChangeAspect="1"/>
            </p:cNvPicPr>
            <p:nvPr/>
          </p:nvPicPr>
          <p:blipFill>
            <a:blip r:embed="rId2"/>
            <a:stretch>
              <a:fillRect/>
            </a:stretch>
          </p:blipFill>
          <p:spPr>
            <a:xfrm>
              <a:off x="11417958" y="3701662"/>
              <a:ext cx="362852" cy="430887"/>
            </a:xfrm>
            <a:prstGeom prst="rect">
              <a:avLst/>
            </a:prstGeom>
            <a:solidFill>
              <a:schemeClr val="accent4"/>
            </a:solidFill>
          </p:spPr>
        </p:pic>
        <p:pic>
          <p:nvPicPr>
            <p:cNvPr id="32" name="Picture 31">
              <a:extLst>
                <a:ext uri="{FF2B5EF4-FFF2-40B4-BE49-F238E27FC236}">
                  <a16:creationId xmlns:a16="http://schemas.microsoft.com/office/drawing/2014/main" id="{69844086-5CE2-E34C-826B-2A60B76E7E30}"/>
                </a:ext>
              </a:extLst>
            </p:cNvPr>
            <p:cNvPicPr>
              <a:picLocks noChangeAspect="1"/>
            </p:cNvPicPr>
            <p:nvPr/>
          </p:nvPicPr>
          <p:blipFill>
            <a:blip r:embed="rId7"/>
            <a:stretch>
              <a:fillRect/>
            </a:stretch>
          </p:blipFill>
          <p:spPr>
            <a:xfrm>
              <a:off x="11349990" y="4249069"/>
              <a:ext cx="498789" cy="498789"/>
            </a:xfrm>
            <a:prstGeom prst="rect">
              <a:avLst/>
            </a:prstGeom>
            <a:solidFill>
              <a:schemeClr val="accent4"/>
            </a:solidFill>
          </p:spPr>
        </p:pic>
        <p:pic>
          <p:nvPicPr>
            <p:cNvPr id="33" name="Picture 32">
              <a:extLst>
                <a:ext uri="{FF2B5EF4-FFF2-40B4-BE49-F238E27FC236}">
                  <a16:creationId xmlns:a16="http://schemas.microsoft.com/office/drawing/2014/main" id="{CFED42AC-893F-F14A-9AF3-96D1BA214558}"/>
                </a:ext>
              </a:extLst>
            </p:cNvPr>
            <p:cNvPicPr>
              <a:picLocks noChangeAspect="1"/>
            </p:cNvPicPr>
            <p:nvPr/>
          </p:nvPicPr>
          <p:blipFill>
            <a:blip r:embed="rId4"/>
            <a:stretch>
              <a:fillRect/>
            </a:stretch>
          </p:blipFill>
          <p:spPr>
            <a:xfrm>
              <a:off x="11311384" y="4773249"/>
              <a:ext cx="576000" cy="576000"/>
            </a:xfrm>
            <a:prstGeom prst="rect">
              <a:avLst/>
            </a:prstGeom>
            <a:solidFill>
              <a:schemeClr val="accent4"/>
            </a:solidFill>
          </p:spPr>
        </p:pic>
        <p:pic>
          <p:nvPicPr>
            <p:cNvPr id="34" name="Picture 33">
              <a:extLst>
                <a:ext uri="{FF2B5EF4-FFF2-40B4-BE49-F238E27FC236}">
                  <a16:creationId xmlns:a16="http://schemas.microsoft.com/office/drawing/2014/main" id="{167A2253-791B-9B41-BAF5-12C7379859DC}"/>
                </a:ext>
              </a:extLst>
            </p:cNvPr>
            <p:cNvPicPr>
              <a:picLocks noChangeAspect="1"/>
            </p:cNvPicPr>
            <p:nvPr/>
          </p:nvPicPr>
          <p:blipFill>
            <a:blip r:embed="rId8"/>
            <a:stretch>
              <a:fillRect/>
            </a:stretch>
          </p:blipFill>
          <p:spPr>
            <a:xfrm>
              <a:off x="11442179" y="5514174"/>
              <a:ext cx="314411" cy="314411"/>
            </a:xfrm>
            <a:prstGeom prst="rect">
              <a:avLst/>
            </a:prstGeom>
            <a:solidFill>
              <a:schemeClr val="accent4"/>
            </a:solidFill>
          </p:spPr>
        </p:pic>
        <p:pic>
          <p:nvPicPr>
            <p:cNvPr id="36" name="Picture 35">
              <a:extLst>
                <a:ext uri="{FF2B5EF4-FFF2-40B4-BE49-F238E27FC236}">
                  <a16:creationId xmlns:a16="http://schemas.microsoft.com/office/drawing/2014/main" id="{42C38355-F1D7-654E-97DA-0E3C2FD72CC8}"/>
                </a:ext>
              </a:extLst>
            </p:cNvPr>
            <p:cNvPicPr>
              <a:picLocks noChangeAspect="1"/>
            </p:cNvPicPr>
            <p:nvPr/>
          </p:nvPicPr>
          <p:blipFill>
            <a:blip r:embed="rId6"/>
            <a:stretch>
              <a:fillRect/>
            </a:stretch>
          </p:blipFill>
          <p:spPr>
            <a:xfrm>
              <a:off x="11420340" y="1887924"/>
              <a:ext cx="358088" cy="358088"/>
            </a:xfrm>
            <a:prstGeom prst="rect">
              <a:avLst/>
            </a:prstGeom>
            <a:solidFill>
              <a:schemeClr val="accent4"/>
            </a:solidFill>
          </p:spPr>
        </p:pic>
        <p:pic>
          <p:nvPicPr>
            <p:cNvPr id="37" name="Picture 36">
              <a:extLst>
                <a:ext uri="{FF2B5EF4-FFF2-40B4-BE49-F238E27FC236}">
                  <a16:creationId xmlns:a16="http://schemas.microsoft.com/office/drawing/2014/main" id="{53039A39-6562-C745-9348-F965182565F7}"/>
                </a:ext>
              </a:extLst>
            </p:cNvPr>
            <p:cNvPicPr>
              <a:picLocks noChangeAspect="1"/>
            </p:cNvPicPr>
            <p:nvPr/>
          </p:nvPicPr>
          <p:blipFill>
            <a:blip r:embed="rId6"/>
            <a:stretch>
              <a:fillRect/>
            </a:stretch>
          </p:blipFill>
          <p:spPr>
            <a:xfrm>
              <a:off x="11420340" y="3129749"/>
              <a:ext cx="358088" cy="358088"/>
            </a:xfrm>
            <a:prstGeom prst="rect">
              <a:avLst/>
            </a:prstGeom>
            <a:solidFill>
              <a:schemeClr val="accent4"/>
            </a:solidFill>
          </p:spPr>
        </p:pic>
      </p:grpSp>
    </p:spTree>
    <p:extLst>
      <p:ext uri="{BB962C8B-B14F-4D97-AF65-F5344CB8AC3E}">
        <p14:creationId xmlns:p14="http://schemas.microsoft.com/office/powerpoint/2010/main" val="379369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48B7AC0-F440-5A43-9DEF-625D098AB597}"/>
              </a:ext>
            </a:extLst>
          </p:cNvPr>
          <p:cNvGrpSpPr/>
          <p:nvPr/>
        </p:nvGrpSpPr>
        <p:grpSpPr>
          <a:xfrm>
            <a:off x="-22030" y="11028"/>
            <a:ext cx="12192001" cy="6858000"/>
            <a:chOff x="-22030" y="323256"/>
            <a:chExt cx="12192001" cy="6858000"/>
          </a:xfrm>
          <a:solidFill>
            <a:schemeClr val="accent1">
              <a:lumMod val="50000"/>
            </a:schemeClr>
          </a:solidFill>
        </p:grpSpPr>
        <p:sp>
          <p:nvSpPr>
            <p:cNvPr id="3" name="Rectangle 2">
              <a:extLst>
                <a:ext uri="{FF2B5EF4-FFF2-40B4-BE49-F238E27FC236}">
                  <a16:creationId xmlns:a16="http://schemas.microsoft.com/office/drawing/2014/main" id="{A9195832-F920-4A4D-83FA-DC7666A9C302}"/>
                </a:ext>
              </a:extLst>
            </p:cNvPr>
            <p:cNvSpPr/>
            <p:nvPr/>
          </p:nvSpPr>
          <p:spPr>
            <a:xfrm>
              <a:off x="-22030" y="323256"/>
              <a:ext cx="12192000" cy="6858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US" sz="2800">
                <a:solidFill>
                  <a:schemeClr val="bg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39A34A-C42E-884F-9501-497C8187C0C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988458" y="1290934"/>
              <a:ext cx="537866" cy="537866"/>
            </a:xfrm>
            <a:prstGeom prst="rect">
              <a:avLst/>
            </a:prstGeom>
            <a:solidFill>
              <a:schemeClr val="bg2"/>
            </a:solidFill>
            <a:ln>
              <a:solidFill>
                <a:srgbClr val="00B0F0"/>
              </a:solidFill>
            </a:ln>
          </p:spPr>
        </p:pic>
        <p:sp>
          <p:nvSpPr>
            <p:cNvPr id="5" name="TextBox 4">
              <a:extLst>
                <a:ext uri="{FF2B5EF4-FFF2-40B4-BE49-F238E27FC236}">
                  <a16:creationId xmlns:a16="http://schemas.microsoft.com/office/drawing/2014/main" id="{D48C8421-E949-6D49-B73E-D7F6E79CE1EC}"/>
                </a:ext>
              </a:extLst>
            </p:cNvPr>
            <p:cNvSpPr txBox="1"/>
            <p:nvPr/>
          </p:nvSpPr>
          <p:spPr>
            <a:xfrm>
              <a:off x="1645654" y="1828800"/>
              <a:ext cx="1223475" cy="369332"/>
            </a:xfrm>
            <a:prstGeom prst="rect">
              <a:avLst/>
            </a:prstGeom>
            <a:grpFill/>
          </p:spPr>
          <p:txBody>
            <a:bodyPr wrap="none" rtlCol="0">
              <a:spAutoFit/>
            </a:bodyPr>
            <a:lstStyle/>
            <a:p>
              <a:pPr algn="ctr">
                <a:spcAft>
                  <a:spcPts val="200"/>
                </a:spcAft>
              </a:pPr>
              <a:r>
                <a:rPr lang="en-US" dirty="0">
                  <a:solidFill>
                    <a:schemeClr val="bg2"/>
                  </a:solidFill>
                  <a:latin typeface="Arial" panose="020B0604020202020204" pitchFamily="34" charset="0"/>
                  <a:cs typeface="Arial" panose="020B0604020202020204" pitchFamily="34" charset="0"/>
                </a:rPr>
                <a:t>Hospital A</a:t>
              </a:r>
            </a:p>
          </p:txBody>
        </p:sp>
        <p:pic>
          <p:nvPicPr>
            <p:cNvPr id="6" name="Picture 5">
              <a:extLst>
                <a:ext uri="{FF2B5EF4-FFF2-40B4-BE49-F238E27FC236}">
                  <a16:creationId xmlns:a16="http://schemas.microsoft.com/office/drawing/2014/main" id="{E10960F3-2744-BB4E-B476-852D1C2C895B}"/>
                </a:ext>
              </a:extLst>
            </p:cNvPr>
            <p:cNvPicPr>
              <a:picLocks noChangeAspect="1"/>
            </p:cNvPicPr>
            <p:nvPr/>
          </p:nvPicPr>
          <p:blipFill>
            <a:blip r:embed="rId3"/>
            <a:stretch>
              <a:fillRect/>
            </a:stretch>
          </p:blipFill>
          <p:spPr>
            <a:xfrm>
              <a:off x="2124041" y="323256"/>
              <a:ext cx="266700" cy="812800"/>
            </a:xfrm>
            <a:prstGeom prst="rect">
              <a:avLst/>
            </a:prstGeom>
            <a:grpFill/>
          </p:spPr>
        </p:pic>
        <p:cxnSp>
          <p:nvCxnSpPr>
            <p:cNvPr id="8" name="Straight Arrow Connector 7">
              <a:extLst>
                <a:ext uri="{FF2B5EF4-FFF2-40B4-BE49-F238E27FC236}">
                  <a16:creationId xmlns:a16="http://schemas.microsoft.com/office/drawing/2014/main" id="{13F6427B-4E04-4843-AEF0-ECC658C096AD}"/>
                </a:ext>
              </a:extLst>
            </p:cNvPr>
            <p:cNvCxnSpPr>
              <a:cxnSpLocks/>
              <a:stCxn id="6" idx="2"/>
              <a:endCxn id="4" idx="0"/>
            </p:cNvCxnSpPr>
            <p:nvPr/>
          </p:nvCxnSpPr>
          <p:spPr>
            <a:xfrm>
              <a:off x="2257391" y="1136056"/>
              <a:ext cx="0" cy="154878"/>
            </a:xfrm>
            <a:prstGeom prst="straightConnector1">
              <a:avLst/>
            </a:prstGeom>
            <a:grpFill/>
            <a:ln>
              <a:solidFill>
                <a:schemeClr val="bg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302F09D-0C1B-1042-9029-362519D362CD}"/>
                </a:ext>
              </a:extLst>
            </p:cNvPr>
            <p:cNvSpPr txBox="1"/>
            <p:nvPr/>
          </p:nvSpPr>
          <p:spPr>
            <a:xfrm>
              <a:off x="194519" y="2414312"/>
              <a:ext cx="2981811" cy="1041311"/>
            </a:xfrm>
            <a:prstGeom prst="rect">
              <a:avLst/>
            </a:prstGeom>
            <a:grpFill/>
            <a:ln>
              <a:solidFill>
                <a:srgbClr val="FFC000"/>
              </a:solidFill>
            </a:ln>
          </p:spPr>
          <p:txBody>
            <a:bodyPr wrap="square" rtlCol="0">
              <a:spAutoFit/>
            </a:bodyPr>
            <a:lstStyle/>
            <a:p>
              <a:pPr marL="228600" indent="-228600">
                <a:spcAft>
                  <a:spcPts val="200"/>
                </a:spcAft>
                <a:buAutoNum type="arabicParenBoth"/>
              </a:pPr>
              <a:r>
                <a:rPr lang="en-US" sz="1200" dirty="0">
                  <a:solidFill>
                    <a:srgbClr val="FFFF00"/>
                  </a:solidFill>
                  <a:latin typeface="Arial" panose="020B0604020202020204" pitchFamily="34" charset="0"/>
                  <a:cs typeface="Arial" panose="020B0604020202020204" pitchFamily="34" charset="0"/>
                </a:rPr>
                <a:t>John Doe goes to hospital A: authenticate with </a:t>
              </a:r>
              <a:r>
                <a:rPr lang="en-US" sz="1200" dirty="0" err="1">
                  <a:solidFill>
                    <a:srgbClr val="FFFF00"/>
                  </a:solidFill>
                  <a:latin typeface="Arial" panose="020B0604020202020204" pitchFamily="34" charset="0"/>
                  <a:cs typeface="Arial" panose="020B0604020202020204" pitchFamily="34" charset="0"/>
                </a:rPr>
                <a:t>Saavha</a:t>
              </a:r>
              <a:r>
                <a:rPr lang="en-US" sz="1200" dirty="0">
                  <a:solidFill>
                    <a:srgbClr val="FFFF00"/>
                  </a:solidFill>
                  <a:latin typeface="Arial" panose="020B0604020202020204" pitchFamily="34" charset="0"/>
                  <a:cs typeface="Arial" panose="020B0604020202020204" pitchFamily="34" charset="0"/>
                </a:rPr>
                <a:t> , get his </a:t>
              </a:r>
              <a:r>
                <a:rPr lang="en-US" sz="1200" dirty="0" err="1">
                  <a:solidFill>
                    <a:srgbClr val="FFFF00"/>
                  </a:solidFill>
                  <a:latin typeface="Arial" panose="020B0604020202020204" pitchFamily="34" charset="0"/>
                  <a:cs typeface="Arial" panose="020B0604020202020204" pitchFamily="34" charset="0"/>
                </a:rPr>
                <a:t>Saavha</a:t>
              </a:r>
              <a:r>
                <a:rPr lang="en-US" sz="1200" dirty="0">
                  <a:solidFill>
                    <a:srgbClr val="FFFF00"/>
                  </a:solidFill>
                  <a:latin typeface="Arial" panose="020B0604020202020204" pitchFamily="34" charset="0"/>
                  <a:cs typeface="Arial" panose="020B0604020202020204" pitchFamily="34" charset="0"/>
                </a:rPr>
                <a:t> Member ID:</a:t>
              </a:r>
            </a:p>
            <a:p>
              <a:pPr algn="ctr">
                <a:spcAft>
                  <a:spcPts val="200"/>
                </a:spcAft>
              </a:pPr>
              <a:r>
                <a:rPr lang="en-US" sz="1200" b="1" dirty="0">
                  <a:solidFill>
                    <a:schemeClr val="accent6">
                      <a:lumMod val="20000"/>
                      <a:lumOff val="80000"/>
                    </a:schemeClr>
                  </a:solidFill>
                  <a:latin typeface="Arial" panose="020B0604020202020204" pitchFamily="34" charset="0"/>
                  <a:cs typeface="Arial" panose="020B0604020202020204" pitchFamily="34" charset="0"/>
                </a:rPr>
                <a:t>18afc2cc-8de9-11e9-b683-526af7764f64</a:t>
              </a:r>
            </a:p>
          </p:txBody>
        </p:sp>
        <p:sp>
          <p:nvSpPr>
            <p:cNvPr id="11" name="Rectangle 10">
              <a:extLst>
                <a:ext uri="{FF2B5EF4-FFF2-40B4-BE49-F238E27FC236}">
                  <a16:creationId xmlns:a16="http://schemas.microsoft.com/office/drawing/2014/main" id="{3C15A51F-1010-9844-8AB6-FB3E8C9E671A}"/>
                </a:ext>
              </a:extLst>
            </p:cNvPr>
            <p:cNvSpPr/>
            <p:nvPr/>
          </p:nvSpPr>
          <p:spPr>
            <a:xfrm>
              <a:off x="3514942" y="1412093"/>
              <a:ext cx="500372" cy="301980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US" sz="2800">
                <a:solidFill>
                  <a:schemeClr val="bg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09C901C-5890-654F-9766-67B9F09A8BD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14942" y="1449587"/>
              <a:ext cx="500372" cy="500372"/>
            </a:xfrm>
            <a:prstGeom prst="rect">
              <a:avLst/>
            </a:prstGeom>
            <a:grpFill/>
          </p:spPr>
        </p:pic>
        <p:cxnSp>
          <p:nvCxnSpPr>
            <p:cNvPr id="13" name="Straight Connector 12">
              <a:extLst>
                <a:ext uri="{FF2B5EF4-FFF2-40B4-BE49-F238E27FC236}">
                  <a16:creationId xmlns:a16="http://schemas.microsoft.com/office/drawing/2014/main" id="{16226515-E920-E74F-B6C4-96192BC8C548}"/>
                </a:ext>
              </a:extLst>
            </p:cNvPr>
            <p:cNvCxnSpPr>
              <a:cxnSpLocks/>
            </p:cNvCxnSpPr>
            <p:nvPr/>
          </p:nvCxnSpPr>
          <p:spPr>
            <a:xfrm>
              <a:off x="3514942" y="1967878"/>
              <a:ext cx="500372" cy="0"/>
            </a:xfrm>
            <a:prstGeom prst="line">
              <a:avLst/>
            </a:prstGeom>
            <a:grp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AF10856-CB44-A04B-839C-AA1C1E4957F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614066" y="2420663"/>
              <a:ext cx="302124" cy="322513"/>
            </a:xfrm>
            <a:prstGeom prst="rect">
              <a:avLst/>
            </a:prstGeom>
            <a:grpFill/>
          </p:spPr>
        </p:pic>
        <p:pic>
          <p:nvPicPr>
            <p:cNvPr id="15" name="Picture 14">
              <a:extLst>
                <a:ext uri="{FF2B5EF4-FFF2-40B4-BE49-F238E27FC236}">
                  <a16:creationId xmlns:a16="http://schemas.microsoft.com/office/drawing/2014/main" id="{2F893487-14CF-1042-BF89-2F6FFD11EF6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576390" y="2813261"/>
              <a:ext cx="377477" cy="320968"/>
            </a:xfrm>
            <a:prstGeom prst="rect">
              <a:avLst/>
            </a:prstGeom>
            <a:grpFill/>
          </p:spPr>
        </p:pic>
        <p:pic>
          <p:nvPicPr>
            <p:cNvPr id="16" name="Picture 15">
              <a:extLst>
                <a:ext uri="{FF2B5EF4-FFF2-40B4-BE49-F238E27FC236}">
                  <a16:creationId xmlns:a16="http://schemas.microsoft.com/office/drawing/2014/main" id="{C50B8FC6-544D-A249-834D-6215DDB757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608821" y="2037963"/>
              <a:ext cx="312615" cy="312615"/>
            </a:xfrm>
            <a:prstGeom prst="rect">
              <a:avLst/>
            </a:prstGeom>
            <a:grpFill/>
          </p:spPr>
        </p:pic>
        <p:pic>
          <p:nvPicPr>
            <p:cNvPr id="17" name="Picture 16">
              <a:extLst>
                <a:ext uri="{FF2B5EF4-FFF2-40B4-BE49-F238E27FC236}">
                  <a16:creationId xmlns:a16="http://schemas.microsoft.com/office/drawing/2014/main" id="{EE3C88BD-93ED-CA4E-9A99-97140362C11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603300" y="3204314"/>
              <a:ext cx="323657" cy="323657"/>
            </a:xfrm>
            <a:prstGeom prst="rect">
              <a:avLst/>
            </a:prstGeom>
            <a:grpFill/>
          </p:spPr>
        </p:pic>
        <p:pic>
          <p:nvPicPr>
            <p:cNvPr id="22" name="Picture 21">
              <a:extLst>
                <a:ext uri="{FF2B5EF4-FFF2-40B4-BE49-F238E27FC236}">
                  <a16:creationId xmlns:a16="http://schemas.microsoft.com/office/drawing/2014/main" id="{AFFE0A44-3E8F-9E42-804E-7B3930C1F36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600889" y="3994609"/>
              <a:ext cx="328478" cy="370464"/>
            </a:xfrm>
            <a:prstGeom prst="rect">
              <a:avLst/>
            </a:prstGeom>
            <a:grpFill/>
          </p:spPr>
        </p:pic>
        <p:pic>
          <p:nvPicPr>
            <p:cNvPr id="23" name="Picture 22">
              <a:extLst>
                <a:ext uri="{FF2B5EF4-FFF2-40B4-BE49-F238E27FC236}">
                  <a16:creationId xmlns:a16="http://schemas.microsoft.com/office/drawing/2014/main" id="{E11AC42E-8992-F849-B952-17B0E46D943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583442" y="3598056"/>
              <a:ext cx="363372" cy="326467"/>
            </a:xfrm>
            <a:prstGeom prst="rect">
              <a:avLst/>
            </a:prstGeom>
            <a:grpFill/>
          </p:spPr>
        </p:pic>
        <p:sp>
          <p:nvSpPr>
            <p:cNvPr id="24" name="TextBox 23">
              <a:extLst>
                <a:ext uri="{FF2B5EF4-FFF2-40B4-BE49-F238E27FC236}">
                  <a16:creationId xmlns:a16="http://schemas.microsoft.com/office/drawing/2014/main" id="{93B39248-B389-0B45-A63B-DA5EBB7D493F}"/>
                </a:ext>
              </a:extLst>
            </p:cNvPr>
            <p:cNvSpPr txBox="1"/>
            <p:nvPr/>
          </p:nvSpPr>
          <p:spPr>
            <a:xfrm rot="16200000">
              <a:off x="2301448" y="2770461"/>
              <a:ext cx="2210285" cy="276999"/>
            </a:xfrm>
            <a:prstGeom prst="rect">
              <a:avLst/>
            </a:prstGeom>
            <a:grpFill/>
          </p:spPr>
          <p:txBody>
            <a:bodyPr wrap="non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Middleware Technology Stack</a:t>
              </a:r>
            </a:p>
          </p:txBody>
        </p:sp>
        <p:cxnSp>
          <p:nvCxnSpPr>
            <p:cNvPr id="26" name="Straight Arrow Connector 25">
              <a:extLst>
                <a:ext uri="{FF2B5EF4-FFF2-40B4-BE49-F238E27FC236}">
                  <a16:creationId xmlns:a16="http://schemas.microsoft.com/office/drawing/2014/main" id="{8B667293-40DA-D243-9B9E-4C797DAA697E}"/>
                </a:ext>
              </a:extLst>
            </p:cNvPr>
            <p:cNvCxnSpPr>
              <a:cxnSpLocks/>
            </p:cNvCxnSpPr>
            <p:nvPr/>
          </p:nvCxnSpPr>
          <p:spPr>
            <a:xfrm flipV="1">
              <a:off x="2481720" y="1551575"/>
              <a:ext cx="1022083" cy="8292"/>
            </a:xfrm>
            <a:prstGeom prst="straightConnector1">
              <a:avLst/>
            </a:prstGeom>
            <a:grpFill/>
            <a:ln>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CB3B818-F69C-BD4A-9621-904E3CB84132}"/>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4605745" y="5609400"/>
              <a:ext cx="532563" cy="424488"/>
            </a:xfrm>
            <a:prstGeom prst="rect">
              <a:avLst/>
            </a:prstGeom>
            <a:grpFill/>
          </p:spPr>
        </p:pic>
        <p:pic>
          <p:nvPicPr>
            <p:cNvPr id="20" name="Picture 19">
              <a:extLst>
                <a:ext uri="{FF2B5EF4-FFF2-40B4-BE49-F238E27FC236}">
                  <a16:creationId xmlns:a16="http://schemas.microsoft.com/office/drawing/2014/main" id="{17EFEE1D-31B6-8347-AD2C-B55AD812773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651967" y="6114941"/>
              <a:ext cx="440118" cy="440118"/>
            </a:xfrm>
            <a:prstGeom prst="rect">
              <a:avLst/>
            </a:prstGeom>
            <a:grpFill/>
          </p:spPr>
        </p:pic>
        <p:cxnSp>
          <p:nvCxnSpPr>
            <p:cNvPr id="42" name="Straight Arrow Connector 37">
              <a:extLst>
                <a:ext uri="{FF2B5EF4-FFF2-40B4-BE49-F238E27FC236}">
                  <a16:creationId xmlns:a16="http://schemas.microsoft.com/office/drawing/2014/main" id="{B8350E4C-FEEF-624F-ABCC-CA53C5CB3AA4}"/>
                </a:ext>
              </a:extLst>
            </p:cNvPr>
            <p:cNvCxnSpPr>
              <a:cxnSpLocks/>
              <a:stCxn id="11" idx="2"/>
            </p:cNvCxnSpPr>
            <p:nvPr/>
          </p:nvCxnSpPr>
          <p:spPr>
            <a:xfrm rot="16200000" flipH="1">
              <a:off x="3207937" y="4989092"/>
              <a:ext cx="1776234" cy="661852"/>
            </a:xfrm>
            <a:prstGeom prst="bentConnector2">
              <a:avLst/>
            </a:prstGeom>
            <a:grpFill/>
            <a:ln>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A7E130-C493-FE4F-A5ED-BEADE6951EE0}"/>
                </a:ext>
              </a:extLst>
            </p:cNvPr>
            <p:cNvSpPr txBox="1"/>
            <p:nvPr/>
          </p:nvSpPr>
          <p:spPr>
            <a:xfrm>
              <a:off x="204837" y="3948112"/>
              <a:ext cx="3073708" cy="671979"/>
            </a:xfrm>
            <a:prstGeom prst="rect">
              <a:avLst/>
            </a:prstGeom>
            <a:grpFill/>
            <a:ln>
              <a:solidFill>
                <a:srgbClr val="FFC000"/>
              </a:solidFill>
            </a:ln>
          </p:spPr>
          <p:txBody>
            <a:bodyPr wrap="squar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(2) We encrypt </a:t>
              </a:r>
              <a:r>
                <a:rPr lang="en-US" sz="1200" dirty="0" err="1">
                  <a:solidFill>
                    <a:srgbClr val="FFFF00"/>
                  </a:solidFill>
                  <a:latin typeface="Arial" panose="020B0604020202020204" pitchFamily="34" charset="0"/>
                  <a:cs typeface="Arial" panose="020B0604020202020204" pitchFamily="34" charset="0"/>
                </a:rPr>
                <a:t>Saavha</a:t>
              </a:r>
              <a:r>
                <a:rPr lang="en-US" sz="1200" dirty="0">
                  <a:solidFill>
                    <a:srgbClr val="FFFF00"/>
                  </a:solidFill>
                  <a:latin typeface="Arial" panose="020B0604020202020204" pitchFamily="34" charset="0"/>
                  <a:cs typeface="Arial" panose="020B0604020202020204" pitchFamily="34" charset="0"/>
                </a:rPr>
                <a:t> Member ID using our encryption system, and get:</a:t>
              </a:r>
            </a:p>
            <a:p>
              <a:pPr>
                <a:spcAft>
                  <a:spcPts val="200"/>
                </a:spcAft>
              </a:pPr>
              <a:r>
                <a:rPr lang="en-US" sz="1200" b="1" dirty="0">
                  <a:solidFill>
                    <a:schemeClr val="accent6">
                      <a:lumMod val="20000"/>
                      <a:lumOff val="80000"/>
                    </a:schemeClr>
                  </a:solidFill>
                  <a:latin typeface="Arial" panose="020B0604020202020204" pitchFamily="34" charset="0"/>
                  <a:cs typeface="Arial" panose="020B0604020202020204" pitchFamily="34" charset="0"/>
                </a:rPr>
                <a:t>D3c8aee319239f3751407...</a:t>
              </a:r>
            </a:p>
          </p:txBody>
        </p:sp>
        <p:pic>
          <p:nvPicPr>
            <p:cNvPr id="50" name="Picture 49">
              <a:extLst>
                <a:ext uri="{FF2B5EF4-FFF2-40B4-BE49-F238E27FC236}">
                  <a16:creationId xmlns:a16="http://schemas.microsoft.com/office/drawing/2014/main" id="{555DC0C9-9477-D245-82A4-B90A2FC14FA1}"/>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9213222" y="1290934"/>
              <a:ext cx="540000" cy="540000"/>
            </a:xfrm>
            <a:prstGeom prst="rect">
              <a:avLst/>
            </a:prstGeom>
            <a:solidFill>
              <a:schemeClr val="bg2"/>
            </a:solidFill>
            <a:ln>
              <a:solidFill>
                <a:srgbClr val="00B0F0"/>
              </a:solidFill>
            </a:ln>
          </p:spPr>
        </p:pic>
        <p:sp>
          <p:nvSpPr>
            <p:cNvPr id="51" name="TextBox 50">
              <a:extLst>
                <a:ext uri="{FF2B5EF4-FFF2-40B4-BE49-F238E27FC236}">
                  <a16:creationId xmlns:a16="http://schemas.microsoft.com/office/drawing/2014/main" id="{476D0379-ED88-904A-BF47-E8FF309F626A}"/>
                </a:ext>
              </a:extLst>
            </p:cNvPr>
            <p:cNvSpPr txBox="1"/>
            <p:nvPr/>
          </p:nvSpPr>
          <p:spPr>
            <a:xfrm>
              <a:off x="8882419" y="1833706"/>
              <a:ext cx="1390124" cy="369332"/>
            </a:xfrm>
            <a:prstGeom prst="rect">
              <a:avLst/>
            </a:prstGeom>
            <a:grpFill/>
          </p:spPr>
          <p:txBody>
            <a:bodyPr wrap="none" rtlCol="0">
              <a:spAutoFit/>
            </a:bodyPr>
            <a:lstStyle/>
            <a:p>
              <a:pPr algn="ctr">
                <a:spcAft>
                  <a:spcPts val="200"/>
                </a:spcAft>
              </a:pPr>
              <a:r>
                <a:rPr lang="en-US" dirty="0">
                  <a:solidFill>
                    <a:schemeClr val="bg2"/>
                  </a:solidFill>
                  <a:latin typeface="Arial" panose="020B0604020202020204" pitchFamily="34" charset="0"/>
                  <a:cs typeface="Arial" panose="020B0604020202020204" pitchFamily="34" charset="0"/>
                </a:rPr>
                <a:t>Specialist S</a:t>
              </a:r>
            </a:p>
          </p:txBody>
        </p:sp>
        <p:grpSp>
          <p:nvGrpSpPr>
            <p:cNvPr id="52" name="Group 51">
              <a:extLst>
                <a:ext uri="{FF2B5EF4-FFF2-40B4-BE49-F238E27FC236}">
                  <a16:creationId xmlns:a16="http://schemas.microsoft.com/office/drawing/2014/main" id="{6F21AF50-834D-7F41-AFA2-8A3D45CCBD78}"/>
                </a:ext>
              </a:extLst>
            </p:cNvPr>
            <p:cNvGrpSpPr/>
            <p:nvPr/>
          </p:nvGrpSpPr>
          <p:grpSpPr>
            <a:xfrm>
              <a:off x="8106186" y="1290934"/>
              <a:ext cx="776233" cy="3019808"/>
              <a:chOff x="3829831" y="708130"/>
              <a:chExt cx="776233" cy="3019808"/>
            </a:xfrm>
            <a:grpFill/>
          </p:grpSpPr>
          <p:sp>
            <p:nvSpPr>
              <p:cNvPr id="53" name="Rectangle 52">
                <a:extLst>
                  <a:ext uri="{FF2B5EF4-FFF2-40B4-BE49-F238E27FC236}">
                    <a16:creationId xmlns:a16="http://schemas.microsoft.com/office/drawing/2014/main" id="{EC0F79A8-1BC3-8840-A55F-66D9A4608CCC}"/>
                  </a:ext>
                </a:extLst>
              </p:cNvPr>
              <p:cNvSpPr/>
              <p:nvPr/>
            </p:nvSpPr>
            <p:spPr>
              <a:xfrm>
                <a:off x="3829831" y="708130"/>
                <a:ext cx="500372" cy="301980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US" sz="2800">
                  <a:solidFill>
                    <a:schemeClr val="bg2"/>
                  </a:solidFill>
                  <a:latin typeface="Arial" panose="020B0604020202020204" pitchFamily="34" charset="0"/>
                  <a:cs typeface="Arial" panose="020B0604020202020204" pitchFamily="34" charset="0"/>
                </a:endParaRPr>
              </a:p>
            </p:txBody>
          </p:sp>
          <p:pic>
            <p:nvPicPr>
              <p:cNvPr id="54" name="Picture 53">
                <a:extLst>
                  <a:ext uri="{FF2B5EF4-FFF2-40B4-BE49-F238E27FC236}">
                    <a16:creationId xmlns:a16="http://schemas.microsoft.com/office/drawing/2014/main" id="{61646A0D-C9F8-BC45-931D-853C8153F7F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29831" y="745624"/>
                <a:ext cx="500372" cy="500372"/>
              </a:xfrm>
              <a:prstGeom prst="rect">
                <a:avLst/>
              </a:prstGeom>
              <a:grpFill/>
            </p:spPr>
          </p:pic>
          <p:cxnSp>
            <p:nvCxnSpPr>
              <p:cNvPr id="55" name="Straight Connector 54">
                <a:extLst>
                  <a:ext uri="{FF2B5EF4-FFF2-40B4-BE49-F238E27FC236}">
                    <a16:creationId xmlns:a16="http://schemas.microsoft.com/office/drawing/2014/main" id="{2124D0F8-C4E7-394A-887B-F66FA77C707C}"/>
                  </a:ext>
                </a:extLst>
              </p:cNvPr>
              <p:cNvCxnSpPr>
                <a:cxnSpLocks/>
              </p:cNvCxnSpPr>
              <p:nvPr/>
            </p:nvCxnSpPr>
            <p:spPr>
              <a:xfrm>
                <a:off x="3829831" y="1263915"/>
                <a:ext cx="500372" cy="0"/>
              </a:xfrm>
              <a:prstGeom prst="line">
                <a:avLst/>
              </a:prstGeom>
              <a:grp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5BBB782B-FF03-854C-90EB-F52E2295614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28955" y="1716700"/>
                <a:ext cx="302124" cy="322513"/>
              </a:xfrm>
              <a:prstGeom prst="rect">
                <a:avLst/>
              </a:prstGeom>
              <a:grpFill/>
            </p:spPr>
          </p:pic>
          <p:pic>
            <p:nvPicPr>
              <p:cNvPr id="57" name="Picture 56">
                <a:extLst>
                  <a:ext uri="{FF2B5EF4-FFF2-40B4-BE49-F238E27FC236}">
                    <a16:creationId xmlns:a16="http://schemas.microsoft.com/office/drawing/2014/main" id="{5A2D57A9-8EEE-474B-B7B0-7EC626A5AB5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891279" y="2109298"/>
                <a:ext cx="377477" cy="320968"/>
              </a:xfrm>
              <a:prstGeom prst="rect">
                <a:avLst/>
              </a:prstGeom>
              <a:grpFill/>
            </p:spPr>
          </p:pic>
          <p:pic>
            <p:nvPicPr>
              <p:cNvPr id="58" name="Picture 57">
                <a:extLst>
                  <a:ext uri="{FF2B5EF4-FFF2-40B4-BE49-F238E27FC236}">
                    <a16:creationId xmlns:a16="http://schemas.microsoft.com/office/drawing/2014/main" id="{30A1AB02-7BAB-FB48-A4EF-B20946216E3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923710" y="1334000"/>
                <a:ext cx="312615" cy="312615"/>
              </a:xfrm>
              <a:prstGeom prst="rect">
                <a:avLst/>
              </a:prstGeom>
              <a:grpFill/>
            </p:spPr>
          </p:pic>
          <p:pic>
            <p:nvPicPr>
              <p:cNvPr id="59" name="Picture 58">
                <a:extLst>
                  <a:ext uri="{FF2B5EF4-FFF2-40B4-BE49-F238E27FC236}">
                    <a16:creationId xmlns:a16="http://schemas.microsoft.com/office/drawing/2014/main" id="{B403FCBC-D00F-3D47-A857-FBB1A4DF43C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918189" y="2500351"/>
                <a:ext cx="323657" cy="323657"/>
              </a:xfrm>
              <a:prstGeom prst="rect">
                <a:avLst/>
              </a:prstGeom>
              <a:grpFill/>
            </p:spPr>
          </p:pic>
          <p:pic>
            <p:nvPicPr>
              <p:cNvPr id="60" name="Picture 59">
                <a:extLst>
                  <a:ext uri="{FF2B5EF4-FFF2-40B4-BE49-F238E27FC236}">
                    <a16:creationId xmlns:a16="http://schemas.microsoft.com/office/drawing/2014/main" id="{11B7C6B1-0F47-3540-A6FE-04540254798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915778" y="3290646"/>
                <a:ext cx="328478" cy="370464"/>
              </a:xfrm>
              <a:prstGeom prst="rect">
                <a:avLst/>
              </a:prstGeom>
              <a:grpFill/>
            </p:spPr>
          </p:pic>
          <p:pic>
            <p:nvPicPr>
              <p:cNvPr id="61" name="Picture 60">
                <a:extLst>
                  <a:ext uri="{FF2B5EF4-FFF2-40B4-BE49-F238E27FC236}">
                    <a16:creationId xmlns:a16="http://schemas.microsoft.com/office/drawing/2014/main" id="{FF65FB2B-D1C6-DF4B-A9DA-F764F209A11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898331" y="2894093"/>
                <a:ext cx="363372" cy="326467"/>
              </a:xfrm>
              <a:prstGeom prst="rect">
                <a:avLst/>
              </a:prstGeom>
              <a:grpFill/>
            </p:spPr>
          </p:pic>
          <p:sp>
            <p:nvSpPr>
              <p:cNvPr id="62" name="TextBox 61">
                <a:extLst>
                  <a:ext uri="{FF2B5EF4-FFF2-40B4-BE49-F238E27FC236}">
                    <a16:creationId xmlns:a16="http://schemas.microsoft.com/office/drawing/2014/main" id="{8F1AE02F-D6DC-D949-B479-D273F079F376}"/>
                  </a:ext>
                </a:extLst>
              </p:cNvPr>
              <p:cNvSpPr txBox="1"/>
              <p:nvPr/>
            </p:nvSpPr>
            <p:spPr>
              <a:xfrm rot="5400000">
                <a:off x="3362422" y="2069093"/>
                <a:ext cx="2210285" cy="276999"/>
              </a:xfrm>
              <a:prstGeom prst="rect">
                <a:avLst/>
              </a:prstGeom>
              <a:grpFill/>
            </p:spPr>
            <p:txBody>
              <a:bodyPr wrap="non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Middleware Technology Stack</a:t>
                </a:r>
              </a:p>
            </p:txBody>
          </p:sp>
        </p:grpSp>
        <p:cxnSp>
          <p:nvCxnSpPr>
            <p:cNvPr id="63" name="Straight Arrow Connector 62">
              <a:extLst>
                <a:ext uri="{FF2B5EF4-FFF2-40B4-BE49-F238E27FC236}">
                  <a16:creationId xmlns:a16="http://schemas.microsoft.com/office/drawing/2014/main" id="{5DC92224-75E6-4646-8E36-AE2B0DDB582F}"/>
                </a:ext>
              </a:extLst>
            </p:cNvPr>
            <p:cNvCxnSpPr>
              <a:cxnSpLocks/>
              <a:stCxn id="50" idx="1"/>
            </p:cNvCxnSpPr>
            <p:nvPr/>
          </p:nvCxnSpPr>
          <p:spPr>
            <a:xfrm flipH="1" flipV="1">
              <a:off x="8620808" y="1559867"/>
              <a:ext cx="592414" cy="1067"/>
            </a:xfrm>
            <a:prstGeom prst="straightConnector1">
              <a:avLst/>
            </a:prstGeom>
            <a:grpFill/>
            <a:ln>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9B81A2B7-AD0B-7F42-AC2A-405147DA2F32}"/>
                </a:ext>
              </a:extLst>
            </p:cNvPr>
            <p:cNvPicPr>
              <a:picLocks/>
            </p:cNvPicPr>
            <p:nvPr/>
          </p:nvPicPr>
          <p:blipFill>
            <a:blip r:embed="rId3"/>
            <a:stretch>
              <a:fillRect/>
            </a:stretch>
          </p:blipFill>
          <p:spPr>
            <a:xfrm flipH="1">
              <a:off x="9350022" y="410003"/>
              <a:ext cx="266400" cy="812800"/>
            </a:xfrm>
            <a:prstGeom prst="rect">
              <a:avLst/>
            </a:prstGeom>
            <a:grpFill/>
          </p:spPr>
        </p:pic>
        <p:cxnSp>
          <p:nvCxnSpPr>
            <p:cNvPr id="67" name="Straight Arrow Connector 66">
              <a:extLst>
                <a:ext uri="{FF2B5EF4-FFF2-40B4-BE49-F238E27FC236}">
                  <a16:creationId xmlns:a16="http://schemas.microsoft.com/office/drawing/2014/main" id="{3C84C20A-28B7-B846-B0EB-3FE95B0F2937}"/>
                </a:ext>
              </a:extLst>
            </p:cNvPr>
            <p:cNvCxnSpPr>
              <a:cxnSpLocks/>
              <a:stCxn id="66" idx="2"/>
              <a:endCxn id="50" idx="0"/>
            </p:cNvCxnSpPr>
            <p:nvPr/>
          </p:nvCxnSpPr>
          <p:spPr>
            <a:xfrm>
              <a:off x="9483222" y="1222803"/>
              <a:ext cx="0" cy="68131"/>
            </a:xfrm>
            <a:prstGeom prst="straightConnector1">
              <a:avLst/>
            </a:prstGeom>
            <a:grpFill/>
            <a:ln>
              <a:solidFill>
                <a:schemeClr val="bg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1A12BA8-8C9B-5F4B-8034-FECAFF47FF13}"/>
                </a:ext>
              </a:extLst>
            </p:cNvPr>
            <p:cNvSpPr txBox="1"/>
            <p:nvPr/>
          </p:nvSpPr>
          <p:spPr>
            <a:xfrm>
              <a:off x="8938175" y="2192277"/>
              <a:ext cx="3231796" cy="1487587"/>
            </a:xfrm>
            <a:prstGeom prst="rect">
              <a:avLst/>
            </a:prstGeom>
            <a:grpFill/>
            <a:ln>
              <a:solidFill>
                <a:srgbClr val="FFC000"/>
              </a:solidFill>
            </a:ln>
          </p:spPr>
          <p:txBody>
            <a:bodyPr wrap="squar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(5) John Doe is now going to a specialist where we follow the same process:</a:t>
              </a:r>
            </a:p>
            <a:p>
              <a:pPr>
                <a:spcAft>
                  <a:spcPts val="200"/>
                </a:spcAft>
              </a:pPr>
              <a:r>
                <a:rPr lang="en-US" sz="1200" dirty="0">
                  <a:solidFill>
                    <a:srgbClr val="FFFF00"/>
                  </a:solidFill>
                  <a:latin typeface="Arial" panose="020B0604020202020204" pitchFamily="34" charset="0"/>
                  <a:cs typeface="Arial" panose="020B0604020202020204" pitchFamily="34" charset="0"/>
                </a:rPr>
                <a:t>- The user authenticates and we get his </a:t>
              </a:r>
              <a:r>
                <a:rPr lang="en-US" sz="1200" dirty="0" err="1">
                  <a:solidFill>
                    <a:srgbClr val="FFFF00"/>
                  </a:solidFill>
                  <a:latin typeface="Arial" panose="020B0604020202020204" pitchFamily="34" charset="0"/>
                  <a:cs typeface="Arial" panose="020B0604020202020204" pitchFamily="34" charset="0"/>
                </a:rPr>
                <a:t>Saavha</a:t>
              </a:r>
              <a:r>
                <a:rPr lang="en-US" sz="1200" dirty="0">
                  <a:solidFill>
                    <a:srgbClr val="FFFF00"/>
                  </a:solidFill>
                  <a:latin typeface="Arial" panose="020B0604020202020204" pitchFamily="34" charset="0"/>
                  <a:cs typeface="Arial" panose="020B0604020202020204" pitchFamily="34" charset="0"/>
                </a:rPr>
                <a:t> Member ID:</a:t>
              </a:r>
            </a:p>
            <a:p>
              <a:pPr algn="ctr">
                <a:spcAft>
                  <a:spcPts val="200"/>
                </a:spcAft>
              </a:pPr>
              <a:r>
                <a:rPr lang="en-US" sz="1200" b="1" dirty="0">
                  <a:solidFill>
                    <a:schemeClr val="accent6">
                      <a:lumMod val="20000"/>
                      <a:lumOff val="80000"/>
                    </a:schemeClr>
                  </a:solidFill>
                  <a:latin typeface="Arial" panose="020B0604020202020204" pitchFamily="34" charset="0"/>
                  <a:cs typeface="Arial" panose="020B0604020202020204" pitchFamily="34" charset="0"/>
                </a:rPr>
                <a:t>18afc2cc-8de9-11e9-b683-526af7764f64</a:t>
              </a:r>
            </a:p>
            <a:p>
              <a:pPr>
                <a:spcAft>
                  <a:spcPts val="200"/>
                </a:spcAft>
              </a:pPr>
              <a:r>
                <a:rPr lang="en-US" sz="1200" dirty="0">
                  <a:solidFill>
                    <a:srgbClr val="FFFF00"/>
                  </a:solidFill>
                  <a:latin typeface="Arial" panose="020B0604020202020204" pitchFamily="34" charset="0"/>
                  <a:cs typeface="Arial" panose="020B0604020202020204" pitchFamily="34" charset="0"/>
                </a:rPr>
                <a:t>- Then, we encrypt it, and get:</a:t>
              </a:r>
            </a:p>
            <a:p>
              <a:pPr algn="ctr">
                <a:spcAft>
                  <a:spcPts val="200"/>
                </a:spcAft>
              </a:pPr>
              <a:r>
                <a:rPr lang="en-US" sz="1200" b="1" dirty="0">
                  <a:solidFill>
                    <a:schemeClr val="accent6">
                      <a:lumMod val="20000"/>
                      <a:lumOff val="80000"/>
                    </a:schemeClr>
                  </a:solidFill>
                  <a:latin typeface="Arial" panose="020B0604020202020204" pitchFamily="34" charset="0"/>
                  <a:cs typeface="Arial" panose="020B0604020202020204" pitchFamily="34" charset="0"/>
                </a:rPr>
                <a:t>D3c8aee319239f3751407</a:t>
              </a:r>
              <a:r>
                <a:rPr lang="en-US" sz="1200" dirty="0">
                  <a:solidFill>
                    <a:srgbClr val="FFFF00"/>
                  </a:solidFill>
                  <a:latin typeface="Arial" panose="020B0604020202020204" pitchFamily="34" charset="0"/>
                  <a:cs typeface="Arial" panose="020B0604020202020204" pitchFamily="34" charset="0"/>
                </a:rPr>
                <a:t>...</a:t>
              </a:r>
            </a:p>
          </p:txBody>
        </p:sp>
        <p:cxnSp>
          <p:nvCxnSpPr>
            <p:cNvPr id="71" name="Straight Arrow Connector 37">
              <a:extLst>
                <a:ext uri="{FF2B5EF4-FFF2-40B4-BE49-F238E27FC236}">
                  <a16:creationId xmlns:a16="http://schemas.microsoft.com/office/drawing/2014/main" id="{75702D84-1E65-4B47-AA44-6C705412EB86}"/>
                </a:ext>
              </a:extLst>
            </p:cNvPr>
            <p:cNvCxnSpPr>
              <a:cxnSpLocks/>
              <a:stCxn id="53" idx="2"/>
            </p:cNvCxnSpPr>
            <p:nvPr/>
          </p:nvCxnSpPr>
          <p:spPr>
            <a:xfrm rot="5400000">
              <a:off x="7126145" y="4856749"/>
              <a:ext cx="1776234" cy="684220"/>
            </a:xfrm>
            <a:prstGeom prst="bentConnector2">
              <a:avLst/>
            </a:prstGeom>
            <a:grpFill/>
            <a:ln>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F353818-D146-844A-A1C8-BC0451E2206B}"/>
                </a:ext>
              </a:extLst>
            </p:cNvPr>
            <p:cNvCxnSpPr>
              <a:cxnSpLocks/>
            </p:cNvCxnSpPr>
            <p:nvPr/>
          </p:nvCxnSpPr>
          <p:spPr>
            <a:xfrm>
              <a:off x="4043269" y="3295223"/>
              <a:ext cx="780824" cy="0"/>
            </a:xfrm>
            <a:prstGeom prst="straightConnector1">
              <a:avLst/>
            </a:prstGeom>
            <a:grpFill/>
            <a:ln>
              <a:solidFill>
                <a:srgbClr val="EE6A48"/>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FB140CE-221B-D64C-8EE7-1E12C8EB8801}"/>
                </a:ext>
              </a:extLst>
            </p:cNvPr>
            <p:cNvSpPr txBox="1"/>
            <p:nvPr/>
          </p:nvSpPr>
          <p:spPr>
            <a:xfrm>
              <a:off x="194519" y="5063865"/>
              <a:ext cx="3604074" cy="1672253"/>
            </a:xfrm>
            <a:prstGeom prst="rect">
              <a:avLst/>
            </a:prstGeom>
            <a:grpFill/>
            <a:ln>
              <a:solidFill>
                <a:srgbClr val="FFC000"/>
              </a:solidFill>
            </a:ln>
          </p:spPr>
          <p:txBody>
            <a:bodyPr wrap="squar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(3) To exchange information over internet, middleware </a:t>
              </a:r>
              <a:r>
                <a:rPr lang="en-US" sz="1200" dirty="0" err="1">
                  <a:solidFill>
                    <a:srgbClr val="FFFF00"/>
                  </a:solidFill>
                  <a:latin typeface="Arial" panose="020B0604020202020204" pitchFamily="34" charset="0"/>
                  <a:cs typeface="Arial" panose="020B0604020202020204" pitchFamily="34" charset="0"/>
                </a:rPr>
                <a:t>mustbe</a:t>
              </a:r>
              <a:r>
                <a:rPr lang="en-US" sz="1200" dirty="0">
                  <a:solidFill>
                    <a:srgbClr val="FFFF00"/>
                  </a:solidFill>
                  <a:latin typeface="Arial" panose="020B0604020202020204" pitchFamily="34" charset="0"/>
                  <a:cs typeface="Arial" panose="020B0604020202020204" pitchFamily="34" charset="0"/>
                </a:rPr>
                <a:t> exposed online. We compute the unique public URL for this patient:</a:t>
              </a:r>
            </a:p>
            <a:p>
              <a:pPr>
                <a:spcAft>
                  <a:spcPts val="200"/>
                </a:spcAft>
              </a:pPr>
              <a:r>
                <a:rPr lang="en-US" sz="1200" dirty="0">
                  <a:solidFill>
                    <a:srgbClr val="FFFF00"/>
                  </a:solidFill>
                  <a:latin typeface="Arial" panose="020B0604020202020204" pitchFamily="34" charset="0"/>
                  <a:cs typeface="Arial" panose="020B0604020202020204" pitchFamily="34" charset="0"/>
                </a:rPr>
                <a:t>http://</a:t>
              </a:r>
              <a:r>
                <a:rPr lang="en-US" sz="1200" dirty="0" err="1">
                  <a:solidFill>
                    <a:srgbClr val="FFFF00"/>
                  </a:solidFill>
                  <a:latin typeface="Arial" panose="020B0604020202020204" pitchFamily="34" charset="0"/>
                  <a:cs typeface="Arial" panose="020B0604020202020204" pitchFamily="34" charset="0"/>
                </a:rPr>
                <a:t>hospital_a.com</a:t>
              </a:r>
              <a:r>
                <a:rPr lang="en-US" sz="1200" dirty="0">
                  <a:solidFill>
                    <a:srgbClr val="FFFF00"/>
                  </a:solidFill>
                  <a:latin typeface="Arial" panose="020B0604020202020204" pitchFamily="34" charset="0"/>
                  <a:cs typeface="Arial" panose="020B0604020202020204" pitchFamily="34" charset="0"/>
                </a:rPr>
                <a:t>/</a:t>
              </a:r>
              <a:r>
                <a:rPr lang="en-US" sz="1200" dirty="0" err="1">
                  <a:solidFill>
                    <a:srgbClr val="FFFF00"/>
                  </a:solidFill>
                  <a:latin typeface="Arial" panose="020B0604020202020204" pitchFamily="34" charset="0"/>
                  <a:cs typeface="Arial" panose="020B0604020202020204" pitchFamily="34" charset="0"/>
                </a:rPr>
                <a:t>fhir</a:t>
              </a:r>
              <a:r>
                <a:rPr lang="en-US" sz="1200" dirty="0">
                  <a:solidFill>
                    <a:srgbClr val="FFFF00"/>
                  </a:solidFill>
                  <a:latin typeface="Arial" panose="020B0604020202020204" pitchFamily="34" charset="0"/>
                  <a:cs typeface="Arial" panose="020B0604020202020204" pitchFamily="34" charset="0"/>
                </a:rPr>
                <a:t>/ </a:t>
              </a:r>
              <a:r>
                <a:rPr lang="en-US" sz="1200" b="1" dirty="0">
                  <a:solidFill>
                    <a:schemeClr val="accent6">
                      <a:lumMod val="20000"/>
                      <a:lumOff val="80000"/>
                    </a:schemeClr>
                  </a:solidFill>
                  <a:latin typeface="Arial" panose="020B0604020202020204" pitchFamily="34" charset="0"/>
                  <a:cs typeface="Arial" panose="020B0604020202020204" pitchFamily="34" charset="0"/>
                </a:rPr>
                <a:t>D3c8aee319239f3751407</a:t>
              </a:r>
              <a:r>
                <a:rPr lang="en-US" sz="1200" dirty="0">
                  <a:solidFill>
                    <a:srgbClr val="FFFF00"/>
                  </a:solidFill>
                  <a:latin typeface="Arial" panose="020B0604020202020204" pitchFamily="34" charset="0"/>
                  <a:cs typeface="Arial" panose="020B0604020202020204" pitchFamily="34" charset="0"/>
                </a:rPr>
                <a:t>...</a:t>
              </a:r>
            </a:p>
            <a:p>
              <a:pPr>
                <a:spcAft>
                  <a:spcPts val="200"/>
                </a:spcAft>
              </a:pPr>
              <a:endParaRPr lang="en-US" sz="1200" dirty="0">
                <a:solidFill>
                  <a:srgbClr val="FFFF00"/>
                </a:solidFill>
                <a:latin typeface="Arial" panose="020B0604020202020204" pitchFamily="34" charset="0"/>
                <a:cs typeface="Arial" panose="020B0604020202020204" pitchFamily="34" charset="0"/>
              </a:endParaRPr>
            </a:p>
            <a:p>
              <a:pPr>
                <a:spcAft>
                  <a:spcPts val="200"/>
                </a:spcAft>
              </a:pPr>
              <a:r>
                <a:rPr lang="en-US" sz="1200" dirty="0">
                  <a:solidFill>
                    <a:srgbClr val="FFFF00"/>
                  </a:solidFill>
                  <a:latin typeface="Arial" panose="020B0604020202020204" pitchFamily="34" charset="0"/>
                  <a:cs typeface="Arial" panose="020B0604020202020204" pitchFamily="34" charset="0"/>
                </a:rPr>
                <a:t>And then, we encrypt this URL, and get:</a:t>
              </a:r>
            </a:p>
            <a:p>
              <a:pPr>
                <a:spcAft>
                  <a:spcPts val="200"/>
                </a:spcAft>
              </a:pPr>
              <a:r>
                <a:rPr lang="en-US" sz="1200" b="1" dirty="0">
                  <a:solidFill>
                    <a:schemeClr val="accent6">
                      <a:lumMod val="20000"/>
                      <a:lumOff val="80000"/>
                    </a:schemeClr>
                  </a:solidFill>
                  <a:latin typeface="Arial" panose="020B0604020202020204" pitchFamily="34" charset="0"/>
                  <a:cs typeface="Arial" panose="020B0604020202020204" pitchFamily="34" charset="0"/>
                </a:rPr>
                <a:t>044a04a65cac2a88dbcde</a:t>
              </a:r>
              <a:r>
                <a:rPr lang="en-US" sz="1200" b="1" dirty="0">
                  <a:solidFill>
                    <a:srgbClr val="FFFF00"/>
                  </a:solidFill>
                  <a:latin typeface="Arial" panose="020B0604020202020204" pitchFamily="34" charset="0"/>
                  <a:cs typeface="Arial" panose="020B0604020202020204" pitchFamily="34" charset="0"/>
                </a:rPr>
                <a:t>...</a:t>
              </a:r>
            </a:p>
          </p:txBody>
        </p:sp>
        <p:sp>
          <p:nvSpPr>
            <p:cNvPr id="39" name="Rectangle 38">
              <a:extLst>
                <a:ext uri="{FF2B5EF4-FFF2-40B4-BE49-F238E27FC236}">
                  <a16:creationId xmlns:a16="http://schemas.microsoft.com/office/drawing/2014/main" id="{93B4A079-74AC-8A46-9DFC-84CCBEA04E05}"/>
                </a:ext>
              </a:extLst>
            </p:cNvPr>
            <p:cNvSpPr/>
            <p:nvPr/>
          </p:nvSpPr>
          <p:spPr>
            <a:xfrm>
              <a:off x="4823512" y="2247078"/>
              <a:ext cx="2435773" cy="1913819"/>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US" sz="2800">
                <a:solidFill>
                  <a:schemeClr val="bg2"/>
                </a:solidFill>
                <a:latin typeface="Arial" panose="020B060402020202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FDF22DCB-CF97-F84C-A3B1-410CDDB54CB8}"/>
                </a:ext>
              </a:extLst>
            </p:cNvPr>
            <p:cNvGrpSpPr/>
            <p:nvPr/>
          </p:nvGrpSpPr>
          <p:grpSpPr>
            <a:xfrm>
              <a:off x="4231998" y="3082384"/>
              <a:ext cx="475200" cy="474730"/>
              <a:chOff x="10055473" y="3328634"/>
              <a:chExt cx="475200" cy="474730"/>
            </a:xfrm>
            <a:grpFill/>
          </p:grpSpPr>
          <p:sp>
            <p:nvSpPr>
              <p:cNvPr id="44" name="Oval 43">
                <a:extLst>
                  <a:ext uri="{FF2B5EF4-FFF2-40B4-BE49-F238E27FC236}">
                    <a16:creationId xmlns:a16="http://schemas.microsoft.com/office/drawing/2014/main" id="{EC1AE30E-0C0B-1248-B02F-7B01A518FAA2}"/>
                  </a:ext>
                </a:extLst>
              </p:cNvPr>
              <p:cNvSpPr/>
              <p:nvPr/>
            </p:nvSpPr>
            <p:spPr>
              <a:xfrm>
                <a:off x="10055473" y="3328634"/>
                <a:ext cx="475200" cy="474730"/>
              </a:xfrm>
              <a:prstGeom prst="ellipse">
                <a:avLst/>
              </a:prstGeom>
              <a:grpFill/>
              <a:ln>
                <a:solidFill>
                  <a:srgbClr val="EE6A4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US" sz="2800">
                  <a:solidFill>
                    <a:schemeClr val="bg2"/>
                  </a:solidFill>
                  <a:latin typeface="Arial" panose="020B060402020202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7D3B39AB-F731-134D-A53A-9017ABC40725}"/>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0121029" y="3387526"/>
                <a:ext cx="384281" cy="356946"/>
              </a:xfrm>
              <a:prstGeom prst="rect">
                <a:avLst/>
              </a:prstGeom>
              <a:grpFill/>
            </p:spPr>
          </p:pic>
        </p:grpSp>
        <p:cxnSp>
          <p:nvCxnSpPr>
            <p:cNvPr id="93" name="Straight Arrow Connector 92">
              <a:extLst>
                <a:ext uri="{FF2B5EF4-FFF2-40B4-BE49-F238E27FC236}">
                  <a16:creationId xmlns:a16="http://schemas.microsoft.com/office/drawing/2014/main" id="{BA962278-1C2E-0F42-8D86-C4DD1EBC8D7C}"/>
                </a:ext>
              </a:extLst>
            </p:cNvPr>
            <p:cNvCxnSpPr>
              <a:cxnSpLocks/>
            </p:cNvCxnSpPr>
            <p:nvPr/>
          </p:nvCxnSpPr>
          <p:spPr>
            <a:xfrm flipH="1" flipV="1">
              <a:off x="7259285" y="3203987"/>
              <a:ext cx="846903" cy="8220"/>
            </a:xfrm>
            <a:prstGeom prst="straightConnector1">
              <a:avLst/>
            </a:prstGeom>
            <a:grpFill/>
            <a:ln>
              <a:solidFill>
                <a:srgbClr val="EE6A48"/>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CDFE5C23-53A4-534B-9635-2E0EB4ED7AB7}"/>
                </a:ext>
              </a:extLst>
            </p:cNvPr>
            <p:cNvGrpSpPr/>
            <p:nvPr/>
          </p:nvGrpSpPr>
          <p:grpSpPr>
            <a:xfrm>
              <a:off x="7474619" y="2978073"/>
              <a:ext cx="475200" cy="474730"/>
              <a:chOff x="10055473" y="3328634"/>
              <a:chExt cx="475200" cy="474730"/>
            </a:xfrm>
            <a:grpFill/>
          </p:grpSpPr>
          <p:sp>
            <p:nvSpPr>
              <p:cNvPr id="90" name="Oval 89">
                <a:extLst>
                  <a:ext uri="{FF2B5EF4-FFF2-40B4-BE49-F238E27FC236}">
                    <a16:creationId xmlns:a16="http://schemas.microsoft.com/office/drawing/2014/main" id="{968D2811-C50A-8042-B202-4CE337CC4B37}"/>
                  </a:ext>
                </a:extLst>
              </p:cNvPr>
              <p:cNvSpPr/>
              <p:nvPr/>
            </p:nvSpPr>
            <p:spPr>
              <a:xfrm>
                <a:off x="10055473" y="3328634"/>
                <a:ext cx="475200" cy="474730"/>
              </a:xfrm>
              <a:prstGeom prst="ellipse">
                <a:avLst/>
              </a:prstGeom>
              <a:grpFill/>
              <a:ln>
                <a:solidFill>
                  <a:srgbClr val="EE6A4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US" sz="2800">
                  <a:solidFill>
                    <a:schemeClr val="bg2"/>
                  </a:solidFill>
                  <a:latin typeface="Arial" panose="020B0604020202020204" pitchFamily="34" charset="0"/>
                  <a:cs typeface="Arial" panose="020B0604020202020204" pitchFamily="34" charset="0"/>
                </a:endParaRPr>
              </a:p>
            </p:txBody>
          </p:sp>
          <p:pic>
            <p:nvPicPr>
              <p:cNvPr id="91" name="Picture 90">
                <a:extLst>
                  <a:ext uri="{FF2B5EF4-FFF2-40B4-BE49-F238E27FC236}">
                    <a16:creationId xmlns:a16="http://schemas.microsoft.com/office/drawing/2014/main" id="{613BDE7F-E840-CF43-8DE7-9CB3714D9002}"/>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0121029" y="3387526"/>
                <a:ext cx="384281" cy="356946"/>
              </a:xfrm>
              <a:prstGeom prst="rect">
                <a:avLst/>
              </a:prstGeom>
              <a:grpFill/>
            </p:spPr>
          </p:pic>
        </p:grpSp>
        <p:sp>
          <p:nvSpPr>
            <p:cNvPr id="96" name="TextBox 95">
              <a:extLst>
                <a:ext uri="{FF2B5EF4-FFF2-40B4-BE49-F238E27FC236}">
                  <a16:creationId xmlns:a16="http://schemas.microsoft.com/office/drawing/2014/main" id="{06AB018C-4A70-4F49-88F6-1FFD3A301991}"/>
                </a:ext>
              </a:extLst>
            </p:cNvPr>
            <p:cNvSpPr txBox="1"/>
            <p:nvPr/>
          </p:nvSpPr>
          <p:spPr>
            <a:xfrm>
              <a:off x="2659675" y="423615"/>
              <a:ext cx="6553548" cy="671979"/>
            </a:xfrm>
            <a:prstGeom prst="rect">
              <a:avLst/>
            </a:prstGeom>
            <a:grpFill/>
            <a:ln>
              <a:solidFill>
                <a:srgbClr val="FFC000"/>
              </a:solidFill>
            </a:ln>
          </p:spPr>
          <p:txBody>
            <a:bodyPr wrap="squar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(4) Hospital A middleware authenticates to Ethereum and registers a new resource URL:                      </a:t>
              </a:r>
              <a:r>
                <a:rPr lang="en-US" sz="1200" b="1" dirty="0">
                  <a:solidFill>
                    <a:schemeClr val="accent6">
                      <a:lumMod val="20000"/>
                      <a:lumOff val="80000"/>
                    </a:schemeClr>
                  </a:solidFill>
                  <a:latin typeface="Arial" panose="020B0604020202020204" pitchFamily="34" charset="0"/>
                  <a:cs typeface="Arial" panose="020B0604020202020204" pitchFamily="34" charset="0"/>
                </a:rPr>
                <a:t>044a04a65cac2a88dbcde</a:t>
              </a:r>
              <a:r>
                <a:rPr lang="en-US" sz="1200" dirty="0">
                  <a:solidFill>
                    <a:srgbClr val="FFFF00"/>
                  </a:solidFill>
                  <a:latin typeface="Arial" panose="020B0604020202020204" pitchFamily="34" charset="0"/>
                  <a:cs typeface="Arial" panose="020B0604020202020204" pitchFamily="34" charset="0"/>
                </a:rPr>
                <a:t>...</a:t>
              </a:r>
            </a:p>
            <a:p>
              <a:pPr>
                <a:spcAft>
                  <a:spcPts val="200"/>
                </a:spcAft>
              </a:pPr>
              <a:r>
                <a:rPr lang="en-US" sz="1200" dirty="0">
                  <a:solidFill>
                    <a:srgbClr val="FFFF00"/>
                  </a:solidFill>
                  <a:latin typeface="Arial" panose="020B0604020202020204" pitchFamily="34" charset="0"/>
                  <a:cs typeface="Arial" panose="020B0604020202020204" pitchFamily="34" charset="0"/>
                </a:rPr>
                <a:t>For the following patient:      </a:t>
              </a:r>
              <a:r>
                <a:rPr lang="en-US" sz="1200" b="1" dirty="0">
                  <a:solidFill>
                    <a:schemeClr val="accent6">
                      <a:lumMod val="20000"/>
                      <a:lumOff val="80000"/>
                    </a:schemeClr>
                  </a:solidFill>
                  <a:latin typeface="Arial" panose="020B0604020202020204" pitchFamily="34" charset="0"/>
                  <a:cs typeface="Arial" panose="020B0604020202020204" pitchFamily="34" charset="0"/>
                </a:rPr>
                <a:t>D3c8aee319239f3751407</a:t>
              </a:r>
              <a:r>
                <a:rPr lang="en-US" sz="1200" dirty="0">
                  <a:solidFill>
                    <a:srgbClr val="FFFF00"/>
                  </a:solidFill>
                  <a:latin typeface="Arial" panose="020B0604020202020204" pitchFamily="34" charset="0"/>
                  <a:cs typeface="Arial" panose="020B0604020202020204" pitchFamily="34" charset="0"/>
                </a:rPr>
                <a:t>...</a:t>
              </a:r>
            </a:p>
          </p:txBody>
        </p:sp>
        <p:pic>
          <p:nvPicPr>
            <p:cNvPr id="79" name="Picture 78">
              <a:extLst>
                <a:ext uri="{FF2B5EF4-FFF2-40B4-BE49-F238E27FC236}">
                  <a16:creationId xmlns:a16="http://schemas.microsoft.com/office/drawing/2014/main" id="{19478581-8783-B247-ABD0-5FCEDE703FC6}"/>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279198" y="2301564"/>
              <a:ext cx="633403" cy="633403"/>
            </a:xfrm>
            <a:prstGeom prst="rect">
              <a:avLst/>
            </a:prstGeom>
            <a:grpFill/>
          </p:spPr>
        </p:pic>
        <p:sp>
          <p:nvSpPr>
            <p:cNvPr id="99" name="TextBox 98">
              <a:extLst>
                <a:ext uri="{FF2B5EF4-FFF2-40B4-BE49-F238E27FC236}">
                  <a16:creationId xmlns:a16="http://schemas.microsoft.com/office/drawing/2014/main" id="{8B8270C9-2C6B-3C47-8560-3438C96D1534}"/>
                </a:ext>
              </a:extLst>
            </p:cNvPr>
            <p:cNvSpPr txBox="1"/>
            <p:nvPr/>
          </p:nvSpPr>
          <p:spPr>
            <a:xfrm>
              <a:off x="4908371" y="2841833"/>
              <a:ext cx="2283615" cy="1200329"/>
            </a:xfrm>
            <a:prstGeom prst="rect">
              <a:avLst/>
            </a:prstGeom>
            <a:grpFill/>
            <a:ln>
              <a:noFill/>
            </a:ln>
          </p:spPr>
          <p:txBody>
            <a:bodyPr wrap="squar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“FHIR Collaboration” smart contract verifies middleware is authorized to register, access patient resource URLs, and keep URLs registered for each patient</a:t>
              </a:r>
            </a:p>
          </p:txBody>
        </p:sp>
        <p:sp>
          <p:nvSpPr>
            <p:cNvPr id="100" name="TextBox 99">
              <a:extLst>
                <a:ext uri="{FF2B5EF4-FFF2-40B4-BE49-F238E27FC236}">
                  <a16:creationId xmlns:a16="http://schemas.microsoft.com/office/drawing/2014/main" id="{806B5B9C-895A-224F-B576-3EAE826BD467}"/>
                </a:ext>
              </a:extLst>
            </p:cNvPr>
            <p:cNvSpPr txBox="1"/>
            <p:nvPr/>
          </p:nvSpPr>
          <p:spPr>
            <a:xfrm>
              <a:off x="4282444" y="1150202"/>
              <a:ext cx="3701073" cy="1066959"/>
            </a:xfrm>
            <a:prstGeom prst="rect">
              <a:avLst/>
            </a:prstGeom>
            <a:grpFill/>
            <a:ln>
              <a:solidFill>
                <a:srgbClr val="FFC000"/>
              </a:solidFill>
            </a:ln>
          </p:spPr>
          <p:txBody>
            <a:bodyPr wrap="squar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(6) Specialist S middleware authenticates to Ethereum, and requests available resources for the following patient:   </a:t>
              </a:r>
              <a:r>
                <a:rPr lang="en-US" sz="1200" b="1" dirty="0">
                  <a:solidFill>
                    <a:schemeClr val="accent6">
                      <a:lumMod val="20000"/>
                      <a:lumOff val="80000"/>
                    </a:schemeClr>
                  </a:solidFill>
                  <a:latin typeface="Arial" panose="020B0604020202020204" pitchFamily="34" charset="0"/>
                  <a:cs typeface="Arial" panose="020B0604020202020204" pitchFamily="34" charset="0"/>
                </a:rPr>
                <a:t>D3c8aee319239f3751407</a:t>
              </a:r>
              <a:r>
                <a:rPr lang="en-US" sz="1200" dirty="0">
                  <a:solidFill>
                    <a:srgbClr val="FFFF00"/>
                  </a:solidFill>
                  <a:latin typeface="Arial" panose="020B0604020202020204" pitchFamily="34" charset="0"/>
                  <a:cs typeface="Arial" panose="020B0604020202020204" pitchFamily="34" charset="0"/>
                </a:rPr>
                <a:t>...</a:t>
              </a:r>
            </a:p>
            <a:p>
              <a:pPr>
                <a:spcAft>
                  <a:spcPts val="200"/>
                </a:spcAft>
              </a:pPr>
              <a:r>
                <a:rPr lang="en-US" sz="1200" dirty="0">
                  <a:solidFill>
                    <a:srgbClr val="FFFF00"/>
                  </a:solidFill>
                  <a:latin typeface="Arial" panose="020B0604020202020204" pitchFamily="34" charset="0"/>
                  <a:cs typeface="Arial" panose="020B0604020202020204" pitchFamily="34" charset="0"/>
                </a:rPr>
                <a:t>And collects the following URL:</a:t>
              </a:r>
            </a:p>
            <a:p>
              <a:pPr algn="ctr">
                <a:spcAft>
                  <a:spcPts val="200"/>
                </a:spcAft>
              </a:pPr>
              <a:r>
                <a:rPr lang="en-US" sz="1200" b="1" dirty="0">
                  <a:solidFill>
                    <a:schemeClr val="accent6">
                      <a:lumMod val="20000"/>
                      <a:lumOff val="80000"/>
                    </a:schemeClr>
                  </a:solidFill>
                  <a:latin typeface="Arial" panose="020B0604020202020204" pitchFamily="34" charset="0"/>
                  <a:cs typeface="Arial" panose="020B0604020202020204" pitchFamily="34" charset="0"/>
                </a:rPr>
                <a:t>044a04a65cac2a88dbcde</a:t>
              </a:r>
              <a:r>
                <a:rPr lang="en-US" sz="1200" dirty="0">
                  <a:solidFill>
                    <a:srgbClr val="FFFF00"/>
                  </a:solidFill>
                  <a:latin typeface="Arial" panose="020B0604020202020204" pitchFamily="34" charset="0"/>
                  <a:cs typeface="Arial" panose="020B0604020202020204" pitchFamily="34" charset="0"/>
                </a:rPr>
                <a:t>...</a:t>
              </a:r>
            </a:p>
          </p:txBody>
        </p:sp>
        <p:sp>
          <p:nvSpPr>
            <p:cNvPr id="102" name="TextBox 101">
              <a:extLst>
                <a:ext uri="{FF2B5EF4-FFF2-40B4-BE49-F238E27FC236}">
                  <a16:creationId xmlns:a16="http://schemas.microsoft.com/office/drawing/2014/main" id="{88B1EC1B-F477-AF4A-80E9-F2D9538C79F6}"/>
                </a:ext>
              </a:extLst>
            </p:cNvPr>
            <p:cNvSpPr txBox="1"/>
            <p:nvPr/>
          </p:nvSpPr>
          <p:spPr>
            <a:xfrm>
              <a:off x="8518201" y="5076857"/>
              <a:ext cx="3063488" cy="1041311"/>
            </a:xfrm>
            <a:prstGeom prst="rect">
              <a:avLst/>
            </a:prstGeom>
            <a:grpFill/>
            <a:ln>
              <a:solidFill>
                <a:srgbClr val="FFC000"/>
              </a:solidFill>
            </a:ln>
          </p:spPr>
          <p:txBody>
            <a:bodyPr wrap="squar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(7) The Specialist S middleware can decrypt the URL collected from Ethereum and get:</a:t>
              </a:r>
            </a:p>
            <a:p>
              <a:pPr algn="ctr">
                <a:spcAft>
                  <a:spcPts val="200"/>
                </a:spcAft>
              </a:pPr>
              <a:r>
                <a:rPr lang="en-US" sz="1200" dirty="0">
                  <a:solidFill>
                    <a:srgbClr val="FFFF00"/>
                  </a:solidFill>
                  <a:latin typeface="Arial" panose="020B0604020202020204" pitchFamily="34" charset="0"/>
                  <a:cs typeface="Arial" panose="020B0604020202020204" pitchFamily="34" charset="0"/>
                </a:rPr>
                <a:t>http://</a:t>
              </a:r>
              <a:r>
                <a:rPr lang="en-US" sz="1200" dirty="0" err="1">
                  <a:solidFill>
                    <a:srgbClr val="FFFF00"/>
                  </a:solidFill>
                  <a:latin typeface="Arial" panose="020B0604020202020204" pitchFamily="34" charset="0"/>
                  <a:cs typeface="Arial" panose="020B0604020202020204" pitchFamily="34" charset="0"/>
                </a:rPr>
                <a:t>hospital_a.com</a:t>
              </a:r>
              <a:r>
                <a:rPr lang="en-US" sz="1200" dirty="0">
                  <a:solidFill>
                    <a:srgbClr val="FFFF00"/>
                  </a:solidFill>
                  <a:latin typeface="Arial" panose="020B0604020202020204" pitchFamily="34" charset="0"/>
                  <a:cs typeface="Arial" panose="020B0604020202020204" pitchFamily="34" charset="0"/>
                </a:rPr>
                <a:t>/</a:t>
              </a:r>
              <a:r>
                <a:rPr lang="en-US" sz="1200" dirty="0" err="1">
                  <a:solidFill>
                    <a:srgbClr val="FFFF00"/>
                  </a:solidFill>
                  <a:latin typeface="Arial" panose="020B0604020202020204" pitchFamily="34" charset="0"/>
                  <a:cs typeface="Arial" panose="020B0604020202020204" pitchFamily="34" charset="0"/>
                </a:rPr>
                <a:t>fhir</a:t>
              </a:r>
              <a:r>
                <a:rPr lang="en-US" sz="1200" dirty="0">
                  <a:solidFill>
                    <a:srgbClr val="FFFF00"/>
                  </a:solidFill>
                  <a:latin typeface="Arial" panose="020B0604020202020204" pitchFamily="34" charset="0"/>
                  <a:cs typeface="Arial" panose="020B0604020202020204" pitchFamily="34" charset="0"/>
                </a:rPr>
                <a:t>/ </a:t>
              </a:r>
              <a:r>
                <a:rPr lang="en-US" sz="1200" b="1" dirty="0">
                  <a:solidFill>
                    <a:schemeClr val="bg2"/>
                  </a:solidFill>
                  <a:latin typeface="Arial" panose="020B0604020202020204" pitchFamily="34" charset="0"/>
                  <a:cs typeface="Arial" panose="020B0604020202020204" pitchFamily="34" charset="0"/>
                </a:rPr>
                <a:t>D3c8aee319239f3751407</a:t>
              </a:r>
              <a:r>
                <a:rPr lang="en-US" sz="1200" dirty="0">
                  <a:solidFill>
                    <a:srgbClr val="FFFF00"/>
                  </a:solidFill>
                  <a:latin typeface="Arial" panose="020B0604020202020204" pitchFamily="34" charset="0"/>
                  <a:cs typeface="Arial" panose="020B0604020202020204" pitchFamily="34" charset="0"/>
                </a:rPr>
                <a:t>...</a:t>
              </a:r>
            </a:p>
          </p:txBody>
        </p:sp>
        <p:sp>
          <p:nvSpPr>
            <p:cNvPr id="103" name="TextBox 102">
              <a:extLst>
                <a:ext uri="{FF2B5EF4-FFF2-40B4-BE49-F238E27FC236}">
                  <a16:creationId xmlns:a16="http://schemas.microsoft.com/office/drawing/2014/main" id="{442D3F74-770A-0846-BFE3-258046509F8F}"/>
                </a:ext>
              </a:extLst>
            </p:cNvPr>
            <p:cNvSpPr txBox="1"/>
            <p:nvPr/>
          </p:nvSpPr>
          <p:spPr>
            <a:xfrm>
              <a:off x="4648583" y="4431350"/>
              <a:ext cx="2978021" cy="1015663"/>
            </a:xfrm>
            <a:prstGeom prst="rect">
              <a:avLst/>
            </a:prstGeom>
            <a:grpFill/>
            <a:ln>
              <a:solidFill>
                <a:srgbClr val="FFC000"/>
              </a:solidFill>
            </a:ln>
          </p:spPr>
          <p:txBody>
            <a:bodyPr wrap="square" rtlCol="0">
              <a:spAutoFit/>
            </a:bodyPr>
            <a:lstStyle/>
            <a:p>
              <a:pPr>
                <a:spcAft>
                  <a:spcPts val="200"/>
                </a:spcAft>
              </a:pPr>
              <a:r>
                <a:rPr lang="en-US" sz="1200" dirty="0">
                  <a:solidFill>
                    <a:srgbClr val="FFFF00"/>
                  </a:solidFill>
                  <a:latin typeface="Arial" panose="020B0604020202020204" pitchFamily="34" charset="0"/>
                  <a:cs typeface="Arial" panose="020B0604020202020204" pitchFamily="34" charset="0"/>
                </a:rPr>
                <a:t>(8) Specialist S middleware can send a signed request (using Ethereum wallet keys) to Hospital A middleware (that will verify the signature, and permission in the blockchain) to collect FHIR resource.</a:t>
              </a:r>
            </a:p>
          </p:txBody>
        </p:sp>
        <p:cxnSp>
          <p:nvCxnSpPr>
            <p:cNvPr id="112" name="Straight Arrow Connector 111">
              <a:extLst>
                <a:ext uri="{FF2B5EF4-FFF2-40B4-BE49-F238E27FC236}">
                  <a16:creationId xmlns:a16="http://schemas.microsoft.com/office/drawing/2014/main" id="{17E1972D-1471-474B-9144-AFF0D71A1C50}"/>
                </a:ext>
              </a:extLst>
            </p:cNvPr>
            <p:cNvCxnSpPr>
              <a:cxnSpLocks/>
            </p:cNvCxnSpPr>
            <p:nvPr/>
          </p:nvCxnSpPr>
          <p:spPr>
            <a:xfrm flipH="1">
              <a:off x="7579523" y="4308639"/>
              <a:ext cx="526663" cy="407975"/>
            </a:xfrm>
            <a:prstGeom prst="straightConnector1">
              <a:avLst/>
            </a:prstGeom>
            <a:grpFill/>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ABA1B05A-8CEC-9241-8C98-F68C48B3223F}"/>
                </a:ext>
              </a:extLst>
            </p:cNvPr>
            <p:cNvGrpSpPr/>
            <p:nvPr/>
          </p:nvGrpSpPr>
          <p:grpSpPr>
            <a:xfrm>
              <a:off x="7672152" y="4307511"/>
              <a:ext cx="475200" cy="474730"/>
              <a:chOff x="9275048" y="4156392"/>
              <a:chExt cx="475200" cy="474730"/>
            </a:xfrm>
            <a:grpFill/>
          </p:grpSpPr>
          <p:sp>
            <p:nvSpPr>
              <p:cNvPr id="106" name="Oval 105">
                <a:extLst>
                  <a:ext uri="{FF2B5EF4-FFF2-40B4-BE49-F238E27FC236}">
                    <a16:creationId xmlns:a16="http://schemas.microsoft.com/office/drawing/2014/main" id="{96D47019-662D-CA49-B4DD-D075D153F21D}"/>
                  </a:ext>
                </a:extLst>
              </p:cNvPr>
              <p:cNvSpPr/>
              <p:nvPr/>
            </p:nvSpPr>
            <p:spPr>
              <a:xfrm>
                <a:off x="9275048" y="4156392"/>
                <a:ext cx="475200" cy="474730"/>
              </a:xfrm>
              <a:prstGeom prst="ellipse">
                <a:avLst/>
              </a:prstGeom>
              <a:solidFill>
                <a:schemeClr val="bg2"/>
              </a:solidFill>
              <a:ln>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US" sz="2800">
                  <a:solidFill>
                    <a:schemeClr val="bg2"/>
                  </a:solidFill>
                  <a:latin typeface="Arial" panose="020B0604020202020204" pitchFamily="34" charset="0"/>
                  <a:cs typeface="Arial" panose="020B0604020202020204" pitchFamily="34" charset="0"/>
                </a:endParaRPr>
              </a:p>
            </p:txBody>
          </p:sp>
          <p:pic>
            <p:nvPicPr>
              <p:cNvPr id="81" name="Picture 80">
                <a:extLst>
                  <a:ext uri="{FF2B5EF4-FFF2-40B4-BE49-F238E27FC236}">
                    <a16:creationId xmlns:a16="http://schemas.microsoft.com/office/drawing/2014/main" id="{4036DC55-DEA8-8840-A419-D5CB3D43FC98}"/>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9350172" y="4226797"/>
                <a:ext cx="332226" cy="332226"/>
              </a:xfrm>
              <a:prstGeom prst="rect">
                <a:avLst/>
              </a:prstGeom>
              <a:solidFill>
                <a:schemeClr val="bg2"/>
              </a:solidFill>
              <a:ln>
                <a:noFill/>
              </a:ln>
            </p:spPr>
          </p:pic>
        </p:grpSp>
        <p:cxnSp>
          <p:nvCxnSpPr>
            <p:cNvPr id="115" name="Straight Arrow Connector 114">
              <a:extLst>
                <a:ext uri="{FF2B5EF4-FFF2-40B4-BE49-F238E27FC236}">
                  <a16:creationId xmlns:a16="http://schemas.microsoft.com/office/drawing/2014/main" id="{B44CDC28-BF20-2548-B686-5384799D7FAD}"/>
                </a:ext>
              </a:extLst>
            </p:cNvPr>
            <p:cNvCxnSpPr>
              <a:cxnSpLocks/>
            </p:cNvCxnSpPr>
            <p:nvPr/>
          </p:nvCxnSpPr>
          <p:spPr>
            <a:xfrm>
              <a:off x="4043269" y="4317463"/>
              <a:ext cx="645344" cy="394302"/>
            </a:xfrm>
            <a:prstGeom prst="straightConnector1">
              <a:avLst/>
            </a:prstGeom>
            <a:grpFill/>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43D12A19-C072-B542-952F-495EF06EB9FA}"/>
                </a:ext>
              </a:extLst>
            </p:cNvPr>
            <p:cNvGrpSpPr/>
            <p:nvPr/>
          </p:nvGrpSpPr>
          <p:grpSpPr>
            <a:xfrm>
              <a:off x="4053095" y="4417914"/>
              <a:ext cx="475200" cy="474730"/>
              <a:chOff x="9275048" y="4156392"/>
              <a:chExt cx="475200" cy="474730"/>
            </a:xfrm>
            <a:grpFill/>
          </p:grpSpPr>
          <p:sp>
            <p:nvSpPr>
              <p:cNvPr id="110" name="Oval 109">
                <a:extLst>
                  <a:ext uri="{FF2B5EF4-FFF2-40B4-BE49-F238E27FC236}">
                    <a16:creationId xmlns:a16="http://schemas.microsoft.com/office/drawing/2014/main" id="{D26C425D-4DD5-8A41-84CB-7BE4666649C5}"/>
                  </a:ext>
                </a:extLst>
              </p:cNvPr>
              <p:cNvSpPr/>
              <p:nvPr/>
            </p:nvSpPr>
            <p:spPr>
              <a:xfrm>
                <a:off x="9275048" y="4156392"/>
                <a:ext cx="475200" cy="474730"/>
              </a:xfrm>
              <a:prstGeom prst="ellipse">
                <a:avLst/>
              </a:prstGeom>
              <a:solidFill>
                <a:schemeClr val="bg2"/>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US" sz="2800">
                  <a:solidFill>
                    <a:schemeClr val="accent6">
                      <a:lumMod val="20000"/>
                      <a:lumOff val="80000"/>
                    </a:schemeClr>
                  </a:solidFill>
                  <a:latin typeface="Arial" panose="020B0604020202020204" pitchFamily="34" charset="0"/>
                  <a:cs typeface="Arial" panose="020B0604020202020204" pitchFamily="34" charset="0"/>
                </a:endParaRPr>
              </a:p>
            </p:txBody>
          </p:sp>
          <p:pic>
            <p:nvPicPr>
              <p:cNvPr id="111" name="Picture 110">
                <a:extLst>
                  <a:ext uri="{FF2B5EF4-FFF2-40B4-BE49-F238E27FC236}">
                    <a16:creationId xmlns:a16="http://schemas.microsoft.com/office/drawing/2014/main" id="{9E671326-D0CF-E040-9575-F78EA3B9ED2D}"/>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9350172" y="4226797"/>
                <a:ext cx="332226" cy="332226"/>
              </a:xfrm>
              <a:prstGeom prst="rect">
                <a:avLst/>
              </a:prstGeom>
              <a:solidFill>
                <a:schemeClr val="bg2"/>
              </a:solidFill>
            </p:spPr>
          </p:pic>
        </p:grpSp>
        <p:sp>
          <p:nvSpPr>
            <p:cNvPr id="126" name="TextBox 125">
              <a:extLst>
                <a:ext uri="{FF2B5EF4-FFF2-40B4-BE49-F238E27FC236}">
                  <a16:creationId xmlns:a16="http://schemas.microsoft.com/office/drawing/2014/main" id="{457EB09D-8C9C-9349-B09B-525F88D1FCD3}"/>
                </a:ext>
              </a:extLst>
            </p:cNvPr>
            <p:cNvSpPr txBox="1"/>
            <p:nvPr/>
          </p:nvSpPr>
          <p:spPr>
            <a:xfrm>
              <a:off x="5206158" y="5578769"/>
              <a:ext cx="2465993" cy="1225977"/>
            </a:xfrm>
            <a:prstGeom prst="rect">
              <a:avLst/>
            </a:prstGeom>
            <a:grpFill/>
            <a:ln>
              <a:solidFill>
                <a:srgbClr val="FFC000"/>
              </a:solidFill>
            </a:ln>
          </p:spPr>
          <p:txBody>
            <a:bodyPr wrap="square" rtlCol="0">
              <a:spAutoFit/>
            </a:bodyPr>
            <a:lstStyle/>
            <a:p>
              <a:pPr>
                <a:spcAft>
                  <a:spcPts val="200"/>
                </a:spcAft>
              </a:pPr>
              <a:r>
                <a:rPr lang="en-US" sz="1200" b="1" dirty="0">
                  <a:solidFill>
                    <a:srgbClr val="FFC000"/>
                  </a:solidFill>
                  <a:latin typeface="Arial" panose="020B0604020202020204" pitchFamily="34" charset="0"/>
                  <a:cs typeface="Arial" panose="020B0604020202020204" pitchFamily="34" charset="0"/>
                </a:rPr>
                <a:t>Encryption As A Service System</a:t>
              </a:r>
            </a:p>
            <a:p>
              <a:pPr>
                <a:spcAft>
                  <a:spcPts val="200"/>
                </a:spcAft>
              </a:pPr>
              <a:r>
                <a:rPr lang="en-US" sz="1200" dirty="0">
                  <a:solidFill>
                    <a:srgbClr val="FFFF00"/>
                  </a:solidFill>
                  <a:latin typeface="Arial" panose="020B0604020202020204" pitchFamily="34" charset="0"/>
                  <a:cs typeface="Arial" panose="020B0604020202020204" pitchFamily="34" charset="0"/>
                </a:rPr>
                <a:t>This system is charged to verify if requester is allowed to use the encryption key  and encrypt/decrypt data.</a:t>
              </a:r>
            </a:p>
          </p:txBody>
        </p:sp>
        <p:sp>
          <p:nvSpPr>
            <p:cNvPr id="2" name="TextBox 1">
              <a:extLst>
                <a:ext uri="{FF2B5EF4-FFF2-40B4-BE49-F238E27FC236}">
                  <a16:creationId xmlns:a16="http://schemas.microsoft.com/office/drawing/2014/main" id="{62BEFC26-F59D-A541-B10B-189836085E18}"/>
                </a:ext>
              </a:extLst>
            </p:cNvPr>
            <p:cNvSpPr txBox="1"/>
            <p:nvPr/>
          </p:nvSpPr>
          <p:spPr>
            <a:xfrm>
              <a:off x="22030" y="421724"/>
              <a:ext cx="1928733" cy="1225977"/>
            </a:xfrm>
            <a:prstGeom prst="rect">
              <a:avLst/>
            </a:prstGeom>
            <a:grpFill/>
          </p:spPr>
          <p:txBody>
            <a:bodyPr wrap="none" rtlCol="0">
              <a:spAutoFit/>
            </a:bodyPr>
            <a:lstStyle/>
            <a:p>
              <a:pPr algn="ctr">
                <a:spcAft>
                  <a:spcPts val="200"/>
                </a:spcAft>
              </a:pPr>
              <a:r>
                <a:rPr lang="en-US" sz="3600" u="sng" dirty="0">
                  <a:solidFill>
                    <a:srgbClr val="FFFF00"/>
                  </a:solidFill>
                  <a:latin typeface="Arial" panose="020B0604020202020204" pitchFamily="34" charset="0"/>
                  <a:cs typeface="Arial" panose="020B0604020202020204" pitchFamily="34" charset="0"/>
                </a:rPr>
                <a:t>Smart </a:t>
              </a:r>
            </a:p>
            <a:p>
              <a:pPr algn="ctr">
                <a:spcAft>
                  <a:spcPts val="200"/>
                </a:spcAft>
              </a:pPr>
              <a:r>
                <a:rPr lang="en-US" sz="3600" u="sng" dirty="0">
                  <a:solidFill>
                    <a:srgbClr val="FFFF00"/>
                  </a:solidFill>
                  <a:latin typeface="Arial" panose="020B0604020202020204" pitchFamily="34" charset="0"/>
                  <a:cs typeface="Arial" panose="020B0604020202020204" pitchFamily="34" charset="0"/>
                </a:rPr>
                <a:t>Contract</a:t>
              </a:r>
            </a:p>
          </p:txBody>
        </p:sp>
        <p:pic>
          <p:nvPicPr>
            <p:cNvPr id="43" name="Picture 42">
              <a:extLst>
                <a:ext uri="{FF2B5EF4-FFF2-40B4-BE49-F238E27FC236}">
                  <a16:creationId xmlns:a16="http://schemas.microsoft.com/office/drawing/2014/main" id="{7F957766-13F5-3649-86EF-5BA5294F2D99}"/>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913176" y="2330715"/>
              <a:ext cx="1366022" cy="456750"/>
            </a:xfrm>
            <a:prstGeom prst="rect">
              <a:avLst/>
            </a:prstGeom>
            <a:grpFill/>
          </p:spPr>
        </p:pic>
      </p:grpSp>
    </p:spTree>
    <p:extLst>
      <p:ext uri="{BB962C8B-B14F-4D97-AF65-F5344CB8AC3E}">
        <p14:creationId xmlns:p14="http://schemas.microsoft.com/office/powerpoint/2010/main" val="2683852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1136</Words>
  <Application>Microsoft Macintosh PowerPoint</Application>
  <PresentationFormat>Widescreen</PresentationFormat>
  <Paragraphs>115</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Voice Biometrics and Blockchain: Achieving Interoperable Data Exchange in Healthcare </vt:lpstr>
      <vt:lpstr>Non-Interoperability </vt:lpstr>
      <vt:lpstr>Non-interoperability: Cost of complacency </vt:lpstr>
      <vt:lpstr>Solution Overview</vt:lpstr>
      <vt:lpstr>Why Blockchain</vt:lpstr>
      <vt:lpstr>Why BioMetrics</vt:lpstr>
      <vt:lpstr>PowerPoint Presentation</vt:lpstr>
      <vt:lpstr>PowerPoint Presentation</vt:lpstr>
      <vt:lpstr>PowerPoint Presentation</vt:lpstr>
      <vt:lpstr>Potential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Biometrics and Blockchain: Achieving Interoperable Data Exchange in Healthcare </dc:title>
  <dc:creator>Gracie Carter</dc:creator>
  <cp:lastModifiedBy>John Russo</cp:lastModifiedBy>
  <cp:revision>11</cp:revision>
  <dcterms:created xsi:type="dcterms:W3CDTF">2019-09-20T21:20:14Z</dcterms:created>
  <dcterms:modified xsi:type="dcterms:W3CDTF">2019-11-30T23:39:58Z</dcterms:modified>
</cp:coreProperties>
</file>